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60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40"/>
  </p:handoutMasterIdLst>
  <p:sldIdLst>
    <p:sldId id="256" r:id="rId3"/>
    <p:sldId id="257" r:id="rId5"/>
    <p:sldId id="258" r:id="rId6"/>
    <p:sldId id="261" r:id="rId7"/>
    <p:sldId id="260" r:id="rId8"/>
    <p:sldId id="262" r:id="rId9"/>
    <p:sldId id="362" r:id="rId10"/>
    <p:sldId id="266" r:id="rId11"/>
    <p:sldId id="263" r:id="rId12"/>
    <p:sldId id="264" r:id="rId13"/>
    <p:sldId id="265" r:id="rId14"/>
    <p:sldId id="269" r:id="rId15"/>
    <p:sldId id="270" r:id="rId16"/>
    <p:sldId id="268" r:id="rId17"/>
    <p:sldId id="292" r:id="rId18"/>
    <p:sldId id="276" r:id="rId19"/>
    <p:sldId id="272" r:id="rId20"/>
    <p:sldId id="360" r:id="rId21"/>
    <p:sldId id="358" r:id="rId22"/>
    <p:sldId id="359" r:id="rId23"/>
    <p:sldId id="275" r:id="rId24"/>
    <p:sldId id="278" r:id="rId25"/>
    <p:sldId id="277" r:id="rId26"/>
    <p:sldId id="393" r:id="rId27"/>
    <p:sldId id="392" r:id="rId28"/>
    <p:sldId id="351" r:id="rId29"/>
    <p:sldId id="361" r:id="rId30"/>
    <p:sldId id="283" r:id="rId31"/>
    <p:sldId id="284" r:id="rId32"/>
    <p:sldId id="285" r:id="rId33"/>
    <p:sldId id="286" r:id="rId34"/>
    <p:sldId id="312" r:id="rId35"/>
    <p:sldId id="355" r:id="rId36"/>
    <p:sldId id="356" r:id="rId37"/>
    <p:sldId id="288" r:id="rId38"/>
    <p:sldId id="289" r:id="rId39"/>
  </p:sldIdLst>
  <p:sldSz cx="12192000" cy="6858000"/>
  <p:notesSz cx="6858000" cy="9144000"/>
  <p:embeddedFontLst>
    <p:embeddedFont>
      <p:font typeface="Play" panose="00000500000000000000"/>
      <p:regular r:id="rId44"/>
    </p:embeddedFont>
    <p:embeddedFont>
      <p:font typeface="Montserrat"/>
      <p:regular r:id="rId45"/>
    </p:embeddedFont>
    <p:embeddedFont>
      <p:font typeface="微软雅黑" panose="020B0503020204020204" charset="-122"/>
      <p:regular r:id="rId46"/>
    </p:embeddedFont>
    <p:embeddedFont>
      <p:font typeface="Calibri" panose="020F0502020204030204"/>
      <p:regular r:id="rId47"/>
      <p:bold r:id="rId48"/>
      <p:italic r:id="rId49"/>
      <p:boldItalic r:id="rId50"/>
    </p:embeddedFont>
    <p:embeddedFont>
      <p:font typeface="等线" panose="02010600030101010101" pitchFamily="2" charset="-122"/>
      <p:regular r:id="rId51"/>
    </p:embeddedFont>
    <p:embeddedFont>
      <p:font typeface="Arial Bold" panose="020B0704020202020204" charset="0"/>
      <p:bold r:id="rId52"/>
    </p:embeddedFont>
  </p:embeddedFontLst>
  <p:custDataLst>
    <p:tags r:id="rId5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5BE"/>
    <a:srgbClr val="004BFF"/>
    <a:srgbClr val="D9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5"/>
    <p:restoredTop sz="94558"/>
  </p:normalViewPr>
  <p:slideViewPr>
    <p:cSldViewPr snapToGrid="0">
      <p:cViewPr varScale="1">
        <p:scale>
          <a:sx n="110" d="100"/>
          <a:sy n="110" d="100"/>
        </p:scale>
        <p:origin x="9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gs" Target="tags/tag34.xml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2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13AC1B-6FC4-DC4D-A6F2-AA7B64D29FD5}" type="doc">
      <dgm:prSet loTypeId="urn:microsoft.com/office/officeart/2005/8/layout/hChevron3" loCatId="" qsTypeId="urn:microsoft.com/office/officeart/2005/8/quickstyle/simple1#1" qsCatId="simple" csTypeId="urn:microsoft.com/office/officeart/2005/8/colors/accent1_2#1" csCatId="accent1" phldr="1"/>
      <dgm:spPr/>
    </dgm:pt>
    <dgm:pt modelId="{53A564D8-8799-4C41-AA0D-BE0005C2FA05}">
      <dgm:prSet phldrT="[文本]" custT="1"/>
      <dgm:spPr>
        <a:xfrm>
          <a:off x="3334" y="0"/>
          <a:ext cx="2915775" cy="432560"/>
        </a:xfr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en-US" altLang="zh-CN" sz="1400" b="1" dirty="0">
              <a:solidFill>
                <a:sysClr val="window" lastClr="FFFFFF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rPr>
            <a:t>Development</a:t>
          </a:r>
          <a:endParaRPr lang="zh-CN" altLang="en-US" sz="1400" b="1" dirty="0">
            <a:solidFill>
              <a:sysClr val="window" lastClr="FFFFFF"/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E3AA9E77-0A62-1A41-B954-582392A154F4}" cxnId="{58921BE1-7452-814E-A149-E51E497D8641}" type="parTrans">
      <dgm:prSet/>
      <dgm:spPr/>
      <dgm:t>
        <a:bodyPr/>
        <a:lstStyle/>
        <a:p>
          <a:pPr algn="ctr"/>
          <a:endParaRPr lang="zh-CN" altLang="en-US" sz="1400" b="1">
            <a:solidFill>
              <a:srgbClr val="FFFF00"/>
            </a:solidFill>
          </a:endParaRPr>
        </a:p>
      </dgm:t>
    </dgm:pt>
    <dgm:pt modelId="{72316DEA-06BF-F449-92D3-5A24A094383E}" cxnId="{58921BE1-7452-814E-A149-E51E497D8641}" type="sibTrans">
      <dgm:prSet/>
      <dgm:spPr/>
      <dgm:t>
        <a:bodyPr/>
        <a:lstStyle/>
        <a:p>
          <a:pPr algn="ctr"/>
          <a:endParaRPr lang="zh-CN" altLang="en-US" sz="1400" b="1">
            <a:solidFill>
              <a:srgbClr val="FFFF00"/>
            </a:solidFill>
          </a:endParaRPr>
        </a:p>
      </dgm:t>
    </dgm:pt>
    <dgm:pt modelId="{C028EC7B-68F8-D54A-9214-0DE1C931FCEE}">
      <dgm:prSet phldrT="[文本]" custT="1"/>
      <dgm:spPr>
        <a:xfrm>
          <a:off x="4668574" y="0"/>
          <a:ext cx="2915775" cy="432560"/>
        </a:xfr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en-US" altLang="zh-CN" sz="1400" b="1" dirty="0">
              <a:solidFill>
                <a:sysClr val="window" lastClr="FFFFFF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rPr>
            <a:t>Management</a:t>
          </a:r>
          <a:endParaRPr lang="zh-CN" altLang="en-US" sz="1400" b="1" dirty="0">
            <a:solidFill>
              <a:sysClr val="window" lastClr="FFFFFF"/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6D41A105-2284-1649-A891-0E7EECAC5592}" cxnId="{78FA4D7C-CE97-F640-8284-4BD80EBFA9B3}" type="sibTrans">
      <dgm:prSet/>
      <dgm:spPr/>
      <dgm:t>
        <a:bodyPr/>
        <a:lstStyle/>
        <a:p>
          <a:pPr algn="ctr"/>
          <a:endParaRPr lang="zh-CN" altLang="en-US" sz="1400" b="1">
            <a:solidFill>
              <a:srgbClr val="FFFF00"/>
            </a:solidFill>
          </a:endParaRPr>
        </a:p>
      </dgm:t>
    </dgm:pt>
    <dgm:pt modelId="{9E92DBC3-12B7-D84E-9DF1-E21447493C91}" cxnId="{78FA4D7C-CE97-F640-8284-4BD80EBFA9B3}" type="parTrans">
      <dgm:prSet/>
      <dgm:spPr/>
      <dgm:t>
        <a:bodyPr/>
        <a:lstStyle/>
        <a:p>
          <a:pPr algn="ctr"/>
          <a:endParaRPr lang="zh-CN" altLang="en-US" sz="1400" b="1">
            <a:solidFill>
              <a:srgbClr val="FFFF00"/>
            </a:solidFill>
          </a:endParaRPr>
        </a:p>
      </dgm:t>
    </dgm:pt>
    <dgm:pt modelId="{E30011C1-8E0F-2146-8152-371AE9E5B300}">
      <dgm:prSet phldrT="[文本]" custT="1"/>
      <dgm:spPr>
        <a:xfrm>
          <a:off x="2335954" y="0"/>
          <a:ext cx="2915775" cy="432560"/>
        </a:xfr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en-GB" altLang="en-US" sz="1400" b="1" dirty="0">
              <a:solidFill>
                <a:sysClr val="window" lastClr="FFFFFF"/>
              </a:solidFill>
              <a:latin typeface="等线" panose="02010600030101010101" pitchFamily="2" charset="-122"/>
              <a:ea typeface="+mn-ea"/>
              <a:cs typeface="+mn-cs"/>
            </a:rPr>
            <a:t>Deployment</a:t>
          </a:r>
          <a:endParaRPr lang="zh-CN" altLang="en-US" sz="1400" b="1" dirty="0">
            <a:solidFill>
              <a:sysClr val="window" lastClr="FFFFFF"/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D63FC95C-8F2C-6245-BE7D-7A3089B866AF}" cxnId="{F8CBF296-8BE1-704D-B6D8-04848AD067BD}" type="sibTrans">
      <dgm:prSet/>
      <dgm:spPr/>
      <dgm:t>
        <a:bodyPr/>
        <a:lstStyle/>
        <a:p>
          <a:pPr algn="ctr"/>
          <a:endParaRPr lang="zh-CN" altLang="en-US" sz="1400" b="1">
            <a:solidFill>
              <a:srgbClr val="FFFF00"/>
            </a:solidFill>
          </a:endParaRPr>
        </a:p>
      </dgm:t>
    </dgm:pt>
    <dgm:pt modelId="{B6D2E2B0-903A-5B4F-BB2E-FDFF61C43E81}" cxnId="{F8CBF296-8BE1-704D-B6D8-04848AD067BD}" type="parTrans">
      <dgm:prSet/>
      <dgm:spPr/>
      <dgm:t>
        <a:bodyPr/>
        <a:lstStyle/>
        <a:p>
          <a:pPr algn="ctr"/>
          <a:endParaRPr lang="zh-CN" altLang="en-US" sz="1400" b="1">
            <a:solidFill>
              <a:srgbClr val="FFFF00"/>
            </a:solidFill>
          </a:endParaRPr>
        </a:p>
      </dgm:t>
    </dgm:pt>
    <dgm:pt modelId="{51553414-F4C3-704C-A2AD-2F7ECEB762B0}" type="pres">
      <dgm:prSet presAssocID="{9313AC1B-6FC4-DC4D-A6F2-AA7B64D29FD5}" presName="Name0" presStyleCnt="0">
        <dgm:presLayoutVars>
          <dgm:dir/>
          <dgm:resizeHandles val="exact"/>
        </dgm:presLayoutVars>
      </dgm:prSet>
      <dgm:spPr/>
    </dgm:pt>
    <dgm:pt modelId="{A143FD9D-B893-8B42-980F-6B65404CAA67}" type="pres">
      <dgm:prSet presAssocID="{53A564D8-8799-4C41-AA0D-BE0005C2FA05}" presName="parTxOnly" presStyleLbl="node1" presStyleIdx="0" presStyleCnt="3" custLinFactNeighborY="-146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zh-CN" altLang="en-US"/>
        </a:p>
      </dgm:t>
    </dgm:pt>
    <dgm:pt modelId="{9F5DEB61-3015-814D-B309-BE4A5E5CC9BB}" type="pres">
      <dgm:prSet presAssocID="{72316DEA-06BF-F449-92D3-5A24A094383E}" presName="parSpace" presStyleCnt="0"/>
      <dgm:spPr/>
    </dgm:pt>
    <dgm:pt modelId="{87F55679-BC0E-1543-BF47-CBEBA55C6E89}" type="pres">
      <dgm:prSet presAssocID="{E30011C1-8E0F-2146-8152-371AE9E5B300}" presName="parTxOnly" presStyleLbl="node1" presStyleIdx="1" presStyleCnt="3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BCC3FD3F-B83B-D143-97E8-8DA04A96120F}" type="pres">
      <dgm:prSet presAssocID="{D63FC95C-8F2C-6245-BE7D-7A3089B866AF}" presName="parSpace" presStyleCnt="0"/>
      <dgm:spPr/>
    </dgm:pt>
    <dgm:pt modelId="{549360E6-F02C-D14A-AD42-E149D0EAC6DE}" type="pres">
      <dgm:prSet presAssocID="{C028EC7B-68F8-D54A-9214-0DE1C931FCEE}" presName="parTxOnly" presStyleLbl="node1" presStyleIdx="2" presStyleCnt="3" custLinFactNeighborY="2349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02A4AA13-933B-49D7-B9AB-7174F0B6928E}" type="presOf" srcId="{9313AC1B-6FC4-DC4D-A6F2-AA7B64D29FD5}" destId="{51553414-F4C3-704C-A2AD-2F7ECEB762B0}" srcOrd="0" destOrd="0" presId="urn:microsoft.com/office/officeart/2005/8/layout/hChevron3"/>
    <dgm:cxn modelId="{025DC463-6691-4AF7-AD37-C06DFF248294}" type="presOf" srcId="{C028EC7B-68F8-D54A-9214-0DE1C931FCEE}" destId="{549360E6-F02C-D14A-AD42-E149D0EAC6DE}" srcOrd="0" destOrd="0" presId="urn:microsoft.com/office/officeart/2005/8/layout/hChevron3"/>
    <dgm:cxn modelId="{78FA4D7C-CE97-F640-8284-4BD80EBFA9B3}" srcId="{9313AC1B-6FC4-DC4D-A6F2-AA7B64D29FD5}" destId="{C028EC7B-68F8-D54A-9214-0DE1C931FCEE}" srcOrd="2" destOrd="0" parTransId="{9E92DBC3-12B7-D84E-9DF1-E21447493C91}" sibTransId="{6D41A105-2284-1649-A891-0E7EECAC5592}"/>
    <dgm:cxn modelId="{F8CBF296-8BE1-704D-B6D8-04848AD067BD}" srcId="{9313AC1B-6FC4-DC4D-A6F2-AA7B64D29FD5}" destId="{E30011C1-8E0F-2146-8152-371AE9E5B300}" srcOrd="1" destOrd="0" parTransId="{B6D2E2B0-903A-5B4F-BB2E-FDFF61C43E81}" sibTransId="{D63FC95C-8F2C-6245-BE7D-7A3089B866AF}"/>
    <dgm:cxn modelId="{6D5B6835-DF96-4C45-ABC2-A668C881B870}" type="presOf" srcId="{53A564D8-8799-4C41-AA0D-BE0005C2FA05}" destId="{A143FD9D-B893-8B42-980F-6B65404CAA67}" srcOrd="0" destOrd="0" presId="urn:microsoft.com/office/officeart/2005/8/layout/hChevron3"/>
    <dgm:cxn modelId="{58921BE1-7452-814E-A149-E51E497D8641}" srcId="{9313AC1B-6FC4-DC4D-A6F2-AA7B64D29FD5}" destId="{53A564D8-8799-4C41-AA0D-BE0005C2FA05}" srcOrd="0" destOrd="0" parTransId="{E3AA9E77-0A62-1A41-B954-582392A154F4}" sibTransId="{72316DEA-06BF-F449-92D3-5A24A094383E}"/>
    <dgm:cxn modelId="{19E28C71-50C1-46E3-BD03-D3EF8A1F8E1D}" type="presOf" srcId="{E30011C1-8E0F-2146-8152-371AE9E5B300}" destId="{87F55679-BC0E-1543-BF47-CBEBA55C6E89}" srcOrd="0" destOrd="0" presId="urn:microsoft.com/office/officeart/2005/8/layout/hChevron3"/>
    <dgm:cxn modelId="{810CC842-58FB-4A13-805A-83A8BC3ECCDB}" type="presParOf" srcId="{51553414-F4C3-704C-A2AD-2F7ECEB762B0}" destId="{A143FD9D-B893-8B42-980F-6B65404CAA67}" srcOrd="0" destOrd="0" presId="urn:microsoft.com/office/officeart/2005/8/layout/hChevron3"/>
    <dgm:cxn modelId="{0BCD35A4-6D2F-4DD6-84F0-C1A4E0BBED35}" type="presParOf" srcId="{51553414-F4C3-704C-A2AD-2F7ECEB762B0}" destId="{9F5DEB61-3015-814D-B309-BE4A5E5CC9BB}" srcOrd="1" destOrd="0" presId="urn:microsoft.com/office/officeart/2005/8/layout/hChevron3"/>
    <dgm:cxn modelId="{11680613-88F4-4985-BF8E-BE1C68EBD3AD}" type="presParOf" srcId="{51553414-F4C3-704C-A2AD-2F7ECEB762B0}" destId="{87F55679-BC0E-1543-BF47-CBEBA55C6E89}" srcOrd="2" destOrd="0" presId="urn:microsoft.com/office/officeart/2005/8/layout/hChevron3"/>
    <dgm:cxn modelId="{F005A3F3-2930-4B8D-9DE5-4A4196BA5BF6}" type="presParOf" srcId="{51553414-F4C3-704C-A2AD-2F7ECEB762B0}" destId="{BCC3FD3F-B83B-D143-97E8-8DA04A96120F}" srcOrd="3" destOrd="0" presId="urn:microsoft.com/office/officeart/2005/8/layout/hChevron3"/>
    <dgm:cxn modelId="{FCCE46BB-70A4-44A8-BEFD-A121AC0C7147}" type="presParOf" srcId="{51553414-F4C3-704C-A2AD-2F7ECEB762B0}" destId="{549360E6-F02C-D14A-AD42-E149D0EAC6DE}" srcOrd="4" destOrd="0" presId="urn:microsoft.com/office/officeart/2005/8/layout/hChevron3"/>
  </dgm:cxnLst>
  <dgm:bg>
    <a:noFill/>
    <a:effectLst>
      <a:outerShdw blurRad="50800" dist="50800" dir="5400000" algn="ctr" rotWithShape="0">
        <a:srgbClr val="000000">
          <a:alpha val="97892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688541" cy="324293"/>
        <a:chOff x="0" y="0"/>
        <a:chExt cx="5688541" cy="324293"/>
      </a:xfrm>
    </dsp:grpSpPr>
    <dsp:sp modelId="{A143FD9D-B893-8B42-980F-6B65404CAA67}">
      <dsp:nvSpPr>
        <dsp:cNvPr id="3" name="五边形 2"/>
        <dsp:cNvSpPr/>
      </dsp:nvSpPr>
      <dsp:spPr bwMode="white">
        <a:xfrm>
          <a:off x="0" y="0"/>
          <a:ext cx="2187900" cy="324293"/>
        </a:xfrm>
        <a:prstGeom prst="homePlat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4676" tIns="37338" rIns="18669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dirty="0">
              <a:solidFill>
                <a:sysClr val="window" lastClr="FFFFFF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rPr>
            <a:t>Development</a:t>
          </a:r>
          <a:endParaRPr lang="zh-CN" altLang="en-US" sz="1400" b="1" dirty="0">
            <a:solidFill>
              <a:sysClr val="window" lastClr="FFFFFF"/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0" y="0"/>
        <a:ext cx="2187900" cy="324293"/>
      </dsp:txXfrm>
    </dsp:sp>
    <dsp:sp modelId="{87F55679-BC0E-1543-BF47-CBEBA55C6E89}">
      <dsp:nvSpPr>
        <dsp:cNvPr id="4" name="燕尾形 3"/>
        <dsp:cNvSpPr/>
      </dsp:nvSpPr>
      <dsp:spPr bwMode="white">
        <a:xfrm>
          <a:off x="1750320" y="0"/>
          <a:ext cx="2187900" cy="324293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6007" tIns="37338" rIns="18669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altLang="en-US" sz="1400" b="1" dirty="0">
              <a:solidFill>
                <a:sysClr val="window" lastClr="FFFFFF"/>
              </a:solidFill>
              <a:latin typeface="等线" panose="02010600030101010101" pitchFamily="2" charset="-122"/>
              <a:ea typeface="+mn-ea"/>
              <a:cs typeface="+mn-cs"/>
            </a:rPr>
            <a:t>Deployment</a:t>
          </a:r>
          <a:endParaRPr lang="zh-CN" altLang="en-US" sz="1400" b="1" dirty="0">
            <a:solidFill>
              <a:sysClr val="window" lastClr="FFFFFF"/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1750320" y="0"/>
        <a:ext cx="2187900" cy="324293"/>
      </dsp:txXfrm>
    </dsp:sp>
    <dsp:sp modelId="{549360E6-F02C-D14A-AD42-E149D0EAC6DE}">
      <dsp:nvSpPr>
        <dsp:cNvPr id="5" name="燕尾形 4"/>
        <dsp:cNvSpPr/>
      </dsp:nvSpPr>
      <dsp:spPr bwMode="white">
        <a:xfrm>
          <a:off x="3500641" y="0"/>
          <a:ext cx="2187900" cy="324293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6007" tIns="37338" rIns="18669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dirty="0">
              <a:solidFill>
                <a:sysClr val="window" lastClr="FFFFFF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rPr>
            <a:t>Management</a:t>
          </a:r>
          <a:endParaRPr lang="zh-CN" altLang="en-US" sz="1400" b="1" dirty="0">
            <a:solidFill>
              <a:sysClr val="window" lastClr="FFFFFF"/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3500641" y="0"/>
        <a:ext cx="2187900" cy="324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type="homePlate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type="chevron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type="homePlate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type="chevron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6ed0356641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26ed0356641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我想最后那个part，可以再放点毕业、LFX、官网的合作伙伴 案例中心这些活动，看看你们有没有什么想法和建议，可以直接刷上去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我想最后那个part，可以再放点毕业、LFX、官网的合作伙伴 案例中心这些活动，看看你们有没有什么想法和建议，可以直接刷上去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6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  <p:pic>
        <p:nvPicPr>
          <p:cNvPr id="12" name="Google Shape;12;p6" descr="A black and white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8040" y="2094384"/>
            <a:ext cx="10705529" cy="217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1">
  <p:cSld name="1_Title Slid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6ed0356641_1_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g26ed0356641_1_8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  <p:pic>
        <p:nvPicPr>
          <p:cNvPr id="16" name="Google Shape;16;g26ed0356641_1_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68612" y="971550"/>
            <a:ext cx="7254775" cy="4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0196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19;p7"/>
          <p:cNvSpPr txBox="1">
            <a:spLocks noGrp="1"/>
          </p:cNvSpPr>
          <p:nvPr>
            <p:ph type="ctrTitle"/>
          </p:nvPr>
        </p:nvSpPr>
        <p:spPr>
          <a:xfrm>
            <a:off x="1134209" y="1755410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 panose="00000500000000000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1134209" y="4235085"/>
            <a:ext cx="101580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1" name="Google Shape;21;p7" descr="A black and white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4209" y="343962"/>
            <a:ext cx="6128683" cy="124638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1123950"/>
            <a:ext cx="12192000" cy="575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838200" y="1476375"/>
            <a:ext cx="10515600" cy="51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7" name="Google Shape;27;p8" descr="A black and white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5425" y="235426"/>
            <a:ext cx="3291825" cy="6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 panose="00000500000000000000"/>
              <a:buNone/>
              <a:defRPr sz="4400" b="0" i="0" u="none" strike="noStrike" cap="none">
                <a:solidFill>
                  <a:schemeClr val="dk1"/>
                </a:solidFill>
                <a:latin typeface="Play" panose="00000500000000000000"/>
                <a:ea typeface="Play" panose="00000500000000000000"/>
                <a:cs typeface="Play" panose="00000500000000000000"/>
                <a:sym typeface="Play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28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10937630" y="6356350"/>
            <a:ext cx="416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</a:fld>
            <a:endParaRPr lang="en-C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jpeg"/><Relationship Id="rId2" Type="http://schemas.openxmlformats.org/officeDocument/2006/relationships/hyperlink" Target="https://www.cncf.io/blog/2022/10/05/kubeedge-design-and-implementation-of-the-next-generation-cloud-native-edge-device-management-standard-dmi/" TargetMode="External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hyperlink" Target="https://github.com/kubeedge/community/blob/master/security-team/SECURITY.md" TargetMode="External"/><Relationship Id="rId7" Type="http://schemas.openxmlformats.org/officeDocument/2006/relationships/image" Target="../media/image43.png"/><Relationship Id="rId6" Type="http://schemas.openxmlformats.org/officeDocument/2006/relationships/hyperlink" Target="https://github.com/kubeedge/community/blob/master/sig-security/sig-security-audit/KubeEdge-threat-model-and-security-protection-analysis.md" TargetMode="External"/><Relationship Id="rId5" Type="http://schemas.openxmlformats.org/officeDocument/2006/relationships/hyperlink" Target="https://www.cncf.io/blog/2022/06/28/improving-security-by-fuzzing-the-cncf-landscape/" TargetMode="Externa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hyperlink" Target="https://github.com/kubeedge/community/tree/master/sig-security/sig-security-audit/KubeEdge-security-audit-2022.pdf" TargetMode="External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hyperlink" Target="https://github.com/kubeedge/community/blob/master/security-team/SECURITY.md" TargetMode="External"/><Relationship Id="rId1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9" Type="http://schemas.microsoft.com/office/2007/relationships/hdphoto" Target="../media/image57.wdp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9" Type="http://schemas.openxmlformats.org/officeDocument/2006/relationships/notesSlide" Target="../notesSlides/notesSlide11.xml"/><Relationship Id="rId38" Type="http://schemas.openxmlformats.org/officeDocument/2006/relationships/slideLayout" Target="../slideLayouts/slideLayout4.xml"/><Relationship Id="rId37" Type="http://schemas.openxmlformats.org/officeDocument/2006/relationships/tags" Target="../tags/tag26.xml"/><Relationship Id="rId36" Type="http://schemas.openxmlformats.org/officeDocument/2006/relationships/tags" Target="../tags/tag25.xml"/><Relationship Id="rId35" Type="http://schemas.openxmlformats.org/officeDocument/2006/relationships/image" Target="../media/image68.svg"/><Relationship Id="rId34" Type="http://schemas.openxmlformats.org/officeDocument/2006/relationships/image" Target="../media/image67.png"/><Relationship Id="rId33" Type="http://schemas.openxmlformats.org/officeDocument/2006/relationships/tags" Target="../tags/tag24.xml"/><Relationship Id="rId32" Type="http://schemas.openxmlformats.org/officeDocument/2006/relationships/image" Target="../media/image66.svg"/><Relationship Id="rId31" Type="http://schemas.openxmlformats.org/officeDocument/2006/relationships/image" Target="../media/image65.png"/><Relationship Id="rId30" Type="http://schemas.openxmlformats.org/officeDocument/2006/relationships/tags" Target="../tags/tag23.xml"/><Relationship Id="rId3" Type="http://schemas.openxmlformats.org/officeDocument/2006/relationships/tags" Target="../tags/tag2.xml"/><Relationship Id="rId29" Type="http://schemas.openxmlformats.org/officeDocument/2006/relationships/tags" Target="../tags/tag22.xml"/><Relationship Id="rId28" Type="http://schemas.openxmlformats.org/officeDocument/2006/relationships/tags" Target="../tags/tag21.xml"/><Relationship Id="rId27" Type="http://schemas.openxmlformats.org/officeDocument/2006/relationships/tags" Target="../tags/tag20.xml"/><Relationship Id="rId26" Type="http://schemas.openxmlformats.org/officeDocument/2006/relationships/image" Target="../media/image64.svg"/><Relationship Id="rId25" Type="http://schemas.openxmlformats.org/officeDocument/2006/relationships/image" Target="../media/image63.png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image" Target="../media/image62.svg"/><Relationship Id="rId20" Type="http://schemas.openxmlformats.org/officeDocument/2006/relationships/image" Target="../media/image61.png"/><Relationship Id="rId2" Type="http://schemas.openxmlformats.org/officeDocument/2006/relationships/image" Target="../media/image58.pn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60.svg"/><Relationship Id="rId10" Type="http://schemas.openxmlformats.org/officeDocument/2006/relationships/image" Target="../media/image59.png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8.xml"/><Relationship Id="rId2" Type="http://schemas.openxmlformats.org/officeDocument/2006/relationships/image" Target="../media/image69.png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2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85.png"/><Relationship Id="rId51" Type="http://schemas.openxmlformats.org/officeDocument/2006/relationships/slideLayout" Target="../slideLayouts/slideLayout4.xml"/><Relationship Id="rId50" Type="http://schemas.openxmlformats.org/officeDocument/2006/relationships/image" Target="../media/image129.png"/><Relationship Id="rId5" Type="http://schemas.openxmlformats.org/officeDocument/2006/relationships/image" Target="../media/image84.png"/><Relationship Id="rId49" Type="http://schemas.openxmlformats.org/officeDocument/2006/relationships/image" Target="../media/image128.png"/><Relationship Id="rId48" Type="http://schemas.openxmlformats.org/officeDocument/2006/relationships/image" Target="../media/image127.png"/><Relationship Id="rId47" Type="http://schemas.openxmlformats.org/officeDocument/2006/relationships/image" Target="../media/image126.png"/><Relationship Id="rId46" Type="http://schemas.openxmlformats.org/officeDocument/2006/relationships/image" Target="../media/image125.png"/><Relationship Id="rId45" Type="http://schemas.openxmlformats.org/officeDocument/2006/relationships/image" Target="../media/image124.png"/><Relationship Id="rId44" Type="http://schemas.openxmlformats.org/officeDocument/2006/relationships/image" Target="../media/image123.png"/><Relationship Id="rId43" Type="http://schemas.openxmlformats.org/officeDocument/2006/relationships/image" Target="../media/image122.png"/><Relationship Id="rId42" Type="http://schemas.openxmlformats.org/officeDocument/2006/relationships/image" Target="../media/image121.png"/><Relationship Id="rId41" Type="http://schemas.openxmlformats.org/officeDocument/2006/relationships/image" Target="../media/image120.png"/><Relationship Id="rId40" Type="http://schemas.openxmlformats.org/officeDocument/2006/relationships/image" Target="../media/image119.png"/><Relationship Id="rId4" Type="http://schemas.openxmlformats.org/officeDocument/2006/relationships/image" Target="../media/image83.png"/><Relationship Id="rId39" Type="http://schemas.openxmlformats.org/officeDocument/2006/relationships/image" Target="../media/image118.png"/><Relationship Id="rId38" Type="http://schemas.openxmlformats.org/officeDocument/2006/relationships/image" Target="../media/image117.png"/><Relationship Id="rId37" Type="http://schemas.openxmlformats.org/officeDocument/2006/relationships/image" Target="../media/image116.png"/><Relationship Id="rId36" Type="http://schemas.openxmlformats.org/officeDocument/2006/relationships/image" Target="../media/image115.png"/><Relationship Id="rId35" Type="http://schemas.openxmlformats.org/officeDocument/2006/relationships/image" Target="../media/image114.png"/><Relationship Id="rId34" Type="http://schemas.openxmlformats.org/officeDocument/2006/relationships/image" Target="../media/image113.png"/><Relationship Id="rId33" Type="http://schemas.openxmlformats.org/officeDocument/2006/relationships/image" Target="../media/image112.png"/><Relationship Id="rId32" Type="http://schemas.openxmlformats.org/officeDocument/2006/relationships/image" Target="../media/image111.png"/><Relationship Id="rId31" Type="http://schemas.openxmlformats.org/officeDocument/2006/relationships/image" Target="../media/image110.png"/><Relationship Id="rId30" Type="http://schemas.openxmlformats.org/officeDocument/2006/relationships/image" Target="../media/image109.png"/><Relationship Id="rId3" Type="http://schemas.openxmlformats.org/officeDocument/2006/relationships/image" Target="../media/image82.png"/><Relationship Id="rId29" Type="http://schemas.openxmlformats.org/officeDocument/2006/relationships/image" Target="../media/image108.jpeg"/><Relationship Id="rId28" Type="http://schemas.openxmlformats.org/officeDocument/2006/relationships/image" Target="../media/image107.png"/><Relationship Id="rId27" Type="http://schemas.openxmlformats.org/officeDocument/2006/relationships/image" Target="../media/image106.png"/><Relationship Id="rId26" Type="http://schemas.openxmlformats.org/officeDocument/2006/relationships/image" Target="../media/image105.png"/><Relationship Id="rId25" Type="http://schemas.openxmlformats.org/officeDocument/2006/relationships/image" Target="../media/image104.png"/><Relationship Id="rId24" Type="http://schemas.openxmlformats.org/officeDocument/2006/relationships/image" Target="../media/image103.png"/><Relationship Id="rId23" Type="http://schemas.openxmlformats.org/officeDocument/2006/relationships/image" Target="../media/image102.jpeg"/><Relationship Id="rId22" Type="http://schemas.openxmlformats.org/officeDocument/2006/relationships/image" Target="../media/image101.png"/><Relationship Id="rId21" Type="http://schemas.openxmlformats.org/officeDocument/2006/relationships/image" Target="../media/image100.png"/><Relationship Id="rId20" Type="http://schemas.openxmlformats.org/officeDocument/2006/relationships/image" Target="../media/image99.png"/><Relationship Id="rId2" Type="http://schemas.openxmlformats.org/officeDocument/2006/relationships/image" Target="../media/image81.png"/><Relationship Id="rId19" Type="http://schemas.openxmlformats.org/officeDocument/2006/relationships/image" Target="../media/image98.png"/><Relationship Id="rId18" Type="http://schemas.openxmlformats.org/officeDocument/2006/relationships/image" Target="../media/image97.png"/><Relationship Id="rId17" Type="http://schemas.openxmlformats.org/officeDocument/2006/relationships/image" Target="../media/image96.png"/><Relationship Id="rId16" Type="http://schemas.openxmlformats.org/officeDocument/2006/relationships/image" Target="../media/image95.png"/><Relationship Id="rId15" Type="http://schemas.openxmlformats.org/officeDocument/2006/relationships/image" Target="../media/image94.png"/><Relationship Id="rId14" Type="http://schemas.openxmlformats.org/officeDocument/2006/relationships/image" Target="../media/image93.png"/><Relationship Id="rId13" Type="http://schemas.openxmlformats.org/officeDocument/2006/relationships/image" Target="../media/image92.png"/><Relationship Id="rId12" Type="http://schemas.openxmlformats.org/officeDocument/2006/relationships/image" Target="../media/image91.png"/><Relationship Id="rId11" Type="http://schemas.openxmlformats.org/officeDocument/2006/relationships/image" Target="../media/image90.png"/><Relationship Id="rId10" Type="http://schemas.openxmlformats.org/officeDocument/2006/relationships/image" Target="../media/image89.png"/><Relationship Id="rId1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7" Type="http://schemas.openxmlformats.org/officeDocument/2006/relationships/notesSlide" Target="../notesSlides/notesSlide13.xml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143.png"/><Relationship Id="rId14" Type="http://schemas.openxmlformats.org/officeDocument/2006/relationships/image" Target="../media/image142.png"/><Relationship Id="rId13" Type="http://schemas.openxmlformats.org/officeDocument/2006/relationships/image" Target="../media/image141.png"/><Relationship Id="rId12" Type="http://schemas.openxmlformats.org/officeDocument/2006/relationships/image" Target="../media/image140.png"/><Relationship Id="rId11" Type="http://schemas.openxmlformats.org/officeDocument/2006/relationships/image" Target="../media/image139.png"/><Relationship Id="rId10" Type="http://schemas.openxmlformats.org/officeDocument/2006/relationships/image" Target="../media/image138.pn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47.png"/><Relationship Id="rId6" Type="http://schemas.openxmlformats.org/officeDocument/2006/relationships/image" Target="../media/image146.png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52.png"/><Relationship Id="rId4" Type="http://schemas.openxmlformats.org/officeDocument/2006/relationships/hyperlink" Target="https://kubeedge.slack.com/" TargetMode="Externa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hyperlink" Target="https://github.com/kubeedge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jpe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30.png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24.jpe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SIG Device-IoT: Device Management Interface (DMI) 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49020" y="1336675"/>
            <a:ext cx="10274299" cy="4330446"/>
            <a:chOff x="311698" y="1169045"/>
            <a:chExt cx="8710382" cy="3340090"/>
          </a:xfrm>
        </p:grpSpPr>
        <p:grpSp>
          <p:nvGrpSpPr>
            <p:cNvPr id="155" name="组合 154"/>
            <p:cNvGrpSpPr/>
            <p:nvPr/>
          </p:nvGrpSpPr>
          <p:grpSpPr>
            <a:xfrm>
              <a:off x="311698" y="1169045"/>
              <a:ext cx="4089841" cy="3234255"/>
              <a:chOff x="2028446" y="3373765"/>
              <a:chExt cx="12343507" cy="9761272"/>
            </a:xfrm>
          </p:grpSpPr>
          <p:cxnSp>
            <p:nvCxnSpPr>
              <p:cNvPr id="117" name="直接连接符 116"/>
              <p:cNvCxnSpPr/>
              <p:nvPr/>
            </p:nvCxnSpPr>
            <p:spPr>
              <a:xfrm flipV="1">
                <a:off x="2690555" y="6773219"/>
                <a:ext cx="11681398" cy="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dash"/>
                <a:miter lim="800000"/>
              </a:ln>
              <a:effectLst/>
            </p:spPr>
          </p:cxnSp>
          <p:sp>
            <p:nvSpPr>
              <p:cNvPr id="118" name="矩形 117"/>
              <p:cNvSpPr/>
              <p:nvPr/>
            </p:nvSpPr>
            <p:spPr>
              <a:xfrm>
                <a:off x="5083886" y="4282203"/>
                <a:ext cx="7006648" cy="2286515"/>
              </a:xfrm>
              <a:prstGeom prst="rect">
                <a:avLst/>
              </a:prstGeom>
              <a:solidFill>
                <a:srgbClr val="D0E0EE"/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hangingPunct="1">
                  <a:defRPr/>
                </a:pPr>
                <a:r>
                  <a:rPr lang="en-US" altLang="zh-CN" sz="800" kern="12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KubeEdge Cloud Cluster</a:t>
                </a:r>
                <a:endParaRPr lang="en-US" sz="800" kern="12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5083888" y="7021783"/>
                <a:ext cx="7006646" cy="2743804"/>
              </a:xfrm>
              <a:prstGeom prst="rect">
                <a:avLst/>
              </a:prstGeom>
              <a:solidFill>
                <a:srgbClr val="D0E0EE"/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hangingPunct="1">
                  <a:defRPr/>
                </a:pPr>
                <a:r>
                  <a:rPr lang="en-US" altLang="zh-CN" sz="800" kern="12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EdgeCore</a:t>
                </a:r>
                <a:endParaRPr lang="en-US" sz="800" kern="12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120" name="组合 119"/>
              <p:cNvGrpSpPr/>
              <p:nvPr/>
            </p:nvGrpSpPr>
            <p:grpSpPr>
              <a:xfrm>
                <a:off x="5447426" y="7609689"/>
                <a:ext cx="6404460" cy="1927558"/>
                <a:chOff x="5447426" y="7288047"/>
                <a:chExt cx="6404460" cy="224920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5447426" y="7288047"/>
                  <a:ext cx="6404460" cy="675484"/>
                </a:xfrm>
                <a:prstGeom prst="rect">
                  <a:avLst/>
                </a:prstGeom>
                <a:solidFill>
                  <a:srgbClr val="5B9BD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hangingPunct="1">
                    <a:defRPr/>
                  </a:pPr>
                  <a:r>
                    <a:rPr lang="en-US" altLang="zh-CN" sz="700" dirty="0">
                      <a:solidFill>
                        <a:prstClr val="white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rPr>
                    <a:t>EdgeHub</a:t>
                  </a:r>
                  <a:endParaRPr lang="en-US" sz="700" dirty="0">
                    <a:solidFill>
                      <a:prstClr val="white"/>
                    </a:solidFill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5447426" y="8071742"/>
                  <a:ext cx="6404460" cy="675484"/>
                </a:xfrm>
                <a:prstGeom prst="rect">
                  <a:avLst/>
                </a:prstGeom>
                <a:solidFill>
                  <a:srgbClr val="5B9BD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hangingPunct="1">
                    <a:defRPr/>
                  </a:pPr>
                  <a:r>
                    <a:rPr lang="en-US" altLang="zh-CN" sz="700" dirty="0">
                      <a:solidFill>
                        <a:prstClr val="white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rPr>
                    <a:t>Device Manager</a:t>
                  </a:r>
                  <a:r>
                    <a:rPr lang="zh-CN" altLang="en-US" sz="700" dirty="0">
                      <a:solidFill>
                        <a:prstClr val="white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rPr>
                    <a:t>（</a:t>
                  </a:r>
                  <a:r>
                    <a:rPr lang="en-US" altLang="zh-CN" sz="700" dirty="0">
                      <a:solidFill>
                        <a:prstClr val="white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rPr>
                    <a:t>Device Twin</a:t>
                  </a:r>
                  <a:r>
                    <a:rPr lang="zh-CN" altLang="en-US" sz="700" dirty="0">
                      <a:solidFill>
                        <a:prstClr val="white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rPr>
                    <a:t>）</a:t>
                  </a:r>
                  <a:endParaRPr lang="en-US" sz="700" dirty="0">
                    <a:solidFill>
                      <a:prstClr val="white"/>
                    </a:solidFill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5447426" y="8861763"/>
                  <a:ext cx="3168744" cy="675484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dashDot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hangingPunct="1">
                    <a:defRPr/>
                  </a:pPr>
                  <a:r>
                    <a:rPr lang="en-US" sz="700" dirty="0">
                      <a:solidFill>
                        <a:prstClr val="white"/>
                      </a:solidFill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MQTT Broker</a:t>
                  </a:r>
                  <a:endParaRPr lang="en-US" sz="70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124" name="矩形 123"/>
              <p:cNvSpPr/>
              <p:nvPr/>
            </p:nvSpPr>
            <p:spPr>
              <a:xfrm>
                <a:off x="5139505" y="3373765"/>
                <a:ext cx="3162817" cy="743033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 anchorCtr="0"/>
              <a:lstStyle/>
              <a:p>
                <a:pPr algn="ctr" hangingPunct="1">
                  <a:defRPr/>
                </a:pPr>
                <a:r>
                  <a:rPr lang="en-US" altLang="zh-CN" sz="700" kern="1200" dirty="0" err="1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DeviceModel</a:t>
                </a:r>
                <a:r>
                  <a:rPr lang="en-US" altLang="zh-CN" sz="700" kern="12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API (CRD)</a:t>
                </a:r>
                <a:endParaRPr lang="en-US" sz="700" kern="12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5" name="上箭头 29"/>
              <p:cNvSpPr/>
              <p:nvPr/>
            </p:nvSpPr>
            <p:spPr>
              <a:xfrm>
                <a:off x="8960064" y="6399693"/>
                <a:ext cx="494162" cy="810927"/>
              </a:xfrm>
              <a:prstGeom prst="upDownArrow">
                <a:avLst/>
              </a:pr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hangingPunct="1">
                  <a:defRPr/>
                </a:pPr>
                <a:endParaRPr lang="zh-CN" altLang="en-US" sz="700" kern="120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5329209" y="10254629"/>
                <a:ext cx="7006646" cy="2880408"/>
                <a:chOff x="912770" y="4684303"/>
                <a:chExt cx="3429312" cy="1535116"/>
              </a:xfrm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1146376" y="4684303"/>
                  <a:ext cx="3195706" cy="1272216"/>
                </a:xfrm>
                <a:prstGeom prst="rect">
                  <a:avLst/>
                </a:prstGeom>
                <a:solidFill>
                  <a:srgbClr val="D0E0EE"/>
                </a:solidFill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hangingPunct="1">
                    <a:defRPr/>
                  </a:pPr>
                  <a:endParaRPr lang="en-US" sz="800" dirty="0">
                    <a:solidFill>
                      <a:prstClr val="black"/>
                    </a:solidFill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128" name="矩形 127"/>
                <p:cNvSpPr/>
                <p:nvPr/>
              </p:nvSpPr>
              <p:spPr>
                <a:xfrm>
                  <a:off x="1029573" y="4815753"/>
                  <a:ext cx="3195706" cy="1272216"/>
                </a:xfrm>
                <a:prstGeom prst="rect">
                  <a:avLst/>
                </a:prstGeom>
                <a:solidFill>
                  <a:srgbClr val="D0E0EE"/>
                </a:solidFill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hangingPunct="1">
                    <a:defRPr/>
                  </a:pPr>
                  <a:endParaRPr lang="en-US" sz="800" dirty="0">
                    <a:solidFill>
                      <a:prstClr val="black"/>
                    </a:solidFill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129" name="矩形 128"/>
                <p:cNvSpPr/>
                <p:nvPr/>
              </p:nvSpPr>
              <p:spPr>
                <a:xfrm>
                  <a:off x="912770" y="4947203"/>
                  <a:ext cx="3195706" cy="1272216"/>
                </a:xfrm>
                <a:prstGeom prst="rect">
                  <a:avLst/>
                </a:prstGeom>
                <a:solidFill>
                  <a:srgbClr val="D0E0EE"/>
                </a:solidFill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hangingPunct="1">
                    <a:defRPr/>
                  </a:pPr>
                  <a:r>
                    <a:rPr lang="en-US" altLang="zh-CN" sz="800" dirty="0">
                      <a:solidFill>
                        <a:prstClr val="black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rPr>
                    <a:t>Mapper Container</a:t>
                  </a:r>
                  <a:endParaRPr lang="en-US" sz="800" dirty="0">
                    <a:solidFill>
                      <a:prstClr val="black"/>
                    </a:solidFill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130" name="矩形 129"/>
                <p:cNvSpPr/>
                <p:nvPr/>
              </p:nvSpPr>
              <p:spPr>
                <a:xfrm>
                  <a:off x="989237" y="5242064"/>
                  <a:ext cx="972000" cy="367269"/>
                </a:xfrm>
                <a:prstGeom prst="rect">
                  <a:avLst/>
                </a:prstGeom>
                <a:solidFill>
                  <a:srgbClr val="5B9BD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hangingPunct="1">
                    <a:defRPr/>
                  </a:pPr>
                  <a:r>
                    <a:rPr lang="en-US" altLang="zh-CN" sz="700" dirty="0">
                      <a:solidFill>
                        <a:prstClr val="white"/>
                      </a:solidFill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Device </a:t>
                  </a:r>
                  <a:r>
                    <a:rPr lang="zh-CN" altLang="en-US" sz="700" dirty="0">
                      <a:solidFill>
                        <a:prstClr val="white"/>
                      </a:solidFill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Mode</a:t>
                  </a:r>
                  <a:r>
                    <a:rPr lang="en-US" altLang="zh-CN" sz="700" dirty="0">
                      <a:solidFill>
                        <a:prstClr val="white"/>
                      </a:solidFill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l</a:t>
                  </a:r>
                  <a:r>
                    <a:rPr lang="zh-CN" altLang="en-US" sz="700" dirty="0">
                      <a:solidFill>
                        <a:prstClr val="white"/>
                      </a:solidFill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l</a:t>
                  </a:r>
                  <a:r>
                    <a:rPr lang="en-US" altLang="zh-CN" sz="700" dirty="0" err="1">
                      <a:solidFill>
                        <a:prstClr val="white"/>
                      </a:solidFill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ing</a:t>
                  </a:r>
                  <a:endParaRPr lang="en-US" altLang="zh-CN" sz="90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grpSp>
              <p:nvGrpSpPr>
                <p:cNvPr id="131" name="组合 130"/>
                <p:cNvGrpSpPr/>
                <p:nvPr/>
              </p:nvGrpSpPr>
              <p:grpSpPr>
                <a:xfrm>
                  <a:off x="989237" y="5652347"/>
                  <a:ext cx="3039488" cy="477720"/>
                  <a:chOff x="5975203" y="2494730"/>
                  <a:chExt cx="3039488" cy="477720"/>
                </a:xfrm>
              </p:grpSpPr>
              <p:sp>
                <p:nvSpPr>
                  <p:cNvPr id="134" name="矩形 133"/>
                  <p:cNvSpPr/>
                  <p:nvPr/>
                </p:nvSpPr>
                <p:spPr>
                  <a:xfrm>
                    <a:off x="5975203" y="2494730"/>
                    <a:ext cx="3039488" cy="477720"/>
                  </a:xfrm>
                  <a:prstGeom prst="rect">
                    <a:avLst/>
                  </a:prstGeom>
                  <a:solidFill>
                    <a:srgbClr val="E7E6E6">
                      <a:lumMod val="95000"/>
                    </a:srgbClr>
                  </a:solidFill>
                  <a:ln w="9525" cap="flat" cmpd="sng" algn="ctr">
                    <a:solidFill>
                      <a:sysClr val="windowText" lastClr="000000"/>
                    </a:solidFill>
                    <a:prstDash val="dash"/>
                    <a:miter lim="800000"/>
                  </a:ln>
                  <a:effectLst/>
                </p:spPr>
                <p:txBody>
                  <a:bodyPr vert="eaVert" lIns="0" tIns="0" rIns="0" bIns="0" rtlCol="0" anchor="b" anchorCtr="0"/>
                  <a:lstStyle/>
                  <a:p>
                    <a:pPr algn="ctr" hangingPunct="1">
                      <a:defRPr/>
                    </a:pPr>
                    <a:r>
                      <a:rPr lang="en-US" altLang="zh-CN" sz="600" dirty="0">
                        <a:solidFill>
                          <a:prstClr val="black"/>
                        </a:solidFill>
                        <a:latin typeface="Calibri" panose="020F0502020204030204"/>
                        <a:ea typeface="等线" panose="02010600030101010101" pitchFamily="2" charset="-122"/>
                        <a:cs typeface="+mn-cs"/>
                      </a:rPr>
                      <a:t>plugins</a:t>
                    </a:r>
                    <a:endParaRPr lang="zh-CN" altLang="en-US" sz="600" dirty="0">
                      <a:solidFill>
                        <a:prstClr val="black"/>
                      </a:solidFill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  <a:p>
                    <a:pPr algn="ctr" hangingPunct="1">
                      <a:defRPr/>
                    </a:pPr>
                    <a:endParaRPr lang="en-US" sz="600" dirty="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grpSp>
                <p:nvGrpSpPr>
                  <p:cNvPr id="135" name="组合 134"/>
                  <p:cNvGrpSpPr/>
                  <p:nvPr/>
                </p:nvGrpSpPr>
                <p:grpSpPr>
                  <a:xfrm>
                    <a:off x="6374601" y="2571590"/>
                    <a:ext cx="2570816" cy="324000"/>
                    <a:chOff x="6346893" y="2572199"/>
                    <a:chExt cx="2570816" cy="324000"/>
                  </a:xfrm>
                </p:grpSpPr>
                <p:sp>
                  <p:nvSpPr>
                    <p:cNvPr id="136" name="矩形 135"/>
                    <p:cNvSpPr/>
                    <p:nvPr/>
                  </p:nvSpPr>
                  <p:spPr>
                    <a:xfrm>
                      <a:off x="6346893" y="2572199"/>
                      <a:ext cx="828000" cy="324000"/>
                    </a:xfrm>
                    <a:prstGeom prst="rect">
                      <a:avLst/>
                    </a:prstGeom>
                    <a:solidFill>
                      <a:srgbClr val="5B9BD6"/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hangingPunct="1">
                        <a:defRPr/>
                      </a:pPr>
                      <a:r>
                        <a:rPr lang="en-US" altLang="zh-CN" sz="700" b="1" dirty="0">
                          <a:solidFill>
                            <a:prstClr val="white"/>
                          </a:solidFill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rPr>
                        <a:t>OPC-UA plugin</a:t>
                      </a:r>
                      <a:endParaRPr lang="en-US" sz="700" b="1" dirty="0">
                        <a:solidFill>
                          <a:prstClr val="white"/>
                        </a:solidFill>
                        <a:latin typeface="Calibri" panose="020F0502020204030204"/>
                        <a:ea typeface="微软雅黑" panose="020B0503020204020204" charset="-122"/>
                        <a:cs typeface="+mn-cs"/>
                      </a:endParaRPr>
                    </a:p>
                  </p:txBody>
                </p:sp>
                <p:sp>
                  <p:nvSpPr>
                    <p:cNvPr id="137" name="矩形 136"/>
                    <p:cNvSpPr/>
                    <p:nvPr/>
                  </p:nvSpPr>
                  <p:spPr>
                    <a:xfrm>
                      <a:off x="8089709" y="2572199"/>
                      <a:ext cx="828000" cy="324000"/>
                    </a:xfrm>
                    <a:prstGeom prst="rect">
                      <a:avLst/>
                    </a:prstGeom>
                    <a:solidFill>
                      <a:srgbClr val="5B9BD6"/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hangingPunct="1">
                        <a:defRPr/>
                      </a:pPr>
                      <a:r>
                        <a:rPr lang="en-US" sz="700" b="1" dirty="0">
                          <a:solidFill>
                            <a:prstClr val="white"/>
                          </a:solidFill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Modbus plugin</a:t>
                      </a:r>
                      <a:endParaRPr lang="en-US" sz="700" b="1" dirty="0">
                        <a:solidFill>
                          <a:prstClr val="white"/>
                        </a:solidFill>
                        <a:latin typeface="Calibri" panose="020F0502020204030204"/>
                        <a:ea typeface="微软雅黑" panose="020B0503020204020204" charset="-122"/>
                        <a:cs typeface="+mn-cs"/>
                      </a:endParaRPr>
                    </a:p>
                  </p:txBody>
                </p:sp>
                <p:sp>
                  <p:nvSpPr>
                    <p:cNvPr id="138" name="矩形 137"/>
                    <p:cNvSpPr/>
                    <p:nvPr/>
                  </p:nvSpPr>
                  <p:spPr>
                    <a:xfrm>
                      <a:off x="7218301" y="2572199"/>
                      <a:ext cx="828000" cy="324000"/>
                    </a:xfrm>
                    <a:prstGeom prst="rect">
                      <a:avLst/>
                    </a:prstGeom>
                    <a:solidFill>
                      <a:srgbClr val="5B9BD6"/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hangingPunct="1">
                        <a:defRPr/>
                      </a:pPr>
                      <a:r>
                        <a:rPr lang="en-US" sz="700" b="1" dirty="0">
                          <a:solidFill>
                            <a:prstClr val="white"/>
                          </a:solidFill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Bluetooth plugin</a:t>
                      </a:r>
                      <a:endParaRPr lang="en-US" sz="700" b="1" dirty="0">
                        <a:solidFill>
                          <a:prstClr val="white"/>
                        </a:solidFill>
                        <a:latin typeface="Calibri" panose="020F0502020204030204"/>
                        <a:ea typeface="微软雅黑" panose="020B0503020204020204" charset="-122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32" name="矩形 131"/>
                <p:cNvSpPr/>
                <p:nvPr/>
              </p:nvSpPr>
              <p:spPr>
                <a:xfrm>
                  <a:off x="2028113" y="5242064"/>
                  <a:ext cx="972000" cy="367269"/>
                </a:xfrm>
                <a:prstGeom prst="rect">
                  <a:avLst/>
                </a:prstGeom>
                <a:solidFill>
                  <a:srgbClr val="5B9BD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hangingPunct="1">
                    <a:defRPr/>
                  </a:pPr>
                  <a:r>
                    <a:rPr lang="zh-CN" altLang="en-US" sz="700" dirty="0">
                      <a:solidFill>
                        <a:prstClr val="white"/>
                      </a:solidFill>
                      <a:latin typeface="Calibri" panose="020F0502020204030204"/>
                      <a:ea typeface="微软雅黑" panose="020B0503020204020204" charset="-122"/>
                      <a:cs typeface="+mn-cs"/>
                    </a:rPr>
                    <a:t>Data Collection</a:t>
                  </a:r>
                  <a:endParaRPr lang="en-US" altLang="zh-CN" sz="90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3066989" y="5242064"/>
                  <a:ext cx="972000" cy="367269"/>
                </a:xfrm>
                <a:prstGeom prst="rect">
                  <a:avLst/>
                </a:prstGeom>
                <a:solidFill>
                  <a:srgbClr val="5B9BD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hangingPunct="1">
                    <a:defRPr/>
                  </a:pPr>
                  <a:r>
                    <a:rPr lang="en-US" altLang="zh-CN" sz="700" dirty="0">
                      <a:solidFill>
                        <a:prstClr val="white"/>
                      </a:solidFill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Data Forwarding</a:t>
                  </a:r>
                  <a:endParaRPr lang="en-US" sz="700" dirty="0">
                    <a:solidFill>
                      <a:prstClr val="white"/>
                    </a:solidFill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139" name="上箭头 28"/>
              <p:cNvSpPr/>
              <p:nvPr/>
            </p:nvSpPr>
            <p:spPr>
              <a:xfrm>
                <a:off x="9886218" y="8827936"/>
                <a:ext cx="311423" cy="1886157"/>
              </a:xfrm>
              <a:prstGeom prst="upDownArrow">
                <a:avLst/>
              </a:pr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hangingPunct="1">
                  <a:defRPr/>
                </a:pPr>
                <a:endParaRPr lang="zh-CN" altLang="en-US" sz="700" kern="120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40" name="Picture 4"/>
              <p:cNvPicPr>
                <a:picLocks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550074" y="4794700"/>
                <a:ext cx="1502812" cy="1252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1" name="矩形 140"/>
              <p:cNvSpPr/>
              <p:nvPr/>
            </p:nvSpPr>
            <p:spPr>
              <a:xfrm>
                <a:off x="7362717" y="4853183"/>
                <a:ext cx="4270470" cy="675484"/>
              </a:xfrm>
              <a:prstGeom prst="rect">
                <a:avLst/>
              </a:prstGeom>
              <a:solidFill>
                <a:srgbClr val="5B9BD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hangingPunct="1">
                  <a:defRPr/>
                </a:pPr>
                <a:r>
                  <a:rPr lang="en-US" altLang="zh-CN" sz="700" dirty="0">
                    <a:solidFill>
                      <a:prstClr val="white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Device Controller</a:t>
                </a:r>
                <a:endParaRPr lang="en-US" sz="700" dirty="0">
                  <a:solidFill>
                    <a:prstClr val="white"/>
                  </a:solidFill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7362717" y="5626438"/>
                <a:ext cx="4270470" cy="675484"/>
              </a:xfrm>
              <a:prstGeom prst="rect">
                <a:avLst/>
              </a:prstGeom>
              <a:solidFill>
                <a:srgbClr val="5B9BD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hangingPunct="1">
                  <a:defRPr/>
                </a:pPr>
                <a:r>
                  <a:rPr lang="en-US" altLang="zh-CN" sz="700" dirty="0">
                    <a:solidFill>
                      <a:prstClr val="white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Cloud Hub</a:t>
                </a:r>
                <a:endParaRPr lang="en-US" sz="700" dirty="0">
                  <a:solidFill>
                    <a:prstClr val="white"/>
                  </a:solidFill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5280103" y="5997215"/>
                <a:ext cx="2182909" cy="535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hangingPunct="1"/>
                <a:r>
                  <a:rPr lang="en-US" altLang="zh-CN" sz="900" kern="12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Kubernetes</a:t>
                </a:r>
                <a:endParaRPr lang="zh-CN" altLang="en-US" sz="900" kern="12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8881478" y="3373765"/>
                <a:ext cx="3162817" cy="743033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 anchorCtr="0"/>
              <a:lstStyle/>
              <a:p>
                <a:pPr algn="ctr" hangingPunct="1">
                  <a:defRPr/>
                </a:pPr>
                <a:r>
                  <a:rPr lang="en-US" altLang="zh-CN" sz="700" kern="12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Device API (CRD)</a:t>
                </a:r>
                <a:endParaRPr lang="en-US" altLang="zh-CN" sz="700" kern="12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2646508" y="6117996"/>
                <a:ext cx="1721343" cy="49479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hangingPunct="1">
                  <a:defRPr/>
                </a:pPr>
                <a:r>
                  <a:rPr lang="en-US" altLang="zh-CN" sz="700" dirty="0">
                    <a:solidFill>
                      <a:srgbClr val="0070C0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Cloud</a:t>
                </a:r>
                <a:endParaRPr lang="en-US" sz="700" dirty="0">
                  <a:solidFill>
                    <a:srgbClr val="0070C0"/>
                  </a:solidFill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2646506" y="6922501"/>
                <a:ext cx="1721343" cy="49479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hangingPunct="1">
                  <a:defRPr/>
                </a:pPr>
                <a:r>
                  <a:rPr lang="en-US" altLang="zh-CN" sz="700" dirty="0">
                    <a:solidFill>
                      <a:srgbClr val="0070C0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Edge</a:t>
                </a:r>
                <a:endParaRPr lang="en-US" sz="700" dirty="0">
                  <a:solidFill>
                    <a:srgbClr val="0070C0"/>
                  </a:solidFill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7" name="上箭头 28"/>
              <p:cNvSpPr/>
              <p:nvPr/>
            </p:nvSpPr>
            <p:spPr>
              <a:xfrm>
                <a:off x="6746316" y="9630622"/>
                <a:ext cx="326166" cy="1083471"/>
              </a:xfrm>
              <a:prstGeom prst="upDownArrow">
                <a:avLst/>
              </a:pr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hangingPunct="1">
                  <a:defRPr/>
                </a:pPr>
                <a:endParaRPr lang="zh-CN" altLang="en-US" sz="700" kern="120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12507547" y="5377237"/>
                <a:ext cx="1864405" cy="1191480"/>
              </a:xfrm>
              <a:prstGeom prst="rect">
                <a:avLst/>
              </a:prstGeom>
              <a:solidFill>
                <a:srgbClr val="D0E0EE"/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 anchorCtr="0"/>
              <a:lstStyle/>
              <a:p>
                <a:pPr algn="ctr" hangingPunct="1">
                  <a:defRPr/>
                </a:pPr>
                <a:r>
                  <a:rPr lang="en-US" altLang="zh-CN" sz="700" kern="12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Data APP</a:t>
                </a:r>
                <a:endParaRPr lang="en-US" altLang="zh-CN" sz="700" kern="12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  <a:p>
                <a:pPr algn="ctr" hangingPunct="1">
                  <a:defRPr/>
                </a:pPr>
                <a:r>
                  <a:rPr lang="en-US" altLang="zh-CN" sz="700" kern="12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in Cloud </a:t>
                </a:r>
                <a:endParaRPr lang="en-US" sz="700" kern="12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149" name="直接箭头连接符 72"/>
              <p:cNvCxnSpPr>
                <a:stCxn id="133" idx="3"/>
                <a:endCxn id="148" idx="2"/>
              </p:cNvCxnSpPr>
              <p:nvPr/>
            </p:nvCxnSpPr>
            <p:spPr>
              <a:xfrm flipV="1">
                <a:off x="11716586" y="6568717"/>
                <a:ext cx="1723164" cy="5077026"/>
              </a:xfrm>
              <a:prstGeom prst="curvedConnector2">
                <a:avLst/>
              </a:prstGeom>
              <a:noFill/>
              <a:ln w="1905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50" name="文本框 149"/>
              <p:cNvSpPr txBox="1"/>
              <p:nvPr/>
            </p:nvSpPr>
            <p:spPr>
              <a:xfrm>
                <a:off x="6190437" y="9855560"/>
                <a:ext cx="4752770" cy="462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 hangingPunct="1">
                  <a:defRPr/>
                </a:pPr>
                <a:r>
                  <a:rPr lang="en-US" altLang="zh-CN" sz="700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DMI API</a:t>
                </a:r>
                <a:r>
                  <a:rPr lang="zh-CN" altLang="en-US" sz="700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lang="en-US" altLang="zh-CN" sz="700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(Rest)</a:t>
                </a:r>
                <a:endParaRPr lang="zh-CN" altLang="en-US" sz="700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2028446" y="10747920"/>
                <a:ext cx="1416818" cy="2385038"/>
              </a:xfrm>
              <a:prstGeom prst="rect">
                <a:avLst/>
              </a:prstGeom>
              <a:solidFill>
                <a:srgbClr val="D0E0EE"/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 anchorCtr="0"/>
              <a:lstStyle/>
              <a:p>
                <a:pPr algn="ctr" hangingPunct="1">
                  <a:defRPr/>
                </a:pPr>
                <a:r>
                  <a:rPr lang="en-US" altLang="zh-CN" sz="700" kern="12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Data APP</a:t>
                </a:r>
                <a:endParaRPr lang="en-US" altLang="zh-CN" sz="700" kern="12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  <a:p>
                <a:pPr algn="ctr" hangingPunct="1">
                  <a:defRPr/>
                </a:pPr>
                <a:r>
                  <a:rPr lang="en-US" altLang="zh-CN" sz="700" kern="12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on Edge</a:t>
                </a:r>
                <a:endParaRPr lang="en-US" sz="700" kern="12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152" name="直接箭头连接符 72"/>
              <p:cNvCxnSpPr>
                <a:stCxn id="129" idx="1"/>
                <a:endCxn id="151" idx="3"/>
              </p:cNvCxnSpPr>
              <p:nvPr/>
            </p:nvCxnSpPr>
            <p:spPr>
              <a:xfrm rot="10800000">
                <a:off x="3445265" y="11940439"/>
                <a:ext cx="1883945" cy="1040"/>
              </a:xfrm>
              <a:prstGeom prst="curvedConnector3">
                <a:avLst>
                  <a:gd name="adj1" fmla="val 50000"/>
                </a:avLst>
              </a:prstGeom>
              <a:noFill/>
              <a:ln w="1905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53" name="文本框 152"/>
              <p:cNvSpPr txBox="1"/>
              <p:nvPr/>
            </p:nvSpPr>
            <p:spPr>
              <a:xfrm>
                <a:off x="12216122" y="8248677"/>
                <a:ext cx="1997004" cy="963783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algn="ctr" defTabSz="457200" hangingPunct="1">
                  <a:defRPr/>
                </a:pPr>
                <a:r>
                  <a:rPr lang="en-US" altLang="zh-CN" sz="700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Data</a:t>
                </a:r>
                <a:endParaRPr lang="en-US" altLang="zh-CN" sz="700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  <a:p>
                <a:pPr algn="ctr" defTabSz="457200" hangingPunct="1">
                  <a:defRPr/>
                </a:pPr>
                <a:r>
                  <a:rPr lang="en-US" altLang="zh-CN" sz="700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over</a:t>
                </a:r>
                <a:endParaRPr lang="en-US" altLang="zh-CN" sz="700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  <a:p>
                <a:pPr algn="ctr" defTabSz="457200" hangingPunct="1">
                  <a:defRPr/>
                </a:pPr>
                <a:r>
                  <a:rPr lang="en-US" altLang="zh-CN" sz="700" dirty="0" err="1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EdgeMesh</a:t>
                </a:r>
                <a:endParaRPr lang="zh-CN" altLang="en-US" sz="700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4" name="文本框 153"/>
              <p:cNvSpPr txBox="1"/>
              <p:nvPr/>
            </p:nvSpPr>
            <p:spPr>
              <a:xfrm>
                <a:off x="3526565" y="10715609"/>
                <a:ext cx="1721343" cy="750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457200" hangingPunct="1">
                  <a:defRPr/>
                </a:pPr>
                <a:r>
                  <a:rPr lang="en-US" altLang="zh-CN" sz="700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Data</a:t>
                </a:r>
                <a:endParaRPr lang="en-US" altLang="zh-CN" sz="700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  <a:p>
                <a:pPr algn="ctr" defTabSz="457200" hangingPunct="1">
                  <a:defRPr/>
                </a:pPr>
                <a:r>
                  <a:rPr lang="en-US" altLang="zh-CN" sz="700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 over </a:t>
                </a:r>
                <a:r>
                  <a:rPr lang="en-US" altLang="zh-CN" sz="700" dirty="0" err="1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EdgeMesh</a:t>
                </a:r>
                <a:endParaRPr lang="zh-CN" altLang="en-US" sz="700" dirty="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62" name="组合 161"/>
            <p:cNvGrpSpPr/>
            <p:nvPr/>
          </p:nvGrpSpPr>
          <p:grpSpPr>
            <a:xfrm>
              <a:off x="4539709" y="1440151"/>
              <a:ext cx="4482371" cy="3068984"/>
              <a:chOff x="16058982" y="4213945"/>
              <a:chExt cx="13027844" cy="8919888"/>
            </a:xfrm>
          </p:grpSpPr>
          <p:sp>
            <p:nvSpPr>
              <p:cNvPr id="159" name="矩形 158"/>
              <p:cNvSpPr/>
              <p:nvPr/>
            </p:nvSpPr>
            <p:spPr>
              <a:xfrm>
                <a:off x="16199643" y="12446272"/>
                <a:ext cx="12887183" cy="687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2246630" hangingPunct="1"/>
                <a:r>
                  <a:rPr lang="zh-CN" altLang="en-US" sz="700" u="sng" kern="12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  <a:hlinkClick r:id="rId2"/>
                  </a:rPr>
                  <a:t>https://www.cncf.io/blog/2022/10/05/kubeedge-design-and-implementation-of-the-next-generation-cloud-native-edge-device-management-standard-dmi/</a:t>
                </a:r>
                <a:r>
                  <a:rPr lang="zh-CN" altLang="en-US" sz="700" u="sng" kern="12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 </a:t>
                </a:r>
                <a:endParaRPr lang="zh-CN" altLang="en-US" sz="700" u="sng" kern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0" name="文本框 159"/>
              <p:cNvSpPr txBox="1"/>
              <p:nvPr/>
            </p:nvSpPr>
            <p:spPr>
              <a:xfrm>
                <a:off x="16402170" y="4213945"/>
                <a:ext cx="12560457" cy="2856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 indent="-177800" defTabSz="457200" hangingPunct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050" kern="1200" dirty="0">
                    <a:solidFill>
                      <a:prstClr val="black"/>
                    </a:solidFill>
                    <a:latin typeface="+mn-lt"/>
                    <a:ea typeface="微软雅黑" panose="020B0503020204020204" charset="-122"/>
                    <a:cs typeface="+mn-cs"/>
                  </a:rPr>
                  <a:t>Decoupled control plane and data plane for IoT devices</a:t>
                </a:r>
                <a:endParaRPr lang="en-US" altLang="zh-CN" sz="1050" kern="1200" dirty="0">
                  <a:solidFill>
                    <a:prstClr val="black"/>
                  </a:solidFill>
                  <a:latin typeface="+mn-lt"/>
                  <a:ea typeface="微软雅黑" panose="020B0503020204020204" charset="-122"/>
                  <a:cs typeface="+mn-cs"/>
                </a:endParaRPr>
              </a:p>
              <a:p>
                <a:pPr marL="177800" indent="-177800" defTabSz="457200" hangingPunct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050" kern="1200" dirty="0">
                    <a:solidFill>
                      <a:prstClr val="black"/>
                    </a:solidFill>
                    <a:latin typeface="+mn-lt"/>
                    <a:ea typeface="微软雅黑" panose="020B0503020204020204" charset="-122"/>
                    <a:cs typeface="+mn-cs"/>
                  </a:rPr>
                  <a:t>Device (data) as a Service</a:t>
                </a:r>
                <a:endParaRPr lang="en-US" altLang="zh-CN" sz="1050" kern="1200" dirty="0">
                  <a:solidFill>
                    <a:prstClr val="black"/>
                  </a:solidFill>
                  <a:latin typeface="+mn-lt"/>
                  <a:ea typeface="微软雅黑" panose="020B0503020204020204" charset="-122"/>
                  <a:cs typeface="+mn-cs"/>
                </a:endParaRPr>
              </a:p>
              <a:p>
                <a:pPr marL="177800" indent="-177800" defTabSz="457200" hangingPunct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050" kern="1200" dirty="0">
                    <a:solidFill>
                      <a:prstClr val="black"/>
                    </a:solidFill>
                    <a:latin typeface="+mn-lt"/>
                    <a:ea typeface="微软雅黑" panose="020B0503020204020204" charset="-122"/>
                    <a:cs typeface="+mn-cs"/>
                  </a:rPr>
                  <a:t>Help developers to focus on their own application development</a:t>
                </a:r>
                <a:endParaRPr lang="en-US" altLang="zh-CN" sz="1050" kern="1200" dirty="0">
                  <a:solidFill>
                    <a:prstClr val="black"/>
                  </a:solidFill>
                  <a:latin typeface="+mn-lt"/>
                  <a:ea typeface="微软雅黑" panose="020B0503020204020204" charset="-122"/>
                  <a:cs typeface="+mn-cs"/>
                </a:endParaRPr>
              </a:p>
              <a:p>
                <a:pPr marL="177800" indent="-177800" defTabSz="457200" hangingPunct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050" kern="1200" dirty="0">
                    <a:solidFill>
                      <a:prstClr val="black"/>
                    </a:solidFill>
                    <a:latin typeface="+mn-lt"/>
                    <a:ea typeface="微软雅黑" panose="020B0503020204020204" charset="-122"/>
                    <a:cs typeface="+mn-cs"/>
                  </a:rPr>
                  <a:t>Reduced channel congestion between cloud and edge</a:t>
                </a:r>
                <a:endParaRPr lang="en-US" altLang="zh-CN" sz="1050" kern="1200" dirty="0">
                  <a:solidFill>
                    <a:prstClr val="black"/>
                  </a:solidFill>
                  <a:latin typeface="+mn-lt"/>
                  <a:ea typeface="微软雅黑" panose="020B0503020204020204" charset="-122"/>
                  <a:cs typeface="+mn-cs"/>
                </a:endParaRPr>
              </a:p>
              <a:p>
                <a:pPr marL="177800" indent="-177800" defTabSz="457200" hangingPunct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050" kern="1200" dirty="0">
                    <a:solidFill>
                      <a:prstClr val="black"/>
                    </a:solidFill>
                    <a:latin typeface="+mn-lt"/>
                    <a:ea typeface="微软雅黑" panose="020B0503020204020204" charset="-122"/>
                    <a:cs typeface="+mn-cs"/>
                  </a:rPr>
                  <a:t>A more flexible and unified way to manage IoT Devices</a:t>
                </a:r>
                <a:endParaRPr lang="en-US" altLang="zh-CN" sz="1050" kern="1200" dirty="0">
                  <a:solidFill>
                    <a:prstClr val="black"/>
                  </a:solidFill>
                  <a:latin typeface="+mn-lt"/>
                  <a:ea typeface="微软雅黑" panose="020B0503020204020204" charset="-122"/>
                  <a:cs typeface="+mn-cs"/>
                </a:endParaRPr>
              </a:p>
            </p:txBody>
          </p:sp>
          <p:pic>
            <p:nvPicPr>
              <p:cNvPr id="161" name="图片 160" descr="90471636531536_.pic"/>
              <p:cNvPicPr>
                <a:picLocks noChangeAspect="1"/>
              </p:cNvPicPr>
              <p:nvPr/>
            </p:nvPicPr>
            <p:blipFill rotWithShape="1">
              <a:blip r:embed="rId3"/>
              <a:srcRect l="6275" t="36191" r="5089" b="6910"/>
              <a:stretch>
                <a:fillRect/>
              </a:stretch>
            </p:blipFill>
            <p:spPr>
              <a:xfrm>
                <a:off x="16058982" y="7707946"/>
                <a:ext cx="12076403" cy="4788480"/>
              </a:xfrm>
              <a:prstGeom prst="rect">
                <a:avLst/>
              </a:prstGeom>
            </p:spPr>
          </p:pic>
        </p:grpSp>
      </p:grpSp>
      <p:sp>
        <p:nvSpPr>
          <p:cNvPr id="49" name="矩形 48"/>
          <p:cNvSpPr/>
          <p:nvPr/>
        </p:nvSpPr>
        <p:spPr>
          <a:xfrm>
            <a:off x="1055566" y="5765784"/>
            <a:ext cx="6674639" cy="8173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CN" dirty="0">
                <a:latin typeface="+mn-lt"/>
                <a:cs typeface="+mn-lt"/>
              </a:rPr>
              <a:t>Features updates</a:t>
            </a:r>
            <a:r>
              <a:rPr lang="en-US" altLang="zh-CN" dirty="0" smtClean="0">
                <a:latin typeface="+mn-lt"/>
                <a:cs typeface="+mn-lt"/>
              </a:rPr>
              <a:t>:</a:t>
            </a:r>
            <a:endParaRPr lang="en-US" altLang="zh-CN" dirty="0" smtClean="0">
              <a:latin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lt"/>
                <a:cs typeface="+mn-lt"/>
              </a:rPr>
              <a:t>New Device APIs, including </a:t>
            </a:r>
            <a:r>
              <a:rPr lang="en-US" altLang="zh-CN" dirty="0">
                <a:cs typeface="+mn-lt"/>
              </a:rPr>
              <a:t>build-in </a:t>
            </a:r>
            <a:r>
              <a:rPr lang="en-US" altLang="zh-CN" dirty="0" smtClean="0">
                <a:cs typeface="+mn-lt"/>
              </a:rPr>
              <a:t>protocols </a:t>
            </a:r>
            <a:r>
              <a:rPr lang="en-US" altLang="zh-CN" dirty="0" err="1" smtClean="0">
                <a:cs typeface="+mn-lt"/>
              </a:rPr>
              <a:t>kile</a:t>
            </a:r>
            <a:r>
              <a:rPr lang="en-US" altLang="zh-CN" dirty="0" smtClean="0">
                <a:cs typeface="+mn-lt"/>
              </a:rPr>
              <a:t> </a:t>
            </a:r>
            <a:r>
              <a:rPr lang="en-US" altLang="zh-CN" dirty="0" smtClean="0">
                <a:latin typeface="+mn-lt"/>
                <a:cs typeface="+mn-lt"/>
              </a:rPr>
              <a:t>Modbus, </a:t>
            </a:r>
            <a:r>
              <a:rPr lang="en-US" altLang="zh-CN" dirty="0" err="1" smtClean="0">
                <a:latin typeface="+mn-lt"/>
                <a:cs typeface="+mn-lt"/>
              </a:rPr>
              <a:t>Opc</a:t>
            </a:r>
            <a:r>
              <a:rPr lang="en-US" altLang="zh-CN" dirty="0" smtClean="0">
                <a:latin typeface="+mn-lt"/>
                <a:cs typeface="+mn-lt"/>
              </a:rPr>
              <a:t>-UA and </a:t>
            </a:r>
            <a:r>
              <a:rPr lang="en-US" altLang="zh-CN" dirty="0" err="1" smtClean="0">
                <a:latin typeface="+mn-lt"/>
                <a:cs typeface="+mn-lt"/>
              </a:rPr>
              <a:t>Buletooth</a:t>
            </a:r>
            <a:endParaRPr lang="en-US" altLang="zh-CN" dirty="0" smtClean="0">
              <a:latin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lt"/>
                <a:cs typeface="+mn-lt"/>
              </a:rPr>
              <a:t>Mapper supports video streaming data reporting </a:t>
            </a:r>
            <a:endParaRPr lang="en-US" altLang="zh-CN" dirty="0" smtClean="0">
              <a:latin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lt"/>
                <a:cs typeface="+mn-lt"/>
              </a:rPr>
              <a:t>Support mapper upgrade</a:t>
            </a:r>
            <a:endParaRPr lang="en-US" altLang="zh-CN" dirty="0" smtClean="0">
              <a:latin typeface="+mn-lt"/>
              <a:cs typeface="+mn-lt"/>
            </a:endParaRPr>
          </a:p>
          <a:p>
            <a:endParaRPr lang="en-US" altLang="zh-CN" dirty="0">
              <a:latin typeface="+mn-lt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>
                <a:sym typeface="+mn-ea"/>
              </a:rPr>
              <a:t>KubeEdge Mapper Design Overview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1" r="25505" b="9051"/>
          <a:stretch>
            <a:fillRect/>
          </a:stretch>
        </p:blipFill>
        <p:spPr>
          <a:xfrm>
            <a:off x="551180" y="1484630"/>
            <a:ext cx="6136640" cy="4953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87825" y="2716022"/>
            <a:ext cx="520065" cy="291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" b="1" dirty="0">
                <a:latin typeface="微软雅黑" panose="020B0503020204020204" charset="-122"/>
                <a:ea typeface="微软雅黑" panose="020B0503020204020204" charset="-122"/>
              </a:rPr>
              <a:t>API </a:t>
            </a:r>
            <a:endParaRPr lang="en-US" altLang="zh-CN" sz="1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88100" y="5209930"/>
            <a:ext cx="1294130" cy="291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" b="1" dirty="0">
                <a:latin typeface="微软雅黑" panose="020B0503020204020204" charset="-122"/>
                <a:ea typeface="微软雅黑" panose="020B0503020204020204" charset="-122"/>
              </a:rPr>
              <a:t>Device Driver</a:t>
            </a:r>
            <a:endParaRPr lang="en-US" altLang="zh-CN" sz="13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87650" y="4004879"/>
            <a:ext cx="2353945" cy="291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" b="1" dirty="0" err="1">
                <a:latin typeface="微软雅黑" panose="020B0503020204020204" charset="-122"/>
                <a:ea typeface="微软雅黑" panose="020B0503020204020204" charset="-122"/>
              </a:rPr>
              <a:t>ControlPlane</a:t>
            </a:r>
            <a:r>
              <a:rPr lang="zh-CN" altLang="en-US" sz="13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00" b="1" dirty="0">
                <a:latin typeface="微软雅黑" panose="020B0503020204020204" charset="-122"/>
                <a:ea typeface="微软雅黑" panose="020B0503020204020204" charset="-122"/>
              </a:rPr>
              <a:t>&amp; </a:t>
            </a:r>
            <a:r>
              <a:rPr lang="en-US" altLang="zh-CN" sz="1300" b="1" dirty="0" err="1">
                <a:latin typeface="微软雅黑" panose="020B0503020204020204" charset="-122"/>
                <a:ea typeface="微软雅黑" panose="020B0503020204020204" charset="-122"/>
              </a:rPr>
              <a:t>DataPlane</a:t>
            </a:r>
            <a:endParaRPr lang="en-US" altLang="zh-CN" sz="1300" b="1"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87820" y="2999105"/>
            <a:ext cx="4384675" cy="69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30" indent="-214630">
              <a:buFont typeface="Wingdings" panose="05000000000000000000" pitchFamily="2" charset="2"/>
              <a:buChar char="l"/>
            </a:pP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</a:rPr>
              <a:t>DMI implement</a:t>
            </a:r>
            <a:endParaRPr lang="en-US" altLang="zh-CN" sz="13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14630" indent="-214630">
              <a:buFont typeface="Wingdings" panose="05000000000000000000" pitchFamily="2" charset="2"/>
              <a:buChar char="l"/>
            </a:pP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</a:rPr>
              <a:t>Report to </a:t>
            </a:r>
            <a:r>
              <a:rPr lang="en-US" altLang="zh-CN" sz="1300" dirty="0" err="1">
                <a:latin typeface="微软雅黑" panose="020B0503020204020204" charset="-122"/>
                <a:ea typeface="微软雅黑" panose="020B0503020204020204" charset="-122"/>
              </a:rPr>
              <a:t>DeviceTwin</a:t>
            </a:r>
            <a:endParaRPr lang="en-US" altLang="zh-CN" sz="13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14630" indent="-214630">
              <a:buFont typeface="Wingdings" panose="05000000000000000000" pitchFamily="2" charset="2"/>
              <a:buChar char="l"/>
            </a:pP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</a:rPr>
              <a:t>Manage device lifecycle</a:t>
            </a:r>
            <a:endParaRPr lang="en-US" altLang="zh-CN" sz="1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743700" y="4364990"/>
            <a:ext cx="525399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30" indent="-214630">
              <a:buFont typeface="Wingdings" panose="05000000000000000000" pitchFamily="2" charset="2"/>
              <a:buChar char="l"/>
            </a:pP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</a:rPr>
              <a:t>Define </a:t>
            </a:r>
            <a:r>
              <a:rPr lang="en-US" altLang="zh-CN" sz="1300" dirty="0" err="1">
                <a:latin typeface="微软雅黑" panose="020B0503020204020204" charset="-122"/>
                <a:ea typeface="微软雅黑" panose="020B0503020204020204" charset="-122"/>
              </a:rPr>
              <a:t>DevPanel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</a:rPr>
              <a:t>module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</a:rPr>
              <a:t>connect to DMI and device driver</a:t>
            </a:r>
            <a:endParaRPr lang="en-US" altLang="zh-CN" sz="13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14630" indent="-214630">
              <a:buFont typeface="Wingdings" panose="05000000000000000000" pitchFamily="2" charset="2"/>
              <a:buChar char="l"/>
            </a:pP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</a:rPr>
              <a:t>Define </a:t>
            </a:r>
            <a:r>
              <a:rPr lang="en-US" altLang="zh-CN" sz="1300" dirty="0" err="1">
                <a:latin typeface="微软雅黑" panose="020B0503020204020204" charset="-122"/>
                <a:ea typeface="微软雅黑" panose="020B0503020204020204" charset="-122"/>
              </a:rPr>
              <a:t>DataPanel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</a:rPr>
              <a:t>module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</a:rPr>
              <a:t>include data process capability</a:t>
            </a:r>
            <a:endParaRPr lang="en-US" altLang="zh-CN" sz="1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71945" y="5516880"/>
            <a:ext cx="509524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30" indent="-214630">
              <a:buFont typeface="Wingdings" panose="05000000000000000000" pitchFamily="2" charset="2"/>
              <a:buChar char="l"/>
            </a:pP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</a:rPr>
              <a:t>Exposes the Device Driver interface to users to meet the access needs of various types of IoT devices</a:t>
            </a:r>
            <a:endParaRPr lang="en-US" altLang="zh-CN" sz="1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>
                <a:sym typeface="Roboto Slab Light"/>
              </a:rPr>
              <a:t>SIG Node: Edge Architecture</a:t>
            </a:r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9190" y="3395978"/>
            <a:ext cx="4277884" cy="130463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60" y="5144023"/>
            <a:ext cx="5441434" cy="764037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5923460" y="3090226"/>
            <a:ext cx="37483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/>
              <a:t>kubeedge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kubernetes</a:t>
            </a:r>
            <a:endParaRPr lang="en-US" altLang="zh-CN" sz="1200" b="1" dirty="0" err="1"/>
          </a:p>
        </p:txBody>
      </p:sp>
      <p:sp>
        <p:nvSpPr>
          <p:cNvPr id="47" name="文本框 46"/>
          <p:cNvSpPr txBox="1"/>
          <p:nvPr/>
        </p:nvSpPr>
        <p:spPr>
          <a:xfrm>
            <a:off x="5923460" y="4785225"/>
            <a:ext cx="37483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/>
              <a:t>kubeedge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kubeedge</a:t>
            </a:r>
            <a:r>
              <a:rPr lang="en-US" altLang="zh-CN" sz="1200" b="1" dirty="0"/>
              <a:t> go.mod</a:t>
            </a:r>
            <a:endParaRPr lang="en-US" altLang="zh-CN" sz="1200" b="1" dirty="0"/>
          </a:p>
        </p:txBody>
      </p:sp>
      <p:grpSp>
        <p:nvGrpSpPr>
          <p:cNvPr id="30" name="组合 29"/>
          <p:cNvGrpSpPr/>
          <p:nvPr/>
        </p:nvGrpSpPr>
        <p:grpSpPr>
          <a:xfrm>
            <a:off x="1060542" y="1437397"/>
            <a:ext cx="4286522" cy="4144798"/>
            <a:chOff x="479327" y="1673363"/>
            <a:chExt cx="4470710" cy="4017517"/>
          </a:xfrm>
        </p:grpSpPr>
        <p:cxnSp>
          <p:nvCxnSpPr>
            <p:cNvPr id="31" name="Google Shape;175;p13"/>
            <p:cNvCxnSpPr/>
            <p:nvPr/>
          </p:nvCxnSpPr>
          <p:spPr>
            <a:xfrm>
              <a:off x="2676259" y="2958780"/>
              <a:ext cx="0" cy="273430"/>
            </a:xfrm>
            <a:prstGeom prst="straightConnector1">
              <a:avLst/>
            </a:prstGeom>
            <a:noFill/>
            <a:ln w="15875" cap="flat" cmpd="sng">
              <a:solidFill>
                <a:srgbClr val="4472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32" name="Google Shape;176;p13"/>
            <p:cNvSpPr/>
            <p:nvPr/>
          </p:nvSpPr>
          <p:spPr>
            <a:xfrm>
              <a:off x="1705368" y="2719406"/>
              <a:ext cx="2100353" cy="239374"/>
            </a:xfrm>
            <a:prstGeom prst="rect">
              <a:avLst/>
            </a:prstGeom>
            <a:solidFill>
              <a:srgbClr val="5B9BD5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>
                  <a:solidFill>
                    <a:srgbClr val="FFFFFF"/>
                  </a:solidFill>
                  <a:cs typeface="Arial" panose="020B0604020202020204"/>
                  <a:sym typeface="+mn-lt"/>
                </a:rPr>
                <a:t>EdgeHub</a:t>
              </a:r>
              <a:endParaRPr lang="en-US" sz="80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35" name="Google Shape;180;p13"/>
            <p:cNvSpPr txBox="1"/>
            <p:nvPr/>
          </p:nvSpPr>
          <p:spPr>
            <a:xfrm>
              <a:off x="1984283" y="2289306"/>
              <a:ext cx="739284" cy="215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1" tIns="34266" rIns="68551" bIns="34266" anchor="t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 b="1">
                  <a:solidFill>
                    <a:srgbClr val="000000"/>
                  </a:solidFill>
                  <a:cs typeface="Arial" panose="020B0604020202020204"/>
                  <a:sym typeface="+mn-lt"/>
                </a:rPr>
                <a:t>WebSocket</a:t>
              </a:r>
              <a:endParaRPr lang="en-US" sz="800" b="1">
                <a:solidFill>
                  <a:srgbClr val="000000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37" name="Google Shape;177;p13"/>
            <p:cNvSpPr/>
            <p:nvPr/>
          </p:nvSpPr>
          <p:spPr>
            <a:xfrm>
              <a:off x="1344503" y="3232210"/>
              <a:ext cx="2438683" cy="839187"/>
            </a:xfrm>
            <a:prstGeom prst="rect">
              <a:avLst/>
            </a:prstGeom>
            <a:solidFill>
              <a:srgbClr val="D0E0ED"/>
            </a:solidFill>
            <a:ln w="12700" cap="flat" cmpd="sng">
              <a:solidFill>
                <a:srgbClr val="31538F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t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050"/>
                <a:defRPr/>
              </a:pPr>
              <a:endParaRPr sz="990">
                <a:solidFill>
                  <a:srgbClr val="000000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38" name="Google Shape;182;p13"/>
            <p:cNvSpPr/>
            <p:nvPr/>
          </p:nvSpPr>
          <p:spPr>
            <a:xfrm>
              <a:off x="2878877" y="3493812"/>
              <a:ext cx="793308" cy="242316"/>
            </a:xfrm>
            <a:prstGeom prst="rect">
              <a:avLst/>
            </a:prstGeom>
            <a:solidFill>
              <a:srgbClr val="5B9BD5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 dirty="0" err="1">
                  <a:solidFill>
                    <a:srgbClr val="FFFFFF"/>
                  </a:solidFill>
                  <a:cs typeface="Arial" panose="020B0604020202020204"/>
                  <a:sym typeface="+mn-lt"/>
                </a:rPr>
                <a:t>DeviceTwin</a:t>
              </a:r>
              <a:endParaRPr lang="en-US" sz="800" dirty="0" err="1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40" name="Google Shape;183;p13"/>
            <p:cNvSpPr/>
            <p:nvPr/>
          </p:nvSpPr>
          <p:spPr>
            <a:xfrm>
              <a:off x="1502638" y="3313770"/>
              <a:ext cx="1255412" cy="602401"/>
            </a:xfrm>
            <a:prstGeom prst="rect">
              <a:avLst/>
            </a:prstGeom>
            <a:solidFill>
              <a:srgbClr val="5B9BD5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4266" rIns="0" bIns="34266" anchor="t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 dirty="0">
                  <a:solidFill>
                    <a:srgbClr val="FFFFFF"/>
                  </a:solidFill>
                  <a:cs typeface="Arial" panose="020B0604020202020204"/>
                  <a:sym typeface="+mn-lt"/>
                </a:rPr>
                <a:t>MetaManager</a:t>
              </a:r>
              <a:endParaRPr lang="en-US" sz="800" dirty="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48" name="Google Shape;184;p13"/>
            <p:cNvSpPr/>
            <p:nvPr/>
          </p:nvSpPr>
          <p:spPr>
            <a:xfrm>
              <a:off x="2043322" y="4269271"/>
              <a:ext cx="1739864" cy="310453"/>
            </a:xfrm>
            <a:prstGeom prst="rect">
              <a:avLst/>
            </a:prstGeom>
            <a:solidFill>
              <a:srgbClr val="5B9BD5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 dirty="0">
                  <a:solidFill>
                    <a:srgbClr val="FFFFFF"/>
                  </a:solidFill>
                  <a:cs typeface="Arial" panose="020B0604020202020204"/>
                  <a:sym typeface="+mn-lt"/>
                </a:rPr>
                <a:t>Edged（Kubelet-Lite）</a:t>
              </a:r>
              <a:endParaRPr lang="en-US" sz="800" dirty="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51" name="Google Shape;185;p13"/>
            <p:cNvSpPr/>
            <p:nvPr/>
          </p:nvSpPr>
          <p:spPr>
            <a:xfrm>
              <a:off x="758755" y="1673363"/>
              <a:ext cx="4191282" cy="567214"/>
            </a:xfrm>
            <a:prstGeom prst="rect">
              <a:avLst/>
            </a:prstGeom>
            <a:solidFill>
              <a:srgbClr val="F2F2F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t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050"/>
                <a:defRPr/>
              </a:pPr>
              <a:r>
                <a:rPr lang="en-US" sz="990">
                  <a:solidFill>
                    <a:srgbClr val="000000"/>
                  </a:solidFill>
                  <a:cs typeface="Arial" panose="020B0604020202020204"/>
                  <a:sym typeface="+mn-lt"/>
                </a:rPr>
                <a:t>Cloud</a:t>
              </a:r>
              <a:endParaRPr lang="en-US" sz="990">
                <a:solidFill>
                  <a:srgbClr val="000000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52" name="Google Shape;186;p13"/>
            <p:cNvSpPr/>
            <p:nvPr/>
          </p:nvSpPr>
          <p:spPr>
            <a:xfrm>
              <a:off x="949073" y="1909830"/>
              <a:ext cx="2100353" cy="220398"/>
            </a:xfrm>
            <a:prstGeom prst="rect">
              <a:avLst/>
            </a:prstGeom>
            <a:solidFill>
              <a:srgbClr val="5B9BD5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>
                  <a:solidFill>
                    <a:srgbClr val="FFFFFF"/>
                  </a:solidFill>
                  <a:cs typeface="Arial" panose="020B0604020202020204"/>
                  <a:sym typeface="+mn-lt"/>
                </a:rPr>
                <a:t>CloudHub</a:t>
              </a:r>
              <a:endParaRPr lang="en-US" sz="80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53" name="Google Shape;187;p13"/>
            <p:cNvSpPr/>
            <p:nvPr/>
          </p:nvSpPr>
          <p:spPr>
            <a:xfrm>
              <a:off x="479327" y="3438014"/>
              <a:ext cx="511655" cy="415506"/>
            </a:xfrm>
            <a:prstGeom prst="flowChartMagneticDisk">
              <a:avLst/>
            </a:prstGeom>
            <a:solidFill>
              <a:srgbClr val="19ABE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4266" rIns="0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 dirty="0">
                  <a:solidFill>
                    <a:srgbClr val="FFFFFF"/>
                  </a:solidFill>
                  <a:cs typeface="Arial" panose="020B0604020202020204"/>
                  <a:sym typeface="+mn-lt"/>
                </a:rPr>
                <a:t>Edge Store</a:t>
              </a:r>
              <a:endParaRPr lang="en-US" sz="800" dirty="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54" name="Google Shape;188;p13"/>
            <p:cNvSpPr/>
            <p:nvPr/>
          </p:nvSpPr>
          <p:spPr>
            <a:xfrm>
              <a:off x="3814132" y="1860210"/>
              <a:ext cx="928209" cy="321466"/>
            </a:xfrm>
            <a:prstGeom prst="flowChartMagneticDisk">
              <a:avLst/>
            </a:prstGeom>
            <a:solidFill>
              <a:srgbClr val="19ABE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900"/>
                <a:defRPr/>
              </a:pPr>
              <a:r>
                <a:rPr lang="en-US" sz="880">
                  <a:solidFill>
                    <a:srgbClr val="FFFFFF"/>
                  </a:solidFill>
                  <a:cs typeface="Arial" panose="020B0604020202020204"/>
                  <a:sym typeface="+mn-lt"/>
                </a:rPr>
                <a:t>Global Store</a:t>
              </a:r>
              <a:endParaRPr lang="en-US" sz="88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55" name="Google Shape;189;p13"/>
            <p:cNvSpPr/>
            <p:nvPr/>
          </p:nvSpPr>
          <p:spPr>
            <a:xfrm>
              <a:off x="1569332" y="5162124"/>
              <a:ext cx="2727643" cy="528756"/>
            </a:xfrm>
            <a:prstGeom prst="rect">
              <a:avLst/>
            </a:prstGeom>
            <a:solidFill>
              <a:srgbClr val="D0E0E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t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050"/>
                <a:defRPr/>
              </a:pPr>
              <a:endParaRPr sz="990">
                <a:solidFill>
                  <a:srgbClr val="000000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56" name="Google Shape;190;p13"/>
            <p:cNvSpPr txBox="1"/>
            <p:nvPr/>
          </p:nvSpPr>
          <p:spPr>
            <a:xfrm>
              <a:off x="1580663" y="5158440"/>
              <a:ext cx="746977" cy="24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1" tIns="34266" rIns="68551" bIns="34266" anchor="t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000"/>
                <a:defRPr/>
              </a:pPr>
              <a:r>
                <a:rPr lang="en-US" sz="950">
                  <a:solidFill>
                    <a:srgbClr val="364784"/>
                  </a:solidFill>
                  <a:cs typeface="Arial" panose="020B0604020202020204"/>
                  <a:sym typeface="+mn-lt"/>
                </a:rPr>
                <a:t>Runtime</a:t>
              </a:r>
              <a:endParaRPr lang="en-US" sz="950">
                <a:solidFill>
                  <a:srgbClr val="364784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57" name="Google Shape;191;p13"/>
            <p:cNvSpPr/>
            <p:nvPr/>
          </p:nvSpPr>
          <p:spPr>
            <a:xfrm>
              <a:off x="1491322" y="4817499"/>
              <a:ext cx="795919" cy="218343"/>
            </a:xfrm>
            <a:prstGeom prst="rect">
              <a:avLst/>
            </a:prstGeom>
            <a:solidFill>
              <a:srgbClr val="15B0E8"/>
            </a:solidFill>
            <a:ln w="12700" cap="flat" cmpd="sng">
              <a:solidFill>
                <a:srgbClr val="15B0E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>
                  <a:solidFill>
                    <a:srgbClr val="FFFFFF"/>
                  </a:solidFill>
                  <a:cs typeface="Arial" panose="020B0604020202020204"/>
                  <a:sym typeface="+mn-lt"/>
                </a:rPr>
                <a:t>Doc  ker</a:t>
              </a:r>
              <a:endParaRPr lang="en-US" sz="80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58" name="Google Shape;192;p13"/>
            <p:cNvSpPr/>
            <p:nvPr/>
          </p:nvSpPr>
          <p:spPr>
            <a:xfrm>
              <a:off x="2507181" y="4825428"/>
              <a:ext cx="812145" cy="224702"/>
            </a:xfrm>
            <a:prstGeom prst="rect">
              <a:avLst/>
            </a:prstGeom>
            <a:solidFill>
              <a:srgbClr val="15B0E8"/>
            </a:solidFill>
            <a:ln w="12700" cap="flat" cmpd="sng">
              <a:solidFill>
                <a:srgbClr val="15B0E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>
                  <a:solidFill>
                    <a:srgbClr val="FFFFFF"/>
                  </a:solidFill>
                  <a:cs typeface="Arial" panose="020B0604020202020204"/>
                  <a:sym typeface="+mn-lt"/>
                </a:rPr>
                <a:t>Containerd</a:t>
              </a:r>
              <a:endParaRPr lang="en-US" sz="80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59" name="Google Shape;193;p13"/>
            <p:cNvSpPr/>
            <p:nvPr/>
          </p:nvSpPr>
          <p:spPr>
            <a:xfrm>
              <a:off x="3514138" y="4816954"/>
              <a:ext cx="920509" cy="228680"/>
            </a:xfrm>
            <a:prstGeom prst="rect">
              <a:avLst/>
            </a:prstGeom>
            <a:solidFill>
              <a:srgbClr val="15B0E8"/>
            </a:solidFill>
            <a:ln w="12700" cap="flat" cmpd="sng">
              <a:solidFill>
                <a:srgbClr val="15B0E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>
                  <a:solidFill>
                    <a:srgbClr val="FFFFFF"/>
                  </a:solidFill>
                  <a:cs typeface="Arial" panose="020B0604020202020204"/>
                  <a:sym typeface="+mn-lt"/>
                </a:rPr>
                <a:t>CRI-O</a:t>
              </a:r>
              <a:endParaRPr lang="en-US" sz="80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cxnSp>
          <p:nvCxnSpPr>
            <p:cNvPr id="60" name="Google Shape;194;p13"/>
            <p:cNvCxnSpPr>
              <a:stCxn id="57" idx="0"/>
              <a:endCxn id="48" idx="2"/>
            </p:cNvCxnSpPr>
            <p:nvPr/>
          </p:nvCxnSpPr>
          <p:spPr>
            <a:xfrm rot="16200000">
              <a:off x="2282284" y="4186572"/>
              <a:ext cx="237925" cy="1023928"/>
            </a:xfrm>
            <a:prstGeom prst="bentConnector3">
              <a:avLst>
                <a:gd name="adj1" fmla="val 61203"/>
              </a:avLst>
            </a:prstGeom>
            <a:noFill/>
            <a:ln w="15875" cap="flat" cmpd="sng">
              <a:solidFill>
                <a:srgbClr val="4472C4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61" name="Google Shape;195;p13"/>
            <p:cNvCxnSpPr>
              <a:stCxn id="59" idx="0"/>
              <a:endCxn id="48" idx="2"/>
            </p:cNvCxnSpPr>
            <p:nvPr/>
          </p:nvCxnSpPr>
          <p:spPr>
            <a:xfrm rot="5400000" flipH="1">
              <a:off x="3325196" y="4167758"/>
              <a:ext cx="237359" cy="1061033"/>
            </a:xfrm>
            <a:prstGeom prst="bentConnector3">
              <a:avLst>
                <a:gd name="adj1" fmla="val 60817"/>
              </a:avLst>
            </a:prstGeom>
            <a:noFill/>
            <a:ln w="15875" cap="flat" cmpd="sng">
              <a:solidFill>
                <a:srgbClr val="4472C4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62" name="Google Shape;196;p13"/>
            <p:cNvCxnSpPr>
              <a:stCxn id="58" idx="0"/>
              <a:endCxn id="48" idx="2"/>
            </p:cNvCxnSpPr>
            <p:nvPr/>
          </p:nvCxnSpPr>
          <p:spPr>
            <a:xfrm rot="10800000">
              <a:off x="2913253" y="4579855"/>
              <a:ext cx="0" cy="245573"/>
            </a:xfrm>
            <a:prstGeom prst="straightConnector1">
              <a:avLst/>
            </a:prstGeom>
            <a:noFill/>
            <a:ln w="15875" cap="flat" cmpd="sng">
              <a:solidFill>
                <a:srgbClr val="4472C4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sp>
          <p:nvSpPr>
            <p:cNvPr id="63" name="Google Shape;197;p13"/>
            <p:cNvSpPr/>
            <p:nvPr/>
          </p:nvSpPr>
          <p:spPr>
            <a:xfrm>
              <a:off x="1850995" y="5358720"/>
              <a:ext cx="668800" cy="221192"/>
            </a:xfrm>
            <a:prstGeom prst="rect">
              <a:avLst/>
            </a:prstGeom>
            <a:solidFill>
              <a:srgbClr val="15B0E8"/>
            </a:solidFill>
            <a:ln w="12700" cap="flat" cmpd="sng">
              <a:solidFill>
                <a:srgbClr val="15B0E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>
                  <a:solidFill>
                    <a:srgbClr val="FFFFFF"/>
                  </a:solidFill>
                  <a:cs typeface="Arial" panose="020B0604020202020204"/>
                  <a:sym typeface="+mn-lt"/>
                </a:rPr>
                <a:t>Runc</a:t>
              </a:r>
              <a:endParaRPr lang="en-US" sz="80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64" name="Google Shape;198;p13"/>
            <p:cNvSpPr/>
            <p:nvPr/>
          </p:nvSpPr>
          <p:spPr>
            <a:xfrm>
              <a:off x="2641927" y="5358719"/>
              <a:ext cx="685756" cy="222059"/>
            </a:xfrm>
            <a:prstGeom prst="rect">
              <a:avLst/>
            </a:prstGeom>
            <a:solidFill>
              <a:srgbClr val="15B0E8"/>
            </a:solidFill>
            <a:ln w="12700" cap="flat" cmpd="sng">
              <a:solidFill>
                <a:srgbClr val="15B0E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>
                  <a:solidFill>
                    <a:srgbClr val="FFFFFF"/>
                  </a:solidFill>
                  <a:cs typeface="Arial" panose="020B0604020202020204"/>
                  <a:sym typeface="+mn-lt"/>
                </a:rPr>
                <a:t>Kata</a:t>
              </a:r>
              <a:endParaRPr lang="en-US" sz="80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65" name="Google Shape;199;p13"/>
            <p:cNvSpPr/>
            <p:nvPr/>
          </p:nvSpPr>
          <p:spPr>
            <a:xfrm>
              <a:off x="3424228" y="5358720"/>
              <a:ext cx="685756" cy="222486"/>
            </a:xfrm>
            <a:prstGeom prst="rect">
              <a:avLst/>
            </a:prstGeom>
            <a:solidFill>
              <a:srgbClr val="15B0E8"/>
            </a:solidFill>
            <a:ln w="12700" cap="flat" cmpd="sng">
              <a:solidFill>
                <a:srgbClr val="15B0E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800">
                  <a:solidFill>
                    <a:srgbClr val="FFFFFF"/>
                  </a:solidFill>
                  <a:cs typeface="Arial" panose="020B0604020202020204"/>
                  <a:sym typeface="+mn-lt"/>
                </a:rPr>
                <a:t>Runv</a:t>
              </a:r>
              <a:endParaRPr lang="en-US" sz="80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cxnSp>
          <p:nvCxnSpPr>
            <p:cNvPr id="66" name="Google Shape;204;p13"/>
            <p:cNvCxnSpPr/>
            <p:nvPr/>
          </p:nvCxnSpPr>
          <p:spPr>
            <a:xfrm>
              <a:off x="2683908" y="2130228"/>
              <a:ext cx="0" cy="554733"/>
            </a:xfrm>
            <a:prstGeom prst="straightConnector1">
              <a:avLst/>
            </a:prstGeom>
            <a:noFill/>
            <a:ln w="19050" cap="flat" cmpd="sng">
              <a:solidFill>
                <a:srgbClr val="4472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67" name="Google Shape;205;p13"/>
            <p:cNvCxnSpPr>
              <a:stCxn id="52" idx="3"/>
              <a:endCxn id="54" idx="2"/>
            </p:cNvCxnSpPr>
            <p:nvPr/>
          </p:nvCxnSpPr>
          <p:spPr>
            <a:xfrm>
              <a:off x="3049426" y="2020029"/>
              <a:ext cx="764759" cy="850"/>
            </a:xfrm>
            <a:prstGeom prst="straightConnector1">
              <a:avLst/>
            </a:prstGeom>
            <a:noFill/>
            <a:ln w="15875" cap="flat" cmpd="sng">
              <a:solidFill>
                <a:srgbClr val="4472C4"/>
              </a:solidFill>
              <a:prstDash val="dot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68" name="Google Shape;207;p13"/>
            <p:cNvCxnSpPr>
              <a:stCxn id="53" idx="4"/>
              <a:endCxn id="37" idx="1"/>
            </p:cNvCxnSpPr>
            <p:nvPr/>
          </p:nvCxnSpPr>
          <p:spPr>
            <a:xfrm>
              <a:off x="990982" y="3645767"/>
              <a:ext cx="353521" cy="6037"/>
            </a:xfrm>
            <a:prstGeom prst="straightConnector1">
              <a:avLst/>
            </a:prstGeom>
            <a:noFill/>
            <a:ln w="15875" cap="flat" cmpd="sng">
              <a:solidFill>
                <a:srgbClr val="4472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69" name="Google Shape;210;p13"/>
            <p:cNvCxnSpPr/>
            <p:nvPr/>
          </p:nvCxnSpPr>
          <p:spPr>
            <a:xfrm>
              <a:off x="2484865" y="3924100"/>
              <a:ext cx="43" cy="337242"/>
            </a:xfrm>
            <a:prstGeom prst="straightConnector1">
              <a:avLst/>
            </a:prstGeom>
            <a:noFill/>
            <a:ln w="15875" cap="flat" cmpd="sng">
              <a:solidFill>
                <a:srgbClr val="4472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70" name="Google Shape;178;p13"/>
            <p:cNvSpPr/>
            <p:nvPr/>
          </p:nvSpPr>
          <p:spPr>
            <a:xfrm>
              <a:off x="1608416" y="3602491"/>
              <a:ext cx="1033511" cy="269150"/>
            </a:xfrm>
            <a:prstGeom prst="rect">
              <a:avLst/>
            </a:prstGeom>
            <a:solidFill>
              <a:srgbClr val="FFC000"/>
            </a:solidFill>
            <a:ln w="12700" cap="flat" cmpd="sng">
              <a:solidFill>
                <a:srgbClr val="5B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sz="950" b="1" dirty="0">
                  <a:solidFill>
                    <a:prstClr val="black"/>
                  </a:solidFill>
                  <a:cs typeface="Arial" panose="020B0604020202020204"/>
                  <a:sym typeface="+mn-lt"/>
                </a:rPr>
                <a:t>Meta Server</a:t>
              </a:r>
              <a:endParaRPr lang="en-US" sz="950" b="1" dirty="0">
                <a:solidFill>
                  <a:prstClr val="black"/>
                </a:solidFill>
                <a:cs typeface="Arial" panose="020B0604020202020204"/>
                <a:sym typeface="+mn-lt"/>
              </a:endParaRPr>
            </a:p>
          </p:txBody>
        </p:sp>
        <p:sp>
          <p:nvSpPr>
            <p:cNvPr id="71" name="Google Shape;193;p13"/>
            <p:cNvSpPr/>
            <p:nvPr/>
          </p:nvSpPr>
          <p:spPr>
            <a:xfrm>
              <a:off x="514765" y="4319722"/>
              <a:ext cx="976557" cy="228680"/>
            </a:xfrm>
            <a:prstGeom prst="rect">
              <a:avLst/>
            </a:prstGeom>
            <a:solidFill>
              <a:srgbClr val="15B0E8"/>
            </a:solidFill>
            <a:ln w="12700" cap="flat" cmpd="sng">
              <a:solidFill>
                <a:srgbClr val="15B0E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1" tIns="34266" rIns="68551" bIns="34266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800"/>
                <a:defRPr/>
              </a:pPr>
              <a:r>
                <a:rPr lang="en-US" altLang="zh-CN" sz="950" dirty="0">
                  <a:solidFill>
                    <a:srgbClr val="FFFFFF"/>
                  </a:solidFill>
                  <a:cs typeface="Arial" panose="020B0604020202020204"/>
                  <a:sym typeface="+mn-lt"/>
                </a:rPr>
                <a:t>K8s Operator</a:t>
              </a:r>
              <a:endParaRPr lang="en-US" altLang="zh-CN" sz="950" dirty="0">
                <a:solidFill>
                  <a:srgbClr val="FFFFFF"/>
                </a:solidFill>
                <a:cs typeface="Arial" panose="020B0604020202020204"/>
                <a:sym typeface="+mn-lt"/>
              </a:endParaRPr>
            </a:p>
          </p:txBody>
        </p:sp>
        <p:cxnSp>
          <p:nvCxnSpPr>
            <p:cNvPr id="72" name="Google Shape;194;p13"/>
            <p:cNvCxnSpPr>
              <a:stCxn id="71" idx="0"/>
              <a:endCxn id="70" idx="2"/>
            </p:cNvCxnSpPr>
            <p:nvPr/>
          </p:nvCxnSpPr>
          <p:spPr>
            <a:xfrm rot="5400000" flipH="1" flipV="1">
              <a:off x="1340068" y="3534618"/>
              <a:ext cx="448081" cy="1122128"/>
            </a:xfrm>
            <a:prstGeom prst="bentConnector3">
              <a:avLst>
                <a:gd name="adj1" fmla="val 50000"/>
              </a:avLst>
            </a:prstGeom>
            <a:noFill/>
            <a:ln w="15875" cap="flat" cmpd="sng">
              <a:solidFill>
                <a:srgbClr val="4472C4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90" y="1406418"/>
            <a:ext cx="4216924" cy="1588192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715932" y="5791393"/>
            <a:ext cx="6674639" cy="8173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CN" dirty="0">
                <a:latin typeface="+mn-lt"/>
                <a:cs typeface="+mn-lt"/>
              </a:rPr>
              <a:t>Features updates</a:t>
            </a:r>
            <a:r>
              <a:rPr lang="en-US" altLang="zh-CN" dirty="0" smtClean="0">
                <a:latin typeface="+mn-lt"/>
                <a:cs typeface="+mn-lt"/>
              </a:rPr>
              <a:t>:</a:t>
            </a:r>
            <a:endParaRPr lang="en-US" altLang="zh-CN" dirty="0" smtClean="0">
              <a:latin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lt"/>
                <a:cs typeface="+mn-lt"/>
              </a:rPr>
              <a:t>Support image pre-pull on the edge</a:t>
            </a:r>
            <a:endParaRPr lang="en-US" altLang="zh-CN" dirty="0" smtClean="0">
              <a:latin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lt"/>
                <a:cs typeface="+mn-lt"/>
              </a:rPr>
              <a:t>Support Auto-Restarting for edge modules</a:t>
            </a:r>
            <a:endParaRPr lang="en-US" altLang="zh-CN" dirty="0" smtClean="0">
              <a:latin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lt"/>
                <a:cs typeface="+mn-lt"/>
              </a:rPr>
              <a:t>Support more deployment fields override for </a:t>
            </a:r>
            <a:r>
              <a:rPr lang="en-US" altLang="zh-CN" dirty="0" err="1" smtClean="0">
                <a:latin typeface="+mn-lt"/>
                <a:cs typeface="+mn-lt"/>
              </a:rPr>
              <a:t>edgeapplications</a:t>
            </a:r>
            <a:endParaRPr lang="en-US" altLang="zh-CN" dirty="0" smtClean="0">
              <a:latin typeface="+mn-lt"/>
              <a:cs typeface="+mn-lt"/>
            </a:endParaRPr>
          </a:p>
          <a:p>
            <a:endParaRPr lang="en-US" altLang="zh-CN" dirty="0">
              <a:latin typeface="+mn-lt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ym typeface="+mn-ea"/>
              </a:rPr>
              <a:t>SIG Networking: Edgemesh, adaptive multi-edge/cloud-edge network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844675"/>
            <a:ext cx="5520690" cy="38576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9425" y="2204720"/>
            <a:ext cx="5556885" cy="3076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lvl="0" indent="-269875" defTabSz="1918970" hangingPunct="1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"Serverless" design</a:t>
            </a:r>
            <a:r>
              <a:rPr lang="en-US" altLang="zh-CN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,</a:t>
            </a:r>
            <a:r>
              <a:rPr lang="zh-CN" altLang="en-US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 </a:t>
            </a:r>
            <a:br>
              <a:rPr lang="en-US" altLang="zh-CN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</a:br>
            <a:r>
              <a:rPr lang="zh-CN" altLang="en-US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adaptive multi-edge and cloud-edge network </a:t>
            </a:r>
            <a:r>
              <a:rPr lang="en-US" altLang="zh-CN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Tunneling</a:t>
            </a:r>
            <a:endParaRPr lang="en-US" altLang="zh-CN" sz="2400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69875" lvl="0" indent="-269875" defTabSz="1918970" hangingPunct="1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Built-in edge </a:t>
            </a:r>
            <a:r>
              <a:rPr lang="en-US" altLang="zh-CN" sz="16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local DNS</a:t>
            </a:r>
            <a:r>
              <a:rPr lang="zh-CN" altLang="en-US" sz="16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 resolution</a:t>
            </a:r>
            <a:r>
              <a:rPr lang="zh-CN" altLang="en-US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, </a:t>
            </a:r>
            <a:br>
              <a:rPr lang="en-US" altLang="zh-CN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</a:br>
            <a:r>
              <a:rPr lang="zh-CN" altLang="en-US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independent of central DNS</a:t>
            </a:r>
            <a:endParaRPr lang="zh-CN" altLang="en-US" sz="1600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69875" lvl="0" indent="-269875" defTabSz="1918970" hangingPunct="1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16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C</a:t>
            </a:r>
            <a:r>
              <a:rPr lang="zh-CN" altLang="en-US" sz="16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onsistent service discovery and access experience</a:t>
            </a:r>
            <a:br>
              <a:rPr lang="en-US" altLang="zh-CN" sz="16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</a:br>
            <a:r>
              <a:rPr lang="zh-CN" altLang="en-US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across the edge </a:t>
            </a:r>
            <a:r>
              <a:rPr lang="en-US" altLang="zh-CN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and</a:t>
            </a:r>
            <a:r>
              <a:rPr lang="zh-CN" altLang="en-US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 cloud.</a:t>
            </a:r>
            <a:endParaRPr lang="zh-CN" altLang="en-US" sz="1600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69875" lvl="0" indent="-269875" defTabSz="1918970" hangingPunct="1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Supports </a:t>
            </a:r>
            <a:r>
              <a:rPr lang="zh-CN" altLang="en-US" sz="16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Layer 4 and Layer 7 traffic management</a:t>
            </a:r>
            <a:r>
              <a:rPr lang="zh-CN" altLang="en-US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.</a:t>
            </a:r>
            <a:endParaRPr lang="zh-CN" altLang="en-US" sz="1600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69875" lvl="0" indent="-269875" defTabSz="1918970" hangingPunct="1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Multi-edge </a:t>
            </a:r>
            <a:r>
              <a:rPr lang="en-US" altLang="zh-CN" sz="16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and </a:t>
            </a:r>
            <a:r>
              <a:rPr lang="zh-CN" altLang="en-US" sz="16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cross-subnet communication</a:t>
            </a:r>
            <a:endParaRPr lang="zh-CN" altLang="en-US" sz="1600" b="1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69875" lvl="0" indent="-269875" defTabSz="1918970" hangingPunct="1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WIP:</a:t>
            </a:r>
            <a:r>
              <a:rPr lang="zh-CN" altLang="en-US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 </a:t>
            </a:r>
            <a:r>
              <a:rPr lang="en-US" altLang="zh-CN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Supports</a:t>
            </a:r>
            <a:r>
              <a:rPr lang="zh-CN" altLang="en-US" sz="16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 standard istio for service governance.</a:t>
            </a:r>
            <a:endParaRPr lang="zh-CN" altLang="en-US" sz="1600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SIG Security</a:t>
            </a:r>
            <a:endParaRPr lang="zh-CN" altLang="en-US"/>
          </a:p>
        </p:txBody>
      </p:sp>
      <p:pic>
        <p:nvPicPr>
          <p:cNvPr id="10" name="Screenshot 2022-07-13 at 8.48.59 AM.png" descr="Screenshot 2022-07-13 at 8.48.59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840" y="1417445"/>
            <a:ext cx="4384428" cy="30493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Google Shape;396;p24"/>
          <p:cNvSpPr/>
          <p:nvPr/>
        </p:nvSpPr>
        <p:spPr>
          <a:xfrm>
            <a:off x="866840" y="4782787"/>
            <a:ext cx="4591678" cy="152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hangingPunct="1">
              <a:buClr>
                <a:srgbClr val="000000"/>
              </a:buClr>
              <a:buFont typeface="Arial" panose="020B0604020202020204"/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One of the First CNCF project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reaching </a:t>
            </a:r>
            <a:r>
              <a:rPr lang="en-US" altLang="zh-CN" b="1" dirty="0" smtClean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L3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of </a:t>
            </a:r>
            <a:r>
              <a:rPr lang="en-US" b="1" dirty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Supply Chain Levels for Software Artifacts (SLSA)</a:t>
            </a:r>
            <a:endParaRPr sz="1100" dirty="0">
              <a:solidFill>
                <a:srgbClr val="000000"/>
              </a:solidFill>
              <a:latin typeface="+mn-lt"/>
            </a:endParaRPr>
          </a:p>
          <a:p>
            <a:pPr hangingPunct="1">
              <a:spcBef>
                <a:spcPts val="600"/>
              </a:spcBef>
              <a:buClr>
                <a:srgbClr val="000000"/>
              </a:buClr>
              <a:buFont typeface="Arial" panose="020B0604020202020204"/>
              <a:buNone/>
            </a:pPr>
            <a:r>
              <a:rPr lang="en-US" sz="1200" dirty="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Source, Build and Common All reached L4</a:t>
            </a:r>
            <a:endParaRPr sz="1100" dirty="0">
              <a:solidFill>
                <a:srgbClr val="000000"/>
              </a:solidFill>
              <a:cs typeface="Arial" panose="020B0604020202020204"/>
            </a:endParaRPr>
          </a:p>
          <a:p>
            <a:pPr hangingPunct="1">
              <a:spcBef>
                <a:spcPts val="1200"/>
              </a:spcBef>
              <a:buClr>
                <a:srgbClr val="000000"/>
              </a:buClr>
              <a:buFont typeface="Arial" panose="020B0604020202020204"/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KubeEdge Full Audit </a:t>
            </a:r>
            <a:r>
              <a:rPr lang="en-US" b="1" dirty="0" smtClean="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Report</a:t>
            </a:r>
            <a:endParaRPr sz="1100" dirty="0">
              <a:solidFill>
                <a:srgbClr val="000000"/>
              </a:solidFill>
              <a:latin typeface="+mn-lt"/>
            </a:endParaRPr>
          </a:p>
          <a:p>
            <a:pPr hangingPunct="1">
              <a:buClr>
                <a:srgbClr val="000000"/>
              </a:buClr>
              <a:buFont typeface="Arial" panose="020B0604020202020204"/>
              <a:buNone/>
            </a:pPr>
            <a:r>
              <a:rPr lang="en-US" sz="1200" u="sng" dirty="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  <a:hlinkClick r:id="rId2"/>
              </a:rPr>
              <a:t>https://github.com/kubeedge/community/tree/master/sig-security/sig-security-audit/KubeEdge-security-audit-2022.pdf</a:t>
            </a:r>
            <a:endParaRPr sz="1600" dirty="0">
              <a:solidFill>
                <a:srgbClr val="3F3F3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8424"/>
          <a:stretch>
            <a:fillRect/>
          </a:stretch>
        </p:blipFill>
        <p:spPr>
          <a:xfrm>
            <a:off x="6537406" y="1411803"/>
            <a:ext cx="3672408" cy="2108470"/>
          </a:xfrm>
          <a:prstGeom prst="rect">
            <a:avLst/>
          </a:prstGeom>
        </p:spPr>
      </p:pic>
      <p:pic>
        <p:nvPicPr>
          <p:cNvPr id="1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11" y="5544514"/>
            <a:ext cx="886914" cy="88691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501402" y="3636948"/>
            <a:ext cx="500262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latin typeface="+mn-lt"/>
                <a:ea typeface="+mn-ea"/>
                <a:cs typeface="Calibri" panose="020F0502020204030204"/>
                <a:sym typeface="Calibri" panose="020F0502020204030204"/>
              </a:rPr>
              <a:t>One of the first CNCF Project integrating with Fuzzing </a:t>
            </a:r>
            <a:endParaRPr lang="en-US" altLang="zh-CN" b="1" dirty="0" smtClean="0">
              <a:latin typeface="+mn-lt"/>
              <a:ea typeface="+mn-ea"/>
              <a:cs typeface="Calibri" panose="020F0502020204030204"/>
              <a:sym typeface="Calibri" panose="020F0502020204030204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200" kern="0" dirty="0" smtClean="0">
                <a:solidFill>
                  <a:srgbClr val="000000"/>
                </a:solidFill>
                <a:hlinkClick r:id="rId5"/>
              </a:rPr>
              <a:t>https</a:t>
            </a:r>
            <a:r>
              <a:rPr lang="en-US" altLang="zh-CN" sz="1200" kern="0" dirty="0">
                <a:solidFill>
                  <a:srgbClr val="000000"/>
                </a:solidFill>
                <a:hlinkClick r:id="rId5"/>
              </a:rPr>
              <a:t>://</a:t>
            </a:r>
            <a:r>
              <a:rPr lang="en-US" altLang="zh-CN" sz="1200" kern="0" dirty="0" smtClean="0">
                <a:solidFill>
                  <a:srgbClr val="000000"/>
                </a:solidFill>
                <a:hlinkClick r:id="rId5"/>
              </a:rPr>
              <a:t>www.cncf.io/blog/2022/06/28/improving-</a:t>
            </a:r>
            <a:endParaRPr lang="en-US" altLang="zh-CN" sz="1200" kern="0" dirty="0" smtClean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200" kern="0" dirty="0" smtClean="0">
                <a:solidFill>
                  <a:srgbClr val="000000"/>
                </a:solidFill>
                <a:hlinkClick r:id="rId5"/>
              </a:rPr>
              <a:t>security-by-fuzzing-the-</a:t>
            </a:r>
            <a:r>
              <a:rPr lang="en-US" altLang="zh-CN" sz="1200" kern="0" dirty="0" err="1" smtClean="0">
                <a:solidFill>
                  <a:srgbClr val="000000"/>
                </a:solidFill>
                <a:hlinkClick r:id="rId5"/>
              </a:rPr>
              <a:t>cncf</a:t>
            </a:r>
            <a:r>
              <a:rPr lang="en-US" altLang="zh-CN" sz="1200" kern="0" dirty="0" smtClean="0">
                <a:solidFill>
                  <a:srgbClr val="000000"/>
                </a:solidFill>
                <a:hlinkClick r:id="rId5"/>
              </a:rPr>
              <a:t>-landscape</a:t>
            </a:r>
            <a:r>
              <a:rPr lang="en-US" altLang="zh-CN" sz="1200" kern="0" dirty="0">
                <a:solidFill>
                  <a:srgbClr val="000000"/>
                </a:solidFill>
                <a:hlinkClick r:id="rId5"/>
              </a:rPr>
              <a:t>/</a:t>
            </a:r>
            <a:r>
              <a:rPr lang="en-US" altLang="zh-CN" sz="1200" kern="0" dirty="0">
                <a:solidFill>
                  <a:srgbClr val="000000"/>
                </a:solidFill>
              </a:rPr>
              <a:t> </a:t>
            </a:r>
            <a:endParaRPr lang="en-US" altLang="zh-CN" sz="1200" kern="0" dirty="0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01401" y="4847301"/>
            <a:ext cx="518550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 err="1" smtClean="0">
                <a:solidFill>
                  <a:srgbClr val="000000"/>
                </a:solidFill>
                <a:latin typeface="+mn-lt"/>
                <a:ea typeface="+mj-ea"/>
              </a:rPr>
              <a:t>KubeEdge</a:t>
            </a:r>
            <a:r>
              <a:rPr lang="en-US" altLang="zh-CN" b="1" dirty="0">
                <a:latin typeface="+mn-lt"/>
                <a:ea typeface="+mj-ea"/>
              </a:rPr>
              <a:t> </a:t>
            </a:r>
            <a:r>
              <a:rPr lang="en-US" altLang="zh-CN" b="1" dirty="0" smtClean="0">
                <a:latin typeface="+mn-lt"/>
                <a:ea typeface="+mj-ea"/>
              </a:rPr>
              <a:t>Threat Model And Security Protection Analysis</a:t>
            </a:r>
            <a:endParaRPr lang="en-US" altLang="zh-CN" b="1" dirty="0" smtClean="0">
              <a:latin typeface="+mn-lt"/>
              <a:ea typeface="+mj-ea"/>
            </a:endParaRPr>
          </a:p>
          <a:p>
            <a:endParaRPr lang="en-US" altLang="zh-CN" b="1" kern="0" dirty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hlinkClick r:id="rId6"/>
              </a:rPr>
              <a:t>https://</a:t>
            </a:r>
            <a:r>
              <a:rPr lang="en-US" altLang="zh-CN" sz="1200" kern="0" dirty="0" smtClean="0">
                <a:solidFill>
                  <a:srgbClr val="000000"/>
                </a:solidFill>
                <a:hlinkClick r:id="rId6"/>
              </a:rPr>
              <a:t>github.com/kubeedge/community/blob/master/sig-security/sig-security-audit/KubeEdge-threat-model-and-security-protection-analysis.md</a:t>
            </a:r>
            <a:r>
              <a:rPr lang="en-US" altLang="zh-CN" sz="1200" kern="0" dirty="0" smtClean="0">
                <a:solidFill>
                  <a:srgbClr val="000000"/>
                </a:solidFill>
              </a:rPr>
              <a:t> </a:t>
            </a:r>
            <a:endParaRPr lang="en-US" altLang="zh-CN" sz="1200" kern="0" dirty="0">
              <a:solidFill>
                <a:srgbClr val="000000"/>
              </a:solidFill>
            </a:endParaRPr>
          </a:p>
          <a:p>
            <a:endParaRPr lang="en-US" altLang="zh-CN" b="1" kern="0" dirty="0" smtClean="0">
              <a:solidFill>
                <a:srgbClr val="000000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30" y="3994150"/>
            <a:ext cx="833120" cy="78867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501130" y="6047740"/>
            <a:ext cx="518541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 dirty="0" err="1">
                <a:latin typeface="+mn-lt"/>
                <a:ea typeface="Calibri" panose="020F0502020204030204"/>
                <a:cs typeface="+mn-lt"/>
                <a:sym typeface="Calibri" panose="020F0502020204030204"/>
              </a:rPr>
              <a:t>KubeEdge</a:t>
            </a:r>
            <a:r>
              <a:rPr lang="en-US" b="1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 Security Policy and Vulnerability Management</a:t>
            </a:r>
            <a:endParaRPr b="1" dirty="0">
              <a:solidFill>
                <a:srgbClr val="000000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>
              <a:spcBef>
                <a:spcPts val="900"/>
              </a:spcBef>
              <a:buClr>
                <a:srgbClr val="3F3F3F"/>
              </a:buClr>
              <a:buSzPts val="1200"/>
            </a:pPr>
            <a:r>
              <a:rPr lang="en-US" sz="1000" u="sng" dirty="0">
                <a:solidFill>
                  <a:srgbClr val="3F3F3F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  <a:hlinkClick r:id="rId8"/>
              </a:rPr>
              <a:t>https://github.com/kubeedge/community/blob/master/security-team/SECURITY.md</a:t>
            </a:r>
            <a:r>
              <a:rPr lang="en-US" sz="1000" dirty="0">
                <a:solidFill>
                  <a:srgbClr val="3F3F3F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 </a:t>
            </a:r>
            <a:endParaRPr lang="en-US" altLang="en-US" sz="1000" dirty="0">
              <a:solidFill>
                <a:srgbClr val="3F3F3F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+mn-lt"/>
                <a:sym typeface="+mn-ea"/>
              </a:rPr>
              <a:t>SIG Security</a:t>
            </a:r>
            <a:endParaRPr lang="zh-CN" altLang="en-US"/>
          </a:p>
        </p:txBody>
      </p:sp>
      <p:pic>
        <p:nvPicPr>
          <p:cNvPr id="428" name="Google Shape;428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83615" y="1628775"/>
            <a:ext cx="9875520" cy="355028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7"/>
          <p:cNvSpPr/>
          <p:nvPr/>
        </p:nvSpPr>
        <p:spPr>
          <a:xfrm>
            <a:off x="1055370" y="5589270"/>
            <a:ext cx="6033770" cy="55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KubeEdge</a:t>
            </a:r>
            <a:r>
              <a:rPr lang="en-US" b="1" dirty="0">
                <a:solidFill>
                  <a:srgbClr val="0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 Security Policy and Vulnerability Management</a:t>
            </a:r>
            <a:endParaRPr b="1" dirty="0">
              <a:solidFill>
                <a:srgbClr val="000000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>
              <a:spcBef>
                <a:spcPts val="900"/>
              </a:spcBef>
              <a:buClr>
                <a:srgbClr val="3F3F3F"/>
              </a:buClr>
              <a:buSzPts val="1200"/>
            </a:pPr>
            <a:r>
              <a:rPr lang="en-US" sz="1000" u="sng" dirty="0">
                <a:solidFill>
                  <a:srgbClr val="3F3F3F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  <a:hlinkClick r:id="rId2"/>
              </a:rPr>
              <a:t>https://github.com/kubeedge/community/blob/master/security-team/SECURITY.md</a:t>
            </a:r>
            <a:r>
              <a:rPr lang="en-US" sz="1000" dirty="0">
                <a:solidFill>
                  <a:srgbClr val="3F3F3F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 </a:t>
            </a:r>
            <a:endParaRPr lang="en-US" sz="1000" dirty="0">
              <a:solidFill>
                <a:srgbClr val="3F3F3F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</p:txBody>
      </p:sp>
      <p:pic>
        <p:nvPicPr>
          <p:cNvPr id="426" name="Google Shape;426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56270" y="5372735"/>
            <a:ext cx="1005840" cy="9601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127760" y="3213100"/>
            <a:ext cx="8712200" cy="91186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Edge AI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 AI: Sedna, Distributed AI collaboration Kit</a:t>
            </a:r>
            <a:endParaRPr lang="en-US" altLang="zh-CN" dirty="0"/>
          </a:p>
        </p:txBody>
      </p:sp>
      <p:pic>
        <p:nvPicPr>
          <p:cNvPr id="5" name="Picture 2" descr="Architectur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" y="2204720"/>
            <a:ext cx="5913120" cy="3548380"/>
          </a:xfrm>
          <a:prstGeom prst="rect">
            <a:avLst/>
          </a:prstGeom>
        </p:spPr>
      </p:pic>
      <p:sp>
        <p:nvSpPr>
          <p:cNvPr id="6" name="Google Shape;539;p38"/>
          <p:cNvSpPr txBox="1"/>
          <p:nvPr/>
        </p:nvSpPr>
        <p:spPr>
          <a:xfrm>
            <a:off x="6654800" y="1556385"/>
            <a:ext cx="5306060" cy="4614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Clr>
                <a:srgbClr val="222222"/>
              </a:buClr>
              <a:buSzPts val="1400"/>
            </a:pPr>
            <a:r>
              <a:rPr lang="en-CA" altLang="zh-CN" b="1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AI framework fueled by edge-cloud synergy</a:t>
            </a:r>
            <a:endParaRPr lang="en-CA" altLang="zh-CN" b="1" dirty="0">
              <a:latin typeface="+mn-lt"/>
              <a:cs typeface="+mn-lt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Dataset and model management across the edge and cloud</a:t>
            </a:r>
            <a:endParaRPr lang="en-CA" altLang="zh-CN" dirty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lvl="0">
              <a:lnSpc>
                <a:spcPct val="150000"/>
              </a:lnSpc>
              <a:buClr>
                <a:srgbClr val="222222"/>
              </a:buClr>
              <a:buSzPts val="1400"/>
            </a:pPr>
            <a:r>
              <a:rPr lang="en-CA" altLang="zh-CN" b="1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Training and inference frameworks fueled by edge-cloud synergy</a:t>
            </a:r>
            <a:endParaRPr lang="en-CA" altLang="zh-CN" b="1" dirty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Joint inference</a:t>
            </a:r>
            <a:endParaRPr lang="en-CA" altLang="zh-CN" dirty="0">
              <a:latin typeface="+mn-lt"/>
              <a:ea typeface="Calibri" panose="020F0502020204030204"/>
              <a:cs typeface="+mn-lt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Incremental learning</a:t>
            </a:r>
            <a:endParaRPr lang="en-CA" altLang="zh-CN" dirty="0">
              <a:latin typeface="+mn-lt"/>
              <a:cs typeface="+mn-lt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Federated learning</a:t>
            </a:r>
            <a:endParaRPr lang="en-CA" altLang="zh-CN" dirty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Lifelong learning</a:t>
            </a:r>
            <a:endParaRPr lang="en-CA" altLang="zh-CN" dirty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lvl="0">
              <a:lnSpc>
                <a:spcPct val="150000"/>
              </a:lnSpc>
              <a:buClr>
                <a:srgbClr val="222222"/>
              </a:buClr>
              <a:buSzPts val="1400"/>
            </a:pPr>
            <a:r>
              <a:rPr lang="en-CA" altLang="zh-CN" b="1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Open ecosystem</a:t>
            </a:r>
            <a:endParaRPr lang="en-CA" altLang="zh-CN" b="1" dirty="0">
              <a:latin typeface="+mn-lt"/>
              <a:cs typeface="+mn-lt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Compatible with mainstream AI frameworks: TensorFlow, </a:t>
            </a:r>
            <a:r>
              <a:rPr lang="en-CA" altLang="zh-CN" dirty="0" err="1">
                <a:latin typeface="+mn-lt"/>
                <a:ea typeface="Calibri" panose="020F0502020204030204"/>
                <a:cs typeface="+mn-lt"/>
                <a:sym typeface="Calibri" panose="020F0502020204030204"/>
              </a:rPr>
              <a:t>PyTorch</a:t>
            </a: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, Paddle, </a:t>
            </a:r>
            <a:r>
              <a:rPr lang="en-CA" altLang="zh-CN" dirty="0" err="1">
                <a:latin typeface="+mn-lt"/>
                <a:ea typeface="Calibri" panose="020F0502020204030204"/>
                <a:cs typeface="+mn-lt"/>
                <a:sym typeface="Calibri" panose="020F0502020204030204"/>
              </a:rPr>
              <a:t>MindSpore</a:t>
            </a: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, etc.</a:t>
            </a:r>
            <a:endParaRPr lang="en-CA" altLang="zh-CN" dirty="0">
              <a:latin typeface="+mn-lt"/>
              <a:cs typeface="+mn-lt"/>
            </a:endParaRPr>
          </a:p>
          <a:p>
            <a:pPr marL="447675" lvl="1" indent="-171450">
              <a:lnSpc>
                <a:spcPct val="150000"/>
              </a:lnSpc>
              <a:buClr>
                <a:srgbClr val="222222"/>
              </a:buClr>
              <a:buSzPts val="1200"/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Provides extended interfaces for developers to quickly integrate third-party algorithms</a:t>
            </a:r>
            <a:endParaRPr lang="en-CA" altLang="zh-CN" dirty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156524" y="4146873"/>
            <a:ext cx="1328713" cy="1528739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78343" y="1375103"/>
            <a:ext cx="7248770" cy="2210990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9884" y="4570520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 </a:t>
            </a:r>
            <a:endParaRPr lang="zh-CN" altLang="en-US" sz="2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707" y="2028946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endParaRPr lang="zh-CN" altLang="en-US" sz="2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23639" y="5117818"/>
            <a:ext cx="1219199" cy="8081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04117" y="5260346"/>
            <a:ext cx="83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000" b="1" kern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Model</a:t>
            </a:r>
            <a:endParaRPr lang="zh-CN" altLang="en-US" sz="1000" b="1" kern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9938498" y="5699980"/>
            <a:ext cx="96117" cy="112151"/>
          </a:xfrm>
          <a:prstGeom prst="diamond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00" kern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61229" y="5621117"/>
            <a:ext cx="84381" cy="84383"/>
          </a:xfrm>
          <a:prstGeom prst="rect">
            <a:avLst/>
          </a:prstGeom>
          <a:solidFill>
            <a:srgbClr val="EA002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00" kern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10006218" y="5605990"/>
            <a:ext cx="103585" cy="88824"/>
          </a:xfrm>
          <a:prstGeom prst="triangl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00" kern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16186" y="5595488"/>
            <a:ext cx="98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000" b="1" kern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Sample</a:t>
            </a:r>
            <a:endParaRPr lang="zh-CN" altLang="en-US" sz="1000" b="1" kern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7194"/>
          <p:cNvGrpSpPr/>
          <p:nvPr/>
        </p:nvGrpSpPr>
        <p:grpSpPr>
          <a:xfrm>
            <a:off x="9866480" y="5250918"/>
            <a:ext cx="229317" cy="225719"/>
            <a:chOff x="8218488" y="2028825"/>
            <a:chExt cx="622300" cy="635000"/>
          </a:xfrm>
          <a:solidFill>
            <a:schemeClr val="tx1"/>
          </a:solidFill>
        </p:grpSpPr>
        <p:sp>
          <p:nvSpPr>
            <p:cNvPr id="15" name="Freeform 53"/>
            <p:cNvSpPr/>
            <p:nvPr/>
          </p:nvSpPr>
          <p:spPr bwMode="auto">
            <a:xfrm>
              <a:off x="8218488" y="2028825"/>
              <a:ext cx="622300" cy="635000"/>
            </a:xfrm>
            <a:custGeom>
              <a:avLst/>
              <a:gdLst>
                <a:gd name="T0" fmla="*/ 1429 w 1429"/>
                <a:gd name="T1" fmla="*/ 714 h 1457"/>
                <a:gd name="T2" fmla="*/ 1429 w 1429"/>
                <a:gd name="T3" fmla="*/ 714 h 1457"/>
                <a:gd name="T4" fmla="*/ 715 w 1429"/>
                <a:gd name="T5" fmla="*/ 0 h 1457"/>
                <a:gd name="T6" fmla="*/ 0 w 1429"/>
                <a:gd name="T7" fmla="*/ 714 h 1457"/>
                <a:gd name="T8" fmla="*/ 543 w 1429"/>
                <a:gd name="T9" fmla="*/ 1408 h 1457"/>
                <a:gd name="T10" fmla="*/ 609 w 1429"/>
                <a:gd name="T11" fmla="*/ 1457 h 1457"/>
                <a:gd name="T12" fmla="*/ 678 w 1429"/>
                <a:gd name="T13" fmla="*/ 1388 h 1457"/>
                <a:gd name="T14" fmla="*/ 609 w 1429"/>
                <a:gd name="T15" fmla="*/ 1319 h 1457"/>
                <a:gd name="T16" fmla="*/ 557 w 1429"/>
                <a:gd name="T17" fmla="*/ 1343 h 1457"/>
                <a:gd name="T18" fmla="*/ 66 w 1429"/>
                <a:gd name="T19" fmla="*/ 714 h 1457"/>
                <a:gd name="T20" fmla="*/ 715 w 1429"/>
                <a:gd name="T21" fmla="*/ 66 h 1457"/>
                <a:gd name="T22" fmla="*/ 1363 w 1429"/>
                <a:gd name="T23" fmla="*/ 714 h 1457"/>
                <a:gd name="T24" fmla="*/ 875 w 1429"/>
                <a:gd name="T25" fmla="*/ 1342 h 1457"/>
                <a:gd name="T26" fmla="*/ 823 w 1429"/>
                <a:gd name="T27" fmla="*/ 1318 h 1457"/>
                <a:gd name="T28" fmla="*/ 753 w 1429"/>
                <a:gd name="T29" fmla="*/ 1387 h 1457"/>
                <a:gd name="T30" fmla="*/ 823 w 1429"/>
                <a:gd name="T31" fmla="*/ 1457 h 1457"/>
                <a:gd name="T32" fmla="*/ 889 w 1429"/>
                <a:gd name="T33" fmla="*/ 1407 h 1457"/>
                <a:gd name="T34" fmla="*/ 1429 w 1429"/>
                <a:gd name="T35" fmla="*/ 714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9" h="1457">
                  <a:moveTo>
                    <a:pt x="1429" y="714"/>
                  </a:moveTo>
                  <a:lnTo>
                    <a:pt x="1429" y="714"/>
                  </a:lnTo>
                  <a:cubicBezTo>
                    <a:pt x="1429" y="320"/>
                    <a:pt x="1109" y="0"/>
                    <a:pt x="715" y="0"/>
                  </a:cubicBezTo>
                  <a:cubicBezTo>
                    <a:pt x="320" y="0"/>
                    <a:pt x="0" y="320"/>
                    <a:pt x="0" y="714"/>
                  </a:cubicBezTo>
                  <a:cubicBezTo>
                    <a:pt x="0" y="1043"/>
                    <a:pt x="229" y="1330"/>
                    <a:pt x="543" y="1408"/>
                  </a:cubicBezTo>
                  <a:cubicBezTo>
                    <a:pt x="551" y="1436"/>
                    <a:pt x="577" y="1457"/>
                    <a:pt x="609" y="1457"/>
                  </a:cubicBezTo>
                  <a:cubicBezTo>
                    <a:pt x="647" y="1457"/>
                    <a:pt x="678" y="1426"/>
                    <a:pt x="678" y="1388"/>
                  </a:cubicBezTo>
                  <a:cubicBezTo>
                    <a:pt x="678" y="1350"/>
                    <a:pt x="647" y="1319"/>
                    <a:pt x="609" y="1319"/>
                  </a:cubicBezTo>
                  <a:cubicBezTo>
                    <a:pt x="588" y="1319"/>
                    <a:pt x="570" y="1328"/>
                    <a:pt x="557" y="1343"/>
                  </a:cubicBezTo>
                  <a:cubicBezTo>
                    <a:pt x="273" y="1271"/>
                    <a:pt x="66" y="1011"/>
                    <a:pt x="66" y="714"/>
                  </a:cubicBezTo>
                  <a:cubicBezTo>
                    <a:pt x="66" y="357"/>
                    <a:pt x="357" y="66"/>
                    <a:pt x="715" y="66"/>
                  </a:cubicBezTo>
                  <a:cubicBezTo>
                    <a:pt x="1072" y="66"/>
                    <a:pt x="1363" y="357"/>
                    <a:pt x="1363" y="714"/>
                  </a:cubicBezTo>
                  <a:cubicBezTo>
                    <a:pt x="1363" y="1010"/>
                    <a:pt x="1157" y="1270"/>
                    <a:pt x="875" y="1342"/>
                  </a:cubicBezTo>
                  <a:cubicBezTo>
                    <a:pt x="862" y="1327"/>
                    <a:pt x="844" y="1318"/>
                    <a:pt x="823" y="1318"/>
                  </a:cubicBezTo>
                  <a:cubicBezTo>
                    <a:pt x="784" y="1318"/>
                    <a:pt x="753" y="1349"/>
                    <a:pt x="753" y="1387"/>
                  </a:cubicBezTo>
                  <a:cubicBezTo>
                    <a:pt x="753" y="1425"/>
                    <a:pt x="784" y="1457"/>
                    <a:pt x="823" y="1457"/>
                  </a:cubicBezTo>
                  <a:cubicBezTo>
                    <a:pt x="854" y="1457"/>
                    <a:pt x="881" y="1436"/>
                    <a:pt x="889" y="1407"/>
                  </a:cubicBezTo>
                  <a:cubicBezTo>
                    <a:pt x="1201" y="1328"/>
                    <a:pt x="1429" y="1042"/>
                    <a:pt x="1429" y="714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pPr defTabSz="511810" eaLnBrk="1" hangingPunct="1"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54"/>
            <p:cNvSpPr>
              <a:spLocks noEditPoints="1"/>
            </p:cNvSpPr>
            <p:nvPr/>
          </p:nvSpPr>
          <p:spPr bwMode="auto">
            <a:xfrm>
              <a:off x="8315325" y="2127250"/>
              <a:ext cx="447675" cy="390525"/>
            </a:xfrm>
            <a:custGeom>
              <a:avLst/>
              <a:gdLst>
                <a:gd name="T0" fmla="*/ 630 w 1028"/>
                <a:gd name="T1" fmla="*/ 457 h 894"/>
                <a:gd name="T2" fmla="*/ 630 w 1028"/>
                <a:gd name="T3" fmla="*/ 457 h 894"/>
                <a:gd name="T4" fmla="*/ 502 w 1028"/>
                <a:gd name="T5" fmla="*/ 589 h 894"/>
                <a:gd name="T6" fmla="*/ 374 w 1028"/>
                <a:gd name="T7" fmla="*/ 457 h 894"/>
                <a:gd name="T8" fmla="*/ 502 w 1028"/>
                <a:gd name="T9" fmla="*/ 325 h 894"/>
                <a:gd name="T10" fmla="*/ 630 w 1028"/>
                <a:gd name="T11" fmla="*/ 457 h 894"/>
                <a:gd name="T12" fmla="*/ 126 w 1028"/>
                <a:gd name="T13" fmla="*/ 785 h 894"/>
                <a:gd name="T14" fmla="*/ 126 w 1028"/>
                <a:gd name="T15" fmla="*/ 785 h 894"/>
                <a:gd name="T16" fmla="*/ 67 w 1028"/>
                <a:gd name="T17" fmla="*/ 725 h 894"/>
                <a:gd name="T18" fmla="*/ 126 w 1028"/>
                <a:gd name="T19" fmla="*/ 666 h 894"/>
                <a:gd name="T20" fmla="*/ 185 w 1028"/>
                <a:gd name="T21" fmla="*/ 725 h 894"/>
                <a:gd name="T22" fmla="*/ 126 w 1028"/>
                <a:gd name="T23" fmla="*/ 785 h 894"/>
                <a:gd name="T24" fmla="*/ 749 w 1028"/>
                <a:gd name="T25" fmla="*/ 67 h 894"/>
                <a:gd name="T26" fmla="*/ 749 w 1028"/>
                <a:gd name="T27" fmla="*/ 67 h 894"/>
                <a:gd name="T28" fmla="*/ 814 w 1028"/>
                <a:gd name="T29" fmla="*/ 131 h 894"/>
                <a:gd name="T30" fmla="*/ 749 w 1028"/>
                <a:gd name="T31" fmla="*/ 196 h 894"/>
                <a:gd name="T32" fmla="*/ 685 w 1028"/>
                <a:gd name="T33" fmla="*/ 131 h 894"/>
                <a:gd name="T34" fmla="*/ 749 w 1028"/>
                <a:gd name="T35" fmla="*/ 67 h 894"/>
                <a:gd name="T36" fmla="*/ 502 w 1028"/>
                <a:gd name="T37" fmla="*/ 655 h 894"/>
                <a:gd name="T38" fmla="*/ 502 w 1028"/>
                <a:gd name="T39" fmla="*/ 655 h 894"/>
                <a:gd name="T40" fmla="*/ 563 w 1028"/>
                <a:gd name="T41" fmla="*/ 645 h 894"/>
                <a:gd name="T42" fmla="*/ 624 w 1028"/>
                <a:gd name="T43" fmla="*/ 764 h 894"/>
                <a:gd name="T44" fmla="*/ 602 w 1028"/>
                <a:gd name="T45" fmla="*/ 818 h 894"/>
                <a:gd name="T46" fmla="*/ 678 w 1028"/>
                <a:gd name="T47" fmla="*/ 894 h 894"/>
                <a:gd name="T48" fmla="*/ 754 w 1028"/>
                <a:gd name="T49" fmla="*/ 818 h 894"/>
                <a:gd name="T50" fmla="*/ 678 w 1028"/>
                <a:gd name="T51" fmla="*/ 742 h 894"/>
                <a:gd name="T52" fmla="*/ 659 w 1028"/>
                <a:gd name="T53" fmla="*/ 745 h 894"/>
                <a:gd name="T54" fmla="*/ 599 w 1028"/>
                <a:gd name="T55" fmla="*/ 629 h 894"/>
                <a:gd name="T56" fmla="*/ 682 w 1028"/>
                <a:gd name="T57" fmla="*/ 532 h 894"/>
                <a:gd name="T58" fmla="*/ 831 w 1028"/>
                <a:gd name="T59" fmla="*/ 545 h 894"/>
                <a:gd name="T60" fmla="*/ 929 w 1028"/>
                <a:gd name="T61" fmla="*/ 631 h 894"/>
                <a:gd name="T62" fmla="*/ 1028 w 1028"/>
                <a:gd name="T63" fmla="*/ 533 h 894"/>
                <a:gd name="T64" fmla="*/ 929 w 1028"/>
                <a:gd name="T65" fmla="*/ 434 h 894"/>
                <a:gd name="T66" fmla="*/ 835 w 1028"/>
                <a:gd name="T67" fmla="*/ 505 h 894"/>
                <a:gd name="T68" fmla="*/ 693 w 1028"/>
                <a:gd name="T69" fmla="*/ 493 h 894"/>
                <a:gd name="T70" fmla="*/ 697 w 1028"/>
                <a:gd name="T71" fmla="*/ 457 h 894"/>
                <a:gd name="T72" fmla="*/ 627 w 1028"/>
                <a:gd name="T73" fmla="*/ 305 h 894"/>
                <a:gd name="T74" fmla="*/ 678 w 1028"/>
                <a:gd name="T75" fmla="*/ 241 h 894"/>
                <a:gd name="T76" fmla="*/ 749 w 1028"/>
                <a:gd name="T77" fmla="*/ 263 h 894"/>
                <a:gd name="T78" fmla="*/ 881 w 1028"/>
                <a:gd name="T79" fmla="*/ 131 h 894"/>
                <a:gd name="T80" fmla="*/ 749 w 1028"/>
                <a:gd name="T81" fmla="*/ 0 h 894"/>
                <a:gd name="T82" fmla="*/ 618 w 1028"/>
                <a:gd name="T83" fmla="*/ 131 h 894"/>
                <a:gd name="T84" fmla="*/ 648 w 1028"/>
                <a:gd name="T85" fmla="*/ 215 h 894"/>
                <a:gd name="T86" fmla="*/ 594 w 1028"/>
                <a:gd name="T87" fmla="*/ 282 h 894"/>
                <a:gd name="T88" fmla="*/ 502 w 1028"/>
                <a:gd name="T89" fmla="*/ 258 h 894"/>
                <a:gd name="T90" fmla="*/ 387 w 1028"/>
                <a:gd name="T91" fmla="*/ 297 h 894"/>
                <a:gd name="T92" fmla="*/ 290 w 1028"/>
                <a:gd name="T93" fmla="*/ 184 h 894"/>
                <a:gd name="T94" fmla="*/ 308 w 1028"/>
                <a:gd name="T95" fmla="*/ 134 h 894"/>
                <a:gd name="T96" fmla="*/ 231 w 1028"/>
                <a:gd name="T97" fmla="*/ 57 h 894"/>
                <a:gd name="T98" fmla="*/ 154 w 1028"/>
                <a:gd name="T99" fmla="*/ 134 h 894"/>
                <a:gd name="T100" fmla="*/ 231 w 1028"/>
                <a:gd name="T101" fmla="*/ 211 h 894"/>
                <a:gd name="T102" fmla="*/ 257 w 1028"/>
                <a:gd name="T103" fmla="*/ 206 h 894"/>
                <a:gd name="T104" fmla="*/ 357 w 1028"/>
                <a:gd name="T105" fmla="*/ 324 h 894"/>
                <a:gd name="T106" fmla="*/ 307 w 1028"/>
                <a:gd name="T107" fmla="*/ 457 h 894"/>
                <a:gd name="T108" fmla="*/ 341 w 1028"/>
                <a:gd name="T109" fmla="*/ 568 h 894"/>
                <a:gd name="T110" fmla="*/ 219 w 1028"/>
                <a:gd name="T111" fmla="*/ 641 h 894"/>
                <a:gd name="T112" fmla="*/ 126 w 1028"/>
                <a:gd name="T113" fmla="*/ 599 h 894"/>
                <a:gd name="T114" fmla="*/ 0 w 1028"/>
                <a:gd name="T115" fmla="*/ 725 h 894"/>
                <a:gd name="T116" fmla="*/ 126 w 1028"/>
                <a:gd name="T117" fmla="*/ 851 h 894"/>
                <a:gd name="T118" fmla="*/ 252 w 1028"/>
                <a:gd name="T119" fmla="*/ 725 h 894"/>
                <a:gd name="T120" fmla="*/ 241 w 1028"/>
                <a:gd name="T121" fmla="*/ 674 h 894"/>
                <a:gd name="T122" fmla="*/ 366 w 1028"/>
                <a:gd name="T123" fmla="*/ 599 h 894"/>
                <a:gd name="T124" fmla="*/ 502 w 1028"/>
                <a:gd name="T125" fmla="*/ 655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8" h="894">
                  <a:moveTo>
                    <a:pt x="630" y="457"/>
                  </a:moveTo>
                  <a:lnTo>
                    <a:pt x="630" y="457"/>
                  </a:lnTo>
                  <a:cubicBezTo>
                    <a:pt x="630" y="530"/>
                    <a:pt x="573" y="589"/>
                    <a:pt x="502" y="589"/>
                  </a:cubicBezTo>
                  <a:cubicBezTo>
                    <a:pt x="431" y="589"/>
                    <a:pt x="374" y="530"/>
                    <a:pt x="374" y="457"/>
                  </a:cubicBezTo>
                  <a:cubicBezTo>
                    <a:pt x="374" y="384"/>
                    <a:pt x="431" y="325"/>
                    <a:pt x="502" y="325"/>
                  </a:cubicBezTo>
                  <a:cubicBezTo>
                    <a:pt x="573" y="325"/>
                    <a:pt x="630" y="384"/>
                    <a:pt x="630" y="457"/>
                  </a:cubicBezTo>
                  <a:close/>
                  <a:moveTo>
                    <a:pt x="126" y="785"/>
                  </a:moveTo>
                  <a:lnTo>
                    <a:pt x="126" y="785"/>
                  </a:lnTo>
                  <a:cubicBezTo>
                    <a:pt x="93" y="785"/>
                    <a:pt x="67" y="758"/>
                    <a:pt x="67" y="725"/>
                  </a:cubicBezTo>
                  <a:cubicBezTo>
                    <a:pt x="67" y="693"/>
                    <a:pt x="93" y="666"/>
                    <a:pt x="126" y="666"/>
                  </a:cubicBezTo>
                  <a:cubicBezTo>
                    <a:pt x="159" y="666"/>
                    <a:pt x="185" y="693"/>
                    <a:pt x="185" y="725"/>
                  </a:cubicBezTo>
                  <a:cubicBezTo>
                    <a:pt x="185" y="758"/>
                    <a:pt x="159" y="785"/>
                    <a:pt x="126" y="785"/>
                  </a:cubicBezTo>
                  <a:close/>
                  <a:moveTo>
                    <a:pt x="749" y="67"/>
                  </a:moveTo>
                  <a:lnTo>
                    <a:pt x="749" y="67"/>
                  </a:lnTo>
                  <a:cubicBezTo>
                    <a:pt x="785" y="67"/>
                    <a:pt x="814" y="96"/>
                    <a:pt x="814" y="131"/>
                  </a:cubicBezTo>
                  <a:cubicBezTo>
                    <a:pt x="814" y="167"/>
                    <a:pt x="785" y="196"/>
                    <a:pt x="749" y="196"/>
                  </a:cubicBezTo>
                  <a:cubicBezTo>
                    <a:pt x="714" y="196"/>
                    <a:pt x="685" y="167"/>
                    <a:pt x="685" y="131"/>
                  </a:cubicBezTo>
                  <a:cubicBezTo>
                    <a:pt x="685" y="96"/>
                    <a:pt x="714" y="67"/>
                    <a:pt x="749" y="67"/>
                  </a:cubicBezTo>
                  <a:close/>
                  <a:moveTo>
                    <a:pt x="502" y="655"/>
                  </a:moveTo>
                  <a:lnTo>
                    <a:pt x="502" y="655"/>
                  </a:lnTo>
                  <a:cubicBezTo>
                    <a:pt x="523" y="655"/>
                    <a:pt x="544" y="652"/>
                    <a:pt x="563" y="645"/>
                  </a:cubicBezTo>
                  <a:lnTo>
                    <a:pt x="624" y="764"/>
                  </a:lnTo>
                  <a:cubicBezTo>
                    <a:pt x="610" y="778"/>
                    <a:pt x="602" y="797"/>
                    <a:pt x="602" y="818"/>
                  </a:cubicBezTo>
                  <a:cubicBezTo>
                    <a:pt x="602" y="860"/>
                    <a:pt x="636" y="894"/>
                    <a:pt x="678" y="894"/>
                  </a:cubicBezTo>
                  <a:cubicBezTo>
                    <a:pt x="720" y="894"/>
                    <a:pt x="754" y="860"/>
                    <a:pt x="754" y="818"/>
                  </a:cubicBezTo>
                  <a:cubicBezTo>
                    <a:pt x="754" y="776"/>
                    <a:pt x="720" y="742"/>
                    <a:pt x="678" y="742"/>
                  </a:cubicBezTo>
                  <a:cubicBezTo>
                    <a:pt x="671" y="742"/>
                    <a:pt x="665" y="743"/>
                    <a:pt x="659" y="745"/>
                  </a:cubicBezTo>
                  <a:lnTo>
                    <a:pt x="599" y="629"/>
                  </a:lnTo>
                  <a:cubicBezTo>
                    <a:pt x="636" y="607"/>
                    <a:pt x="666" y="573"/>
                    <a:pt x="682" y="532"/>
                  </a:cubicBezTo>
                  <a:lnTo>
                    <a:pt x="831" y="545"/>
                  </a:lnTo>
                  <a:cubicBezTo>
                    <a:pt x="837" y="593"/>
                    <a:pt x="879" y="631"/>
                    <a:pt x="929" y="631"/>
                  </a:cubicBezTo>
                  <a:cubicBezTo>
                    <a:pt x="983" y="631"/>
                    <a:pt x="1028" y="587"/>
                    <a:pt x="1028" y="533"/>
                  </a:cubicBezTo>
                  <a:cubicBezTo>
                    <a:pt x="1028" y="478"/>
                    <a:pt x="983" y="434"/>
                    <a:pt x="929" y="434"/>
                  </a:cubicBezTo>
                  <a:cubicBezTo>
                    <a:pt x="884" y="434"/>
                    <a:pt x="847" y="464"/>
                    <a:pt x="835" y="505"/>
                  </a:cubicBezTo>
                  <a:lnTo>
                    <a:pt x="693" y="493"/>
                  </a:lnTo>
                  <a:cubicBezTo>
                    <a:pt x="695" y="481"/>
                    <a:pt x="697" y="469"/>
                    <a:pt x="697" y="457"/>
                  </a:cubicBezTo>
                  <a:cubicBezTo>
                    <a:pt x="697" y="396"/>
                    <a:pt x="670" y="342"/>
                    <a:pt x="627" y="305"/>
                  </a:cubicBezTo>
                  <a:lnTo>
                    <a:pt x="678" y="241"/>
                  </a:lnTo>
                  <a:cubicBezTo>
                    <a:pt x="699" y="255"/>
                    <a:pt x="723" y="263"/>
                    <a:pt x="749" y="263"/>
                  </a:cubicBezTo>
                  <a:cubicBezTo>
                    <a:pt x="822" y="263"/>
                    <a:pt x="881" y="204"/>
                    <a:pt x="881" y="131"/>
                  </a:cubicBezTo>
                  <a:cubicBezTo>
                    <a:pt x="881" y="59"/>
                    <a:pt x="822" y="0"/>
                    <a:pt x="749" y="0"/>
                  </a:cubicBezTo>
                  <a:cubicBezTo>
                    <a:pt x="677" y="0"/>
                    <a:pt x="618" y="59"/>
                    <a:pt x="618" y="131"/>
                  </a:cubicBezTo>
                  <a:cubicBezTo>
                    <a:pt x="618" y="163"/>
                    <a:pt x="629" y="192"/>
                    <a:pt x="648" y="215"/>
                  </a:cubicBezTo>
                  <a:lnTo>
                    <a:pt x="594" y="282"/>
                  </a:lnTo>
                  <a:cubicBezTo>
                    <a:pt x="567" y="267"/>
                    <a:pt x="535" y="258"/>
                    <a:pt x="502" y="258"/>
                  </a:cubicBezTo>
                  <a:cubicBezTo>
                    <a:pt x="459" y="258"/>
                    <a:pt x="419" y="273"/>
                    <a:pt x="387" y="297"/>
                  </a:cubicBezTo>
                  <a:lnTo>
                    <a:pt x="290" y="184"/>
                  </a:lnTo>
                  <a:cubicBezTo>
                    <a:pt x="301" y="170"/>
                    <a:pt x="308" y="153"/>
                    <a:pt x="308" y="134"/>
                  </a:cubicBezTo>
                  <a:cubicBezTo>
                    <a:pt x="308" y="91"/>
                    <a:pt x="274" y="57"/>
                    <a:pt x="231" y="57"/>
                  </a:cubicBezTo>
                  <a:cubicBezTo>
                    <a:pt x="189" y="57"/>
                    <a:pt x="154" y="91"/>
                    <a:pt x="154" y="134"/>
                  </a:cubicBezTo>
                  <a:cubicBezTo>
                    <a:pt x="154" y="176"/>
                    <a:pt x="189" y="211"/>
                    <a:pt x="231" y="211"/>
                  </a:cubicBezTo>
                  <a:cubicBezTo>
                    <a:pt x="240" y="211"/>
                    <a:pt x="249" y="209"/>
                    <a:pt x="257" y="206"/>
                  </a:cubicBezTo>
                  <a:lnTo>
                    <a:pt x="357" y="324"/>
                  </a:lnTo>
                  <a:cubicBezTo>
                    <a:pt x="326" y="359"/>
                    <a:pt x="307" y="406"/>
                    <a:pt x="307" y="457"/>
                  </a:cubicBezTo>
                  <a:cubicBezTo>
                    <a:pt x="307" y="498"/>
                    <a:pt x="320" y="536"/>
                    <a:pt x="341" y="568"/>
                  </a:cubicBezTo>
                  <a:lnTo>
                    <a:pt x="219" y="641"/>
                  </a:lnTo>
                  <a:cubicBezTo>
                    <a:pt x="196" y="615"/>
                    <a:pt x="163" y="599"/>
                    <a:pt x="126" y="599"/>
                  </a:cubicBezTo>
                  <a:cubicBezTo>
                    <a:pt x="57" y="599"/>
                    <a:pt x="0" y="656"/>
                    <a:pt x="0" y="725"/>
                  </a:cubicBezTo>
                  <a:cubicBezTo>
                    <a:pt x="0" y="795"/>
                    <a:pt x="57" y="851"/>
                    <a:pt x="126" y="851"/>
                  </a:cubicBezTo>
                  <a:cubicBezTo>
                    <a:pt x="196" y="851"/>
                    <a:pt x="252" y="795"/>
                    <a:pt x="252" y="725"/>
                  </a:cubicBezTo>
                  <a:cubicBezTo>
                    <a:pt x="252" y="707"/>
                    <a:pt x="248" y="690"/>
                    <a:pt x="241" y="674"/>
                  </a:cubicBezTo>
                  <a:lnTo>
                    <a:pt x="366" y="599"/>
                  </a:lnTo>
                  <a:cubicBezTo>
                    <a:pt x="401" y="634"/>
                    <a:pt x="449" y="655"/>
                    <a:pt x="502" y="655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pPr defTabSz="511810" eaLnBrk="1" hangingPunct="1"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84174" y="4146873"/>
            <a:ext cx="1328713" cy="1528739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045510" y="4146873"/>
            <a:ext cx="1316146" cy="1520191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435316" y="4150734"/>
            <a:ext cx="1357043" cy="1524878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985832" y="4117795"/>
            <a:ext cx="1366920" cy="1518979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908517" y="4887666"/>
            <a:ext cx="2052" cy="113530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grpSp>
        <p:nvGrpSpPr>
          <p:cNvPr id="30" name="组合 7194"/>
          <p:cNvGrpSpPr/>
          <p:nvPr/>
        </p:nvGrpSpPr>
        <p:grpSpPr>
          <a:xfrm>
            <a:off x="1383934" y="2575284"/>
            <a:ext cx="534638" cy="462808"/>
            <a:chOff x="8218488" y="2028825"/>
            <a:chExt cx="622300" cy="635000"/>
          </a:xfrm>
          <a:solidFill>
            <a:schemeClr val="tx1"/>
          </a:solidFill>
        </p:grpSpPr>
        <p:sp>
          <p:nvSpPr>
            <p:cNvPr id="31" name="Freeform 53"/>
            <p:cNvSpPr/>
            <p:nvPr/>
          </p:nvSpPr>
          <p:spPr bwMode="auto">
            <a:xfrm>
              <a:off x="8218488" y="2028825"/>
              <a:ext cx="622300" cy="635000"/>
            </a:xfrm>
            <a:custGeom>
              <a:avLst/>
              <a:gdLst>
                <a:gd name="T0" fmla="*/ 1429 w 1429"/>
                <a:gd name="T1" fmla="*/ 714 h 1457"/>
                <a:gd name="T2" fmla="*/ 1429 w 1429"/>
                <a:gd name="T3" fmla="*/ 714 h 1457"/>
                <a:gd name="T4" fmla="*/ 715 w 1429"/>
                <a:gd name="T5" fmla="*/ 0 h 1457"/>
                <a:gd name="T6" fmla="*/ 0 w 1429"/>
                <a:gd name="T7" fmla="*/ 714 h 1457"/>
                <a:gd name="T8" fmla="*/ 543 w 1429"/>
                <a:gd name="T9" fmla="*/ 1408 h 1457"/>
                <a:gd name="T10" fmla="*/ 609 w 1429"/>
                <a:gd name="T11" fmla="*/ 1457 h 1457"/>
                <a:gd name="T12" fmla="*/ 678 w 1429"/>
                <a:gd name="T13" fmla="*/ 1388 h 1457"/>
                <a:gd name="T14" fmla="*/ 609 w 1429"/>
                <a:gd name="T15" fmla="*/ 1319 h 1457"/>
                <a:gd name="T16" fmla="*/ 557 w 1429"/>
                <a:gd name="T17" fmla="*/ 1343 h 1457"/>
                <a:gd name="T18" fmla="*/ 66 w 1429"/>
                <a:gd name="T19" fmla="*/ 714 h 1457"/>
                <a:gd name="T20" fmla="*/ 715 w 1429"/>
                <a:gd name="T21" fmla="*/ 66 h 1457"/>
                <a:gd name="T22" fmla="*/ 1363 w 1429"/>
                <a:gd name="T23" fmla="*/ 714 h 1457"/>
                <a:gd name="T24" fmla="*/ 875 w 1429"/>
                <a:gd name="T25" fmla="*/ 1342 h 1457"/>
                <a:gd name="T26" fmla="*/ 823 w 1429"/>
                <a:gd name="T27" fmla="*/ 1318 h 1457"/>
                <a:gd name="T28" fmla="*/ 753 w 1429"/>
                <a:gd name="T29" fmla="*/ 1387 h 1457"/>
                <a:gd name="T30" fmla="*/ 823 w 1429"/>
                <a:gd name="T31" fmla="*/ 1457 h 1457"/>
                <a:gd name="T32" fmla="*/ 889 w 1429"/>
                <a:gd name="T33" fmla="*/ 1407 h 1457"/>
                <a:gd name="T34" fmla="*/ 1429 w 1429"/>
                <a:gd name="T35" fmla="*/ 714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9" h="1457">
                  <a:moveTo>
                    <a:pt x="1429" y="714"/>
                  </a:moveTo>
                  <a:lnTo>
                    <a:pt x="1429" y="714"/>
                  </a:lnTo>
                  <a:cubicBezTo>
                    <a:pt x="1429" y="320"/>
                    <a:pt x="1109" y="0"/>
                    <a:pt x="715" y="0"/>
                  </a:cubicBezTo>
                  <a:cubicBezTo>
                    <a:pt x="320" y="0"/>
                    <a:pt x="0" y="320"/>
                    <a:pt x="0" y="714"/>
                  </a:cubicBezTo>
                  <a:cubicBezTo>
                    <a:pt x="0" y="1043"/>
                    <a:pt x="229" y="1330"/>
                    <a:pt x="543" y="1408"/>
                  </a:cubicBezTo>
                  <a:cubicBezTo>
                    <a:pt x="551" y="1436"/>
                    <a:pt x="577" y="1457"/>
                    <a:pt x="609" y="1457"/>
                  </a:cubicBezTo>
                  <a:cubicBezTo>
                    <a:pt x="647" y="1457"/>
                    <a:pt x="678" y="1426"/>
                    <a:pt x="678" y="1388"/>
                  </a:cubicBezTo>
                  <a:cubicBezTo>
                    <a:pt x="678" y="1350"/>
                    <a:pt x="647" y="1319"/>
                    <a:pt x="609" y="1319"/>
                  </a:cubicBezTo>
                  <a:cubicBezTo>
                    <a:pt x="588" y="1319"/>
                    <a:pt x="570" y="1328"/>
                    <a:pt x="557" y="1343"/>
                  </a:cubicBezTo>
                  <a:cubicBezTo>
                    <a:pt x="273" y="1271"/>
                    <a:pt x="66" y="1011"/>
                    <a:pt x="66" y="714"/>
                  </a:cubicBezTo>
                  <a:cubicBezTo>
                    <a:pt x="66" y="357"/>
                    <a:pt x="357" y="66"/>
                    <a:pt x="715" y="66"/>
                  </a:cubicBezTo>
                  <a:cubicBezTo>
                    <a:pt x="1072" y="66"/>
                    <a:pt x="1363" y="357"/>
                    <a:pt x="1363" y="714"/>
                  </a:cubicBezTo>
                  <a:cubicBezTo>
                    <a:pt x="1363" y="1010"/>
                    <a:pt x="1157" y="1270"/>
                    <a:pt x="875" y="1342"/>
                  </a:cubicBezTo>
                  <a:cubicBezTo>
                    <a:pt x="862" y="1327"/>
                    <a:pt x="844" y="1318"/>
                    <a:pt x="823" y="1318"/>
                  </a:cubicBezTo>
                  <a:cubicBezTo>
                    <a:pt x="784" y="1318"/>
                    <a:pt x="753" y="1349"/>
                    <a:pt x="753" y="1387"/>
                  </a:cubicBezTo>
                  <a:cubicBezTo>
                    <a:pt x="753" y="1425"/>
                    <a:pt x="784" y="1457"/>
                    <a:pt x="823" y="1457"/>
                  </a:cubicBezTo>
                  <a:cubicBezTo>
                    <a:pt x="854" y="1457"/>
                    <a:pt x="881" y="1436"/>
                    <a:pt x="889" y="1407"/>
                  </a:cubicBezTo>
                  <a:cubicBezTo>
                    <a:pt x="1201" y="1328"/>
                    <a:pt x="1429" y="1042"/>
                    <a:pt x="1429" y="714"/>
                  </a:cubicBez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511810" eaLnBrk="1" hangingPunct="1"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54"/>
            <p:cNvSpPr>
              <a:spLocks noEditPoints="1"/>
            </p:cNvSpPr>
            <p:nvPr/>
          </p:nvSpPr>
          <p:spPr bwMode="auto">
            <a:xfrm>
              <a:off x="8315325" y="2127250"/>
              <a:ext cx="447675" cy="390525"/>
            </a:xfrm>
            <a:custGeom>
              <a:avLst/>
              <a:gdLst>
                <a:gd name="T0" fmla="*/ 630 w 1028"/>
                <a:gd name="T1" fmla="*/ 457 h 894"/>
                <a:gd name="T2" fmla="*/ 630 w 1028"/>
                <a:gd name="T3" fmla="*/ 457 h 894"/>
                <a:gd name="T4" fmla="*/ 502 w 1028"/>
                <a:gd name="T5" fmla="*/ 589 h 894"/>
                <a:gd name="T6" fmla="*/ 374 w 1028"/>
                <a:gd name="T7" fmla="*/ 457 h 894"/>
                <a:gd name="T8" fmla="*/ 502 w 1028"/>
                <a:gd name="T9" fmla="*/ 325 h 894"/>
                <a:gd name="T10" fmla="*/ 630 w 1028"/>
                <a:gd name="T11" fmla="*/ 457 h 894"/>
                <a:gd name="T12" fmla="*/ 126 w 1028"/>
                <a:gd name="T13" fmla="*/ 785 h 894"/>
                <a:gd name="T14" fmla="*/ 126 w 1028"/>
                <a:gd name="T15" fmla="*/ 785 h 894"/>
                <a:gd name="T16" fmla="*/ 67 w 1028"/>
                <a:gd name="T17" fmla="*/ 725 h 894"/>
                <a:gd name="T18" fmla="*/ 126 w 1028"/>
                <a:gd name="T19" fmla="*/ 666 h 894"/>
                <a:gd name="T20" fmla="*/ 185 w 1028"/>
                <a:gd name="T21" fmla="*/ 725 h 894"/>
                <a:gd name="T22" fmla="*/ 126 w 1028"/>
                <a:gd name="T23" fmla="*/ 785 h 894"/>
                <a:gd name="T24" fmla="*/ 749 w 1028"/>
                <a:gd name="T25" fmla="*/ 67 h 894"/>
                <a:gd name="T26" fmla="*/ 749 w 1028"/>
                <a:gd name="T27" fmla="*/ 67 h 894"/>
                <a:gd name="T28" fmla="*/ 814 w 1028"/>
                <a:gd name="T29" fmla="*/ 131 h 894"/>
                <a:gd name="T30" fmla="*/ 749 w 1028"/>
                <a:gd name="T31" fmla="*/ 196 h 894"/>
                <a:gd name="T32" fmla="*/ 685 w 1028"/>
                <a:gd name="T33" fmla="*/ 131 h 894"/>
                <a:gd name="T34" fmla="*/ 749 w 1028"/>
                <a:gd name="T35" fmla="*/ 67 h 894"/>
                <a:gd name="T36" fmla="*/ 502 w 1028"/>
                <a:gd name="T37" fmla="*/ 655 h 894"/>
                <a:gd name="T38" fmla="*/ 502 w 1028"/>
                <a:gd name="T39" fmla="*/ 655 h 894"/>
                <a:gd name="T40" fmla="*/ 563 w 1028"/>
                <a:gd name="T41" fmla="*/ 645 h 894"/>
                <a:gd name="T42" fmla="*/ 624 w 1028"/>
                <a:gd name="T43" fmla="*/ 764 h 894"/>
                <a:gd name="T44" fmla="*/ 602 w 1028"/>
                <a:gd name="T45" fmla="*/ 818 h 894"/>
                <a:gd name="T46" fmla="*/ 678 w 1028"/>
                <a:gd name="T47" fmla="*/ 894 h 894"/>
                <a:gd name="T48" fmla="*/ 754 w 1028"/>
                <a:gd name="T49" fmla="*/ 818 h 894"/>
                <a:gd name="T50" fmla="*/ 678 w 1028"/>
                <a:gd name="T51" fmla="*/ 742 h 894"/>
                <a:gd name="T52" fmla="*/ 659 w 1028"/>
                <a:gd name="T53" fmla="*/ 745 h 894"/>
                <a:gd name="T54" fmla="*/ 599 w 1028"/>
                <a:gd name="T55" fmla="*/ 629 h 894"/>
                <a:gd name="T56" fmla="*/ 682 w 1028"/>
                <a:gd name="T57" fmla="*/ 532 h 894"/>
                <a:gd name="T58" fmla="*/ 831 w 1028"/>
                <a:gd name="T59" fmla="*/ 545 h 894"/>
                <a:gd name="T60" fmla="*/ 929 w 1028"/>
                <a:gd name="T61" fmla="*/ 631 h 894"/>
                <a:gd name="T62" fmla="*/ 1028 w 1028"/>
                <a:gd name="T63" fmla="*/ 533 h 894"/>
                <a:gd name="T64" fmla="*/ 929 w 1028"/>
                <a:gd name="T65" fmla="*/ 434 h 894"/>
                <a:gd name="T66" fmla="*/ 835 w 1028"/>
                <a:gd name="T67" fmla="*/ 505 h 894"/>
                <a:gd name="T68" fmla="*/ 693 w 1028"/>
                <a:gd name="T69" fmla="*/ 493 h 894"/>
                <a:gd name="T70" fmla="*/ 697 w 1028"/>
                <a:gd name="T71" fmla="*/ 457 h 894"/>
                <a:gd name="T72" fmla="*/ 627 w 1028"/>
                <a:gd name="T73" fmla="*/ 305 h 894"/>
                <a:gd name="T74" fmla="*/ 678 w 1028"/>
                <a:gd name="T75" fmla="*/ 241 h 894"/>
                <a:gd name="T76" fmla="*/ 749 w 1028"/>
                <a:gd name="T77" fmla="*/ 263 h 894"/>
                <a:gd name="T78" fmla="*/ 881 w 1028"/>
                <a:gd name="T79" fmla="*/ 131 h 894"/>
                <a:gd name="T80" fmla="*/ 749 w 1028"/>
                <a:gd name="T81" fmla="*/ 0 h 894"/>
                <a:gd name="T82" fmla="*/ 618 w 1028"/>
                <a:gd name="T83" fmla="*/ 131 h 894"/>
                <a:gd name="T84" fmla="*/ 648 w 1028"/>
                <a:gd name="T85" fmla="*/ 215 h 894"/>
                <a:gd name="T86" fmla="*/ 594 w 1028"/>
                <a:gd name="T87" fmla="*/ 282 h 894"/>
                <a:gd name="T88" fmla="*/ 502 w 1028"/>
                <a:gd name="T89" fmla="*/ 258 h 894"/>
                <a:gd name="T90" fmla="*/ 387 w 1028"/>
                <a:gd name="T91" fmla="*/ 297 h 894"/>
                <a:gd name="T92" fmla="*/ 290 w 1028"/>
                <a:gd name="T93" fmla="*/ 184 h 894"/>
                <a:gd name="T94" fmla="*/ 308 w 1028"/>
                <a:gd name="T95" fmla="*/ 134 h 894"/>
                <a:gd name="T96" fmla="*/ 231 w 1028"/>
                <a:gd name="T97" fmla="*/ 57 h 894"/>
                <a:gd name="T98" fmla="*/ 154 w 1028"/>
                <a:gd name="T99" fmla="*/ 134 h 894"/>
                <a:gd name="T100" fmla="*/ 231 w 1028"/>
                <a:gd name="T101" fmla="*/ 211 h 894"/>
                <a:gd name="T102" fmla="*/ 257 w 1028"/>
                <a:gd name="T103" fmla="*/ 206 h 894"/>
                <a:gd name="T104" fmla="*/ 357 w 1028"/>
                <a:gd name="T105" fmla="*/ 324 h 894"/>
                <a:gd name="T106" fmla="*/ 307 w 1028"/>
                <a:gd name="T107" fmla="*/ 457 h 894"/>
                <a:gd name="T108" fmla="*/ 341 w 1028"/>
                <a:gd name="T109" fmla="*/ 568 h 894"/>
                <a:gd name="T110" fmla="*/ 219 w 1028"/>
                <a:gd name="T111" fmla="*/ 641 h 894"/>
                <a:gd name="T112" fmla="*/ 126 w 1028"/>
                <a:gd name="T113" fmla="*/ 599 h 894"/>
                <a:gd name="T114" fmla="*/ 0 w 1028"/>
                <a:gd name="T115" fmla="*/ 725 h 894"/>
                <a:gd name="T116" fmla="*/ 126 w 1028"/>
                <a:gd name="T117" fmla="*/ 851 h 894"/>
                <a:gd name="T118" fmla="*/ 252 w 1028"/>
                <a:gd name="T119" fmla="*/ 725 h 894"/>
                <a:gd name="T120" fmla="*/ 241 w 1028"/>
                <a:gd name="T121" fmla="*/ 674 h 894"/>
                <a:gd name="T122" fmla="*/ 366 w 1028"/>
                <a:gd name="T123" fmla="*/ 599 h 894"/>
                <a:gd name="T124" fmla="*/ 502 w 1028"/>
                <a:gd name="T125" fmla="*/ 655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8" h="894">
                  <a:moveTo>
                    <a:pt x="630" y="457"/>
                  </a:moveTo>
                  <a:lnTo>
                    <a:pt x="630" y="457"/>
                  </a:lnTo>
                  <a:cubicBezTo>
                    <a:pt x="630" y="530"/>
                    <a:pt x="573" y="589"/>
                    <a:pt x="502" y="589"/>
                  </a:cubicBezTo>
                  <a:cubicBezTo>
                    <a:pt x="431" y="589"/>
                    <a:pt x="374" y="530"/>
                    <a:pt x="374" y="457"/>
                  </a:cubicBezTo>
                  <a:cubicBezTo>
                    <a:pt x="374" y="384"/>
                    <a:pt x="431" y="325"/>
                    <a:pt x="502" y="325"/>
                  </a:cubicBezTo>
                  <a:cubicBezTo>
                    <a:pt x="573" y="325"/>
                    <a:pt x="630" y="384"/>
                    <a:pt x="630" y="457"/>
                  </a:cubicBezTo>
                  <a:close/>
                  <a:moveTo>
                    <a:pt x="126" y="785"/>
                  </a:moveTo>
                  <a:lnTo>
                    <a:pt x="126" y="785"/>
                  </a:lnTo>
                  <a:cubicBezTo>
                    <a:pt x="93" y="785"/>
                    <a:pt x="67" y="758"/>
                    <a:pt x="67" y="725"/>
                  </a:cubicBezTo>
                  <a:cubicBezTo>
                    <a:pt x="67" y="693"/>
                    <a:pt x="93" y="666"/>
                    <a:pt x="126" y="666"/>
                  </a:cubicBezTo>
                  <a:cubicBezTo>
                    <a:pt x="159" y="666"/>
                    <a:pt x="185" y="693"/>
                    <a:pt x="185" y="725"/>
                  </a:cubicBezTo>
                  <a:cubicBezTo>
                    <a:pt x="185" y="758"/>
                    <a:pt x="159" y="785"/>
                    <a:pt x="126" y="785"/>
                  </a:cubicBezTo>
                  <a:close/>
                  <a:moveTo>
                    <a:pt x="749" y="67"/>
                  </a:moveTo>
                  <a:lnTo>
                    <a:pt x="749" y="67"/>
                  </a:lnTo>
                  <a:cubicBezTo>
                    <a:pt x="785" y="67"/>
                    <a:pt x="814" y="96"/>
                    <a:pt x="814" y="131"/>
                  </a:cubicBezTo>
                  <a:cubicBezTo>
                    <a:pt x="814" y="167"/>
                    <a:pt x="785" y="196"/>
                    <a:pt x="749" y="196"/>
                  </a:cubicBezTo>
                  <a:cubicBezTo>
                    <a:pt x="714" y="196"/>
                    <a:pt x="685" y="167"/>
                    <a:pt x="685" y="131"/>
                  </a:cubicBezTo>
                  <a:cubicBezTo>
                    <a:pt x="685" y="96"/>
                    <a:pt x="714" y="67"/>
                    <a:pt x="749" y="67"/>
                  </a:cubicBezTo>
                  <a:close/>
                  <a:moveTo>
                    <a:pt x="502" y="655"/>
                  </a:moveTo>
                  <a:lnTo>
                    <a:pt x="502" y="655"/>
                  </a:lnTo>
                  <a:cubicBezTo>
                    <a:pt x="523" y="655"/>
                    <a:pt x="544" y="652"/>
                    <a:pt x="563" y="645"/>
                  </a:cubicBezTo>
                  <a:lnTo>
                    <a:pt x="624" y="764"/>
                  </a:lnTo>
                  <a:cubicBezTo>
                    <a:pt x="610" y="778"/>
                    <a:pt x="602" y="797"/>
                    <a:pt x="602" y="818"/>
                  </a:cubicBezTo>
                  <a:cubicBezTo>
                    <a:pt x="602" y="860"/>
                    <a:pt x="636" y="894"/>
                    <a:pt x="678" y="894"/>
                  </a:cubicBezTo>
                  <a:cubicBezTo>
                    <a:pt x="720" y="894"/>
                    <a:pt x="754" y="860"/>
                    <a:pt x="754" y="818"/>
                  </a:cubicBezTo>
                  <a:cubicBezTo>
                    <a:pt x="754" y="776"/>
                    <a:pt x="720" y="742"/>
                    <a:pt x="678" y="742"/>
                  </a:cubicBezTo>
                  <a:cubicBezTo>
                    <a:pt x="671" y="742"/>
                    <a:pt x="665" y="743"/>
                    <a:pt x="659" y="745"/>
                  </a:cubicBezTo>
                  <a:lnTo>
                    <a:pt x="599" y="629"/>
                  </a:lnTo>
                  <a:cubicBezTo>
                    <a:pt x="636" y="607"/>
                    <a:pt x="666" y="573"/>
                    <a:pt x="682" y="532"/>
                  </a:cubicBezTo>
                  <a:lnTo>
                    <a:pt x="831" y="545"/>
                  </a:lnTo>
                  <a:cubicBezTo>
                    <a:pt x="837" y="593"/>
                    <a:pt x="879" y="631"/>
                    <a:pt x="929" y="631"/>
                  </a:cubicBezTo>
                  <a:cubicBezTo>
                    <a:pt x="983" y="631"/>
                    <a:pt x="1028" y="587"/>
                    <a:pt x="1028" y="533"/>
                  </a:cubicBezTo>
                  <a:cubicBezTo>
                    <a:pt x="1028" y="478"/>
                    <a:pt x="983" y="434"/>
                    <a:pt x="929" y="434"/>
                  </a:cubicBezTo>
                  <a:cubicBezTo>
                    <a:pt x="884" y="434"/>
                    <a:pt x="847" y="464"/>
                    <a:pt x="835" y="505"/>
                  </a:cubicBezTo>
                  <a:lnTo>
                    <a:pt x="693" y="493"/>
                  </a:lnTo>
                  <a:cubicBezTo>
                    <a:pt x="695" y="481"/>
                    <a:pt x="697" y="469"/>
                    <a:pt x="697" y="457"/>
                  </a:cubicBezTo>
                  <a:cubicBezTo>
                    <a:pt x="697" y="396"/>
                    <a:pt x="670" y="342"/>
                    <a:pt x="627" y="305"/>
                  </a:cubicBezTo>
                  <a:lnTo>
                    <a:pt x="678" y="241"/>
                  </a:lnTo>
                  <a:cubicBezTo>
                    <a:pt x="699" y="255"/>
                    <a:pt x="723" y="263"/>
                    <a:pt x="749" y="263"/>
                  </a:cubicBezTo>
                  <a:cubicBezTo>
                    <a:pt x="822" y="263"/>
                    <a:pt x="881" y="204"/>
                    <a:pt x="881" y="131"/>
                  </a:cubicBezTo>
                  <a:cubicBezTo>
                    <a:pt x="881" y="59"/>
                    <a:pt x="822" y="0"/>
                    <a:pt x="749" y="0"/>
                  </a:cubicBezTo>
                  <a:cubicBezTo>
                    <a:pt x="677" y="0"/>
                    <a:pt x="618" y="59"/>
                    <a:pt x="618" y="131"/>
                  </a:cubicBezTo>
                  <a:cubicBezTo>
                    <a:pt x="618" y="163"/>
                    <a:pt x="629" y="192"/>
                    <a:pt x="648" y="215"/>
                  </a:cubicBezTo>
                  <a:lnTo>
                    <a:pt x="594" y="282"/>
                  </a:lnTo>
                  <a:cubicBezTo>
                    <a:pt x="567" y="267"/>
                    <a:pt x="535" y="258"/>
                    <a:pt x="502" y="258"/>
                  </a:cubicBezTo>
                  <a:cubicBezTo>
                    <a:pt x="459" y="258"/>
                    <a:pt x="419" y="273"/>
                    <a:pt x="387" y="297"/>
                  </a:cubicBezTo>
                  <a:lnTo>
                    <a:pt x="290" y="184"/>
                  </a:lnTo>
                  <a:cubicBezTo>
                    <a:pt x="301" y="170"/>
                    <a:pt x="308" y="153"/>
                    <a:pt x="308" y="134"/>
                  </a:cubicBezTo>
                  <a:cubicBezTo>
                    <a:pt x="308" y="91"/>
                    <a:pt x="274" y="57"/>
                    <a:pt x="231" y="57"/>
                  </a:cubicBezTo>
                  <a:cubicBezTo>
                    <a:pt x="189" y="57"/>
                    <a:pt x="154" y="91"/>
                    <a:pt x="154" y="134"/>
                  </a:cubicBezTo>
                  <a:cubicBezTo>
                    <a:pt x="154" y="176"/>
                    <a:pt x="189" y="211"/>
                    <a:pt x="231" y="211"/>
                  </a:cubicBezTo>
                  <a:cubicBezTo>
                    <a:pt x="240" y="211"/>
                    <a:pt x="249" y="209"/>
                    <a:pt x="257" y="206"/>
                  </a:cubicBezTo>
                  <a:lnTo>
                    <a:pt x="357" y="324"/>
                  </a:lnTo>
                  <a:cubicBezTo>
                    <a:pt x="326" y="359"/>
                    <a:pt x="307" y="406"/>
                    <a:pt x="307" y="457"/>
                  </a:cubicBezTo>
                  <a:cubicBezTo>
                    <a:pt x="307" y="498"/>
                    <a:pt x="320" y="536"/>
                    <a:pt x="341" y="568"/>
                  </a:cubicBezTo>
                  <a:lnTo>
                    <a:pt x="219" y="641"/>
                  </a:lnTo>
                  <a:cubicBezTo>
                    <a:pt x="196" y="615"/>
                    <a:pt x="163" y="599"/>
                    <a:pt x="126" y="599"/>
                  </a:cubicBezTo>
                  <a:cubicBezTo>
                    <a:pt x="57" y="599"/>
                    <a:pt x="0" y="656"/>
                    <a:pt x="0" y="725"/>
                  </a:cubicBezTo>
                  <a:cubicBezTo>
                    <a:pt x="0" y="795"/>
                    <a:pt x="57" y="851"/>
                    <a:pt x="126" y="851"/>
                  </a:cubicBezTo>
                  <a:cubicBezTo>
                    <a:pt x="196" y="851"/>
                    <a:pt x="252" y="795"/>
                    <a:pt x="252" y="725"/>
                  </a:cubicBezTo>
                  <a:cubicBezTo>
                    <a:pt x="252" y="707"/>
                    <a:pt x="248" y="690"/>
                    <a:pt x="241" y="674"/>
                  </a:cubicBezTo>
                  <a:lnTo>
                    <a:pt x="366" y="599"/>
                  </a:lnTo>
                  <a:cubicBezTo>
                    <a:pt x="401" y="634"/>
                    <a:pt x="449" y="655"/>
                    <a:pt x="502" y="655"/>
                  </a:cubicBez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511810" eaLnBrk="1" hangingPunct="1"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7194"/>
          <p:cNvGrpSpPr/>
          <p:nvPr/>
        </p:nvGrpSpPr>
        <p:grpSpPr>
          <a:xfrm>
            <a:off x="3187383" y="2560655"/>
            <a:ext cx="534638" cy="462808"/>
            <a:chOff x="8218488" y="2028825"/>
            <a:chExt cx="622300" cy="635000"/>
          </a:xfrm>
          <a:solidFill>
            <a:schemeClr val="tx1"/>
          </a:solidFill>
        </p:grpSpPr>
        <p:sp>
          <p:nvSpPr>
            <p:cNvPr id="34" name="Freeform 53"/>
            <p:cNvSpPr/>
            <p:nvPr/>
          </p:nvSpPr>
          <p:spPr bwMode="auto">
            <a:xfrm>
              <a:off x="8218488" y="2028825"/>
              <a:ext cx="622300" cy="635000"/>
            </a:xfrm>
            <a:custGeom>
              <a:avLst/>
              <a:gdLst>
                <a:gd name="T0" fmla="*/ 1429 w 1429"/>
                <a:gd name="T1" fmla="*/ 714 h 1457"/>
                <a:gd name="T2" fmla="*/ 1429 w 1429"/>
                <a:gd name="T3" fmla="*/ 714 h 1457"/>
                <a:gd name="T4" fmla="*/ 715 w 1429"/>
                <a:gd name="T5" fmla="*/ 0 h 1457"/>
                <a:gd name="T6" fmla="*/ 0 w 1429"/>
                <a:gd name="T7" fmla="*/ 714 h 1457"/>
                <a:gd name="T8" fmla="*/ 543 w 1429"/>
                <a:gd name="T9" fmla="*/ 1408 h 1457"/>
                <a:gd name="T10" fmla="*/ 609 w 1429"/>
                <a:gd name="T11" fmla="*/ 1457 h 1457"/>
                <a:gd name="T12" fmla="*/ 678 w 1429"/>
                <a:gd name="T13" fmla="*/ 1388 h 1457"/>
                <a:gd name="T14" fmla="*/ 609 w 1429"/>
                <a:gd name="T15" fmla="*/ 1319 h 1457"/>
                <a:gd name="T16" fmla="*/ 557 w 1429"/>
                <a:gd name="T17" fmla="*/ 1343 h 1457"/>
                <a:gd name="T18" fmla="*/ 66 w 1429"/>
                <a:gd name="T19" fmla="*/ 714 h 1457"/>
                <a:gd name="T20" fmla="*/ 715 w 1429"/>
                <a:gd name="T21" fmla="*/ 66 h 1457"/>
                <a:gd name="T22" fmla="*/ 1363 w 1429"/>
                <a:gd name="T23" fmla="*/ 714 h 1457"/>
                <a:gd name="T24" fmla="*/ 875 w 1429"/>
                <a:gd name="T25" fmla="*/ 1342 h 1457"/>
                <a:gd name="T26" fmla="*/ 823 w 1429"/>
                <a:gd name="T27" fmla="*/ 1318 h 1457"/>
                <a:gd name="T28" fmla="*/ 753 w 1429"/>
                <a:gd name="T29" fmla="*/ 1387 h 1457"/>
                <a:gd name="T30" fmla="*/ 823 w 1429"/>
                <a:gd name="T31" fmla="*/ 1457 h 1457"/>
                <a:gd name="T32" fmla="*/ 889 w 1429"/>
                <a:gd name="T33" fmla="*/ 1407 h 1457"/>
                <a:gd name="T34" fmla="*/ 1429 w 1429"/>
                <a:gd name="T35" fmla="*/ 714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9" h="1457">
                  <a:moveTo>
                    <a:pt x="1429" y="714"/>
                  </a:moveTo>
                  <a:lnTo>
                    <a:pt x="1429" y="714"/>
                  </a:lnTo>
                  <a:cubicBezTo>
                    <a:pt x="1429" y="320"/>
                    <a:pt x="1109" y="0"/>
                    <a:pt x="715" y="0"/>
                  </a:cubicBezTo>
                  <a:cubicBezTo>
                    <a:pt x="320" y="0"/>
                    <a:pt x="0" y="320"/>
                    <a:pt x="0" y="714"/>
                  </a:cubicBezTo>
                  <a:cubicBezTo>
                    <a:pt x="0" y="1043"/>
                    <a:pt x="229" y="1330"/>
                    <a:pt x="543" y="1408"/>
                  </a:cubicBezTo>
                  <a:cubicBezTo>
                    <a:pt x="551" y="1436"/>
                    <a:pt x="577" y="1457"/>
                    <a:pt x="609" y="1457"/>
                  </a:cubicBezTo>
                  <a:cubicBezTo>
                    <a:pt x="647" y="1457"/>
                    <a:pt x="678" y="1426"/>
                    <a:pt x="678" y="1388"/>
                  </a:cubicBezTo>
                  <a:cubicBezTo>
                    <a:pt x="678" y="1350"/>
                    <a:pt x="647" y="1319"/>
                    <a:pt x="609" y="1319"/>
                  </a:cubicBezTo>
                  <a:cubicBezTo>
                    <a:pt x="588" y="1319"/>
                    <a:pt x="570" y="1328"/>
                    <a:pt x="557" y="1343"/>
                  </a:cubicBezTo>
                  <a:cubicBezTo>
                    <a:pt x="273" y="1271"/>
                    <a:pt x="66" y="1011"/>
                    <a:pt x="66" y="714"/>
                  </a:cubicBezTo>
                  <a:cubicBezTo>
                    <a:pt x="66" y="357"/>
                    <a:pt x="357" y="66"/>
                    <a:pt x="715" y="66"/>
                  </a:cubicBezTo>
                  <a:cubicBezTo>
                    <a:pt x="1072" y="66"/>
                    <a:pt x="1363" y="357"/>
                    <a:pt x="1363" y="714"/>
                  </a:cubicBezTo>
                  <a:cubicBezTo>
                    <a:pt x="1363" y="1010"/>
                    <a:pt x="1157" y="1270"/>
                    <a:pt x="875" y="1342"/>
                  </a:cubicBezTo>
                  <a:cubicBezTo>
                    <a:pt x="862" y="1327"/>
                    <a:pt x="844" y="1318"/>
                    <a:pt x="823" y="1318"/>
                  </a:cubicBezTo>
                  <a:cubicBezTo>
                    <a:pt x="784" y="1318"/>
                    <a:pt x="753" y="1349"/>
                    <a:pt x="753" y="1387"/>
                  </a:cubicBezTo>
                  <a:cubicBezTo>
                    <a:pt x="753" y="1425"/>
                    <a:pt x="784" y="1457"/>
                    <a:pt x="823" y="1457"/>
                  </a:cubicBezTo>
                  <a:cubicBezTo>
                    <a:pt x="854" y="1457"/>
                    <a:pt x="881" y="1436"/>
                    <a:pt x="889" y="1407"/>
                  </a:cubicBezTo>
                  <a:cubicBezTo>
                    <a:pt x="1201" y="1328"/>
                    <a:pt x="1429" y="1042"/>
                    <a:pt x="1429" y="714"/>
                  </a:cubicBezTo>
                  <a:close/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511810" eaLnBrk="1" hangingPunct="1"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54"/>
            <p:cNvSpPr>
              <a:spLocks noEditPoints="1"/>
            </p:cNvSpPr>
            <p:nvPr/>
          </p:nvSpPr>
          <p:spPr bwMode="auto">
            <a:xfrm>
              <a:off x="8315325" y="2127250"/>
              <a:ext cx="447675" cy="390525"/>
            </a:xfrm>
            <a:custGeom>
              <a:avLst/>
              <a:gdLst>
                <a:gd name="T0" fmla="*/ 630 w 1028"/>
                <a:gd name="T1" fmla="*/ 457 h 894"/>
                <a:gd name="T2" fmla="*/ 630 w 1028"/>
                <a:gd name="T3" fmla="*/ 457 h 894"/>
                <a:gd name="T4" fmla="*/ 502 w 1028"/>
                <a:gd name="T5" fmla="*/ 589 h 894"/>
                <a:gd name="T6" fmla="*/ 374 w 1028"/>
                <a:gd name="T7" fmla="*/ 457 h 894"/>
                <a:gd name="T8" fmla="*/ 502 w 1028"/>
                <a:gd name="T9" fmla="*/ 325 h 894"/>
                <a:gd name="T10" fmla="*/ 630 w 1028"/>
                <a:gd name="T11" fmla="*/ 457 h 894"/>
                <a:gd name="T12" fmla="*/ 126 w 1028"/>
                <a:gd name="T13" fmla="*/ 785 h 894"/>
                <a:gd name="T14" fmla="*/ 126 w 1028"/>
                <a:gd name="T15" fmla="*/ 785 h 894"/>
                <a:gd name="T16" fmla="*/ 67 w 1028"/>
                <a:gd name="T17" fmla="*/ 725 h 894"/>
                <a:gd name="T18" fmla="*/ 126 w 1028"/>
                <a:gd name="T19" fmla="*/ 666 h 894"/>
                <a:gd name="T20" fmla="*/ 185 w 1028"/>
                <a:gd name="T21" fmla="*/ 725 h 894"/>
                <a:gd name="T22" fmla="*/ 126 w 1028"/>
                <a:gd name="T23" fmla="*/ 785 h 894"/>
                <a:gd name="T24" fmla="*/ 749 w 1028"/>
                <a:gd name="T25" fmla="*/ 67 h 894"/>
                <a:gd name="T26" fmla="*/ 749 w 1028"/>
                <a:gd name="T27" fmla="*/ 67 h 894"/>
                <a:gd name="T28" fmla="*/ 814 w 1028"/>
                <a:gd name="T29" fmla="*/ 131 h 894"/>
                <a:gd name="T30" fmla="*/ 749 w 1028"/>
                <a:gd name="T31" fmla="*/ 196 h 894"/>
                <a:gd name="T32" fmla="*/ 685 w 1028"/>
                <a:gd name="T33" fmla="*/ 131 h 894"/>
                <a:gd name="T34" fmla="*/ 749 w 1028"/>
                <a:gd name="T35" fmla="*/ 67 h 894"/>
                <a:gd name="T36" fmla="*/ 502 w 1028"/>
                <a:gd name="T37" fmla="*/ 655 h 894"/>
                <a:gd name="T38" fmla="*/ 502 w 1028"/>
                <a:gd name="T39" fmla="*/ 655 h 894"/>
                <a:gd name="T40" fmla="*/ 563 w 1028"/>
                <a:gd name="T41" fmla="*/ 645 h 894"/>
                <a:gd name="T42" fmla="*/ 624 w 1028"/>
                <a:gd name="T43" fmla="*/ 764 h 894"/>
                <a:gd name="T44" fmla="*/ 602 w 1028"/>
                <a:gd name="T45" fmla="*/ 818 h 894"/>
                <a:gd name="T46" fmla="*/ 678 w 1028"/>
                <a:gd name="T47" fmla="*/ 894 h 894"/>
                <a:gd name="T48" fmla="*/ 754 w 1028"/>
                <a:gd name="T49" fmla="*/ 818 h 894"/>
                <a:gd name="T50" fmla="*/ 678 w 1028"/>
                <a:gd name="T51" fmla="*/ 742 h 894"/>
                <a:gd name="T52" fmla="*/ 659 w 1028"/>
                <a:gd name="T53" fmla="*/ 745 h 894"/>
                <a:gd name="T54" fmla="*/ 599 w 1028"/>
                <a:gd name="T55" fmla="*/ 629 h 894"/>
                <a:gd name="T56" fmla="*/ 682 w 1028"/>
                <a:gd name="T57" fmla="*/ 532 h 894"/>
                <a:gd name="T58" fmla="*/ 831 w 1028"/>
                <a:gd name="T59" fmla="*/ 545 h 894"/>
                <a:gd name="T60" fmla="*/ 929 w 1028"/>
                <a:gd name="T61" fmla="*/ 631 h 894"/>
                <a:gd name="T62" fmla="*/ 1028 w 1028"/>
                <a:gd name="T63" fmla="*/ 533 h 894"/>
                <a:gd name="T64" fmla="*/ 929 w 1028"/>
                <a:gd name="T65" fmla="*/ 434 h 894"/>
                <a:gd name="T66" fmla="*/ 835 w 1028"/>
                <a:gd name="T67" fmla="*/ 505 h 894"/>
                <a:gd name="T68" fmla="*/ 693 w 1028"/>
                <a:gd name="T69" fmla="*/ 493 h 894"/>
                <a:gd name="T70" fmla="*/ 697 w 1028"/>
                <a:gd name="T71" fmla="*/ 457 h 894"/>
                <a:gd name="T72" fmla="*/ 627 w 1028"/>
                <a:gd name="T73" fmla="*/ 305 h 894"/>
                <a:gd name="T74" fmla="*/ 678 w 1028"/>
                <a:gd name="T75" fmla="*/ 241 h 894"/>
                <a:gd name="T76" fmla="*/ 749 w 1028"/>
                <a:gd name="T77" fmla="*/ 263 h 894"/>
                <a:gd name="T78" fmla="*/ 881 w 1028"/>
                <a:gd name="T79" fmla="*/ 131 h 894"/>
                <a:gd name="T80" fmla="*/ 749 w 1028"/>
                <a:gd name="T81" fmla="*/ 0 h 894"/>
                <a:gd name="T82" fmla="*/ 618 w 1028"/>
                <a:gd name="T83" fmla="*/ 131 h 894"/>
                <a:gd name="T84" fmla="*/ 648 w 1028"/>
                <a:gd name="T85" fmla="*/ 215 h 894"/>
                <a:gd name="T86" fmla="*/ 594 w 1028"/>
                <a:gd name="T87" fmla="*/ 282 h 894"/>
                <a:gd name="T88" fmla="*/ 502 w 1028"/>
                <a:gd name="T89" fmla="*/ 258 h 894"/>
                <a:gd name="T90" fmla="*/ 387 w 1028"/>
                <a:gd name="T91" fmla="*/ 297 h 894"/>
                <a:gd name="T92" fmla="*/ 290 w 1028"/>
                <a:gd name="T93" fmla="*/ 184 h 894"/>
                <a:gd name="T94" fmla="*/ 308 w 1028"/>
                <a:gd name="T95" fmla="*/ 134 h 894"/>
                <a:gd name="T96" fmla="*/ 231 w 1028"/>
                <a:gd name="T97" fmla="*/ 57 h 894"/>
                <a:gd name="T98" fmla="*/ 154 w 1028"/>
                <a:gd name="T99" fmla="*/ 134 h 894"/>
                <a:gd name="T100" fmla="*/ 231 w 1028"/>
                <a:gd name="T101" fmla="*/ 211 h 894"/>
                <a:gd name="T102" fmla="*/ 257 w 1028"/>
                <a:gd name="T103" fmla="*/ 206 h 894"/>
                <a:gd name="T104" fmla="*/ 357 w 1028"/>
                <a:gd name="T105" fmla="*/ 324 h 894"/>
                <a:gd name="T106" fmla="*/ 307 w 1028"/>
                <a:gd name="T107" fmla="*/ 457 h 894"/>
                <a:gd name="T108" fmla="*/ 341 w 1028"/>
                <a:gd name="T109" fmla="*/ 568 h 894"/>
                <a:gd name="T110" fmla="*/ 219 w 1028"/>
                <a:gd name="T111" fmla="*/ 641 h 894"/>
                <a:gd name="T112" fmla="*/ 126 w 1028"/>
                <a:gd name="T113" fmla="*/ 599 h 894"/>
                <a:gd name="T114" fmla="*/ 0 w 1028"/>
                <a:gd name="T115" fmla="*/ 725 h 894"/>
                <a:gd name="T116" fmla="*/ 126 w 1028"/>
                <a:gd name="T117" fmla="*/ 851 h 894"/>
                <a:gd name="T118" fmla="*/ 252 w 1028"/>
                <a:gd name="T119" fmla="*/ 725 h 894"/>
                <a:gd name="T120" fmla="*/ 241 w 1028"/>
                <a:gd name="T121" fmla="*/ 674 h 894"/>
                <a:gd name="T122" fmla="*/ 366 w 1028"/>
                <a:gd name="T123" fmla="*/ 599 h 894"/>
                <a:gd name="T124" fmla="*/ 502 w 1028"/>
                <a:gd name="T125" fmla="*/ 655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8" h="894">
                  <a:moveTo>
                    <a:pt x="630" y="457"/>
                  </a:moveTo>
                  <a:lnTo>
                    <a:pt x="630" y="457"/>
                  </a:lnTo>
                  <a:cubicBezTo>
                    <a:pt x="630" y="530"/>
                    <a:pt x="573" y="589"/>
                    <a:pt x="502" y="589"/>
                  </a:cubicBezTo>
                  <a:cubicBezTo>
                    <a:pt x="431" y="589"/>
                    <a:pt x="374" y="530"/>
                    <a:pt x="374" y="457"/>
                  </a:cubicBezTo>
                  <a:cubicBezTo>
                    <a:pt x="374" y="384"/>
                    <a:pt x="431" y="325"/>
                    <a:pt x="502" y="325"/>
                  </a:cubicBezTo>
                  <a:cubicBezTo>
                    <a:pt x="573" y="325"/>
                    <a:pt x="630" y="384"/>
                    <a:pt x="630" y="457"/>
                  </a:cubicBezTo>
                  <a:close/>
                  <a:moveTo>
                    <a:pt x="126" y="785"/>
                  </a:moveTo>
                  <a:lnTo>
                    <a:pt x="126" y="785"/>
                  </a:lnTo>
                  <a:cubicBezTo>
                    <a:pt x="93" y="785"/>
                    <a:pt x="67" y="758"/>
                    <a:pt x="67" y="725"/>
                  </a:cubicBezTo>
                  <a:cubicBezTo>
                    <a:pt x="67" y="693"/>
                    <a:pt x="93" y="666"/>
                    <a:pt x="126" y="666"/>
                  </a:cubicBezTo>
                  <a:cubicBezTo>
                    <a:pt x="159" y="666"/>
                    <a:pt x="185" y="693"/>
                    <a:pt x="185" y="725"/>
                  </a:cubicBezTo>
                  <a:cubicBezTo>
                    <a:pt x="185" y="758"/>
                    <a:pt x="159" y="785"/>
                    <a:pt x="126" y="785"/>
                  </a:cubicBezTo>
                  <a:close/>
                  <a:moveTo>
                    <a:pt x="749" y="67"/>
                  </a:moveTo>
                  <a:lnTo>
                    <a:pt x="749" y="67"/>
                  </a:lnTo>
                  <a:cubicBezTo>
                    <a:pt x="785" y="67"/>
                    <a:pt x="814" y="96"/>
                    <a:pt x="814" y="131"/>
                  </a:cubicBezTo>
                  <a:cubicBezTo>
                    <a:pt x="814" y="167"/>
                    <a:pt x="785" y="196"/>
                    <a:pt x="749" y="196"/>
                  </a:cubicBezTo>
                  <a:cubicBezTo>
                    <a:pt x="714" y="196"/>
                    <a:pt x="685" y="167"/>
                    <a:pt x="685" y="131"/>
                  </a:cubicBezTo>
                  <a:cubicBezTo>
                    <a:pt x="685" y="96"/>
                    <a:pt x="714" y="67"/>
                    <a:pt x="749" y="67"/>
                  </a:cubicBezTo>
                  <a:close/>
                  <a:moveTo>
                    <a:pt x="502" y="655"/>
                  </a:moveTo>
                  <a:lnTo>
                    <a:pt x="502" y="655"/>
                  </a:lnTo>
                  <a:cubicBezTo>
                    <a:pt x="523" y="655"/>
                    <a:pt x="544" y="652"/>
                    <a:pt x="563" y="645"/>
                  </a:cubicBezTo>
                  <a:lnTo>
                    <a:pt x="624" y="764"/>
                  </a:lnTo>
                  <a:cubicBezTo>
                    <a:pt x="610" y="778"/>
                    <a:pt x="602" y="797"/>
                    <a:pt x="602" y="818"/>
                  </a:cubicBezTo>
                  <a:cubicBezTo>
                    <a:pt x="602" y="860"/>
                    <a:pt x="636" y="894"/>
                    <a:pt x="678" y="894"/>
                  </a:cubicBezTo>
                  <a:cubicBezTo>
                    <a:pt x="720" y="894"/>
                    <a:pt x="754" y="860"/>
                    <a:pt x="754" y="818"/>
                  </a:cubicBezTo>
                  <a:cubicBezTo>
                    <a:pt x="754" y="776"/>
                    <a:pt x="720" y="742"/>
                    <a:pt x="678" y="742"/>
                  </a:cubicBezTo>
                  <a:cubicBezTo>
                    <a:pt x="671" y="742"/>
                    <a:pt x="665" y="743"/>
                    <a:pt x="659" y="745"/>
                  </a:cubicBezTo>
                  <a:lnTo>
                    <a:pt x="599" y="629"/>
                  </a:lnTo>
                  <a:cubicBezTo>
                    <a:pt x="636" y="607"/>
                    <a:pt x="666" y="573"/>
                    <a:pt x="682" y="532"/>
                  </a:cubicBezTo>
                  <a:lnTo>
                    <a:pt x="831" y="545"/>
                  </a:lnTo>
                  <a:cubicBezTo>
                    <a:pt x="837" y="593"/>
                    <a:pt x="879" y="631"/>
                    <a:pt x="929" y="631"/>
                  </a:cubicBezTo>
                  <a:cubicBezTo>
                    <a:pt x="983" y="631"/>
                    <a:pt x="1028" y="587"/>
                    <a:pt x="1028" y="533"/>
                  </a:cubicBezTo>
                  <a:cubicBezTo>
                    <a:pt x="1028" y="478"/>
                    <a:pt x="983" y="434"/>
                    <a:pt x="929" y="434"/>
                  </a:cubicBezTo>
                  <a:cubicBezTo>
                    <a:pt x="884" y="434"/>
                    <a:pt x="847" y="464"/>
                    <a:pt x="835" y="505"/>
                  </a:cubicBezTo>
                  <a:lnTo>
                    <a:pt x="693" y="493"/>
                  </a:lnTo>
                  <a:cubicBezTo>
                    <a:pt x="695" y="481"/>
                    <a:pt x="697" y="469"/>
                    <a:pt x="697" y="457"/>
                  </a:cubicBezTo>
                  <a:cubicBezTo>
                    <a:pt x="697" y="396"/>
                    <a:pt x="670" y="342"/>
                    <a:pt x="627" y="305"/>
                  </a:cubicBezTo>
                  <a:lnTo>
                    <a:pt x="678" y="241"/>
                  </a:lnTo>
                  <a:cubicBezTo>
                    <a:pt x="699" y="255"/>
                    <a:pt x="723" y="263"/>
                    <a:pt x="749" y="263"/>
                  </a:cubicBezTo>
                  <a:cubicBezTo>
                    <a:pt x="822" y="263"/>
                    <a:pt x="881" y="204"/>
                    <a:pt x="881" y="131"/>
                  </a:cubicBezTo>
                  <a:cubicBezTo>
                    <a:pt x="881" y="59"/>
                    <a:pt x="822" y="0"/>
                    <a:pt x="749" y="0"/>
                  </a:cubicBezTo>
                  <a:cubicBezTo>
                    <a:pt x="677" y="0"/>
                    <a:pt x="618" y="59"/>
                    <a:pt x="618" y="131"/>
                  </a:cubicBezTo>
                  <a:cubicBezTo>
                    <a:pt x="618" y="163"/>
                    <a:pt x="629" y="192"/>
                    <a:pt x="648" y="215"/>
                  </a:cubicBezTo>
                  <a:lnTo>
                    <a:pt x="594" y="282"/>
                  </a:lnTo>
                  <a:cubicBezTo>
                    <a:pt x="567" y="267"/>
                    <a:pt x="535" y="258"/>
                    <a:pt x="502" y="258"/>
                  </a:cubicBezTo>
                  <a:cubicBezTo>
                    <a:pt x="459" y="258"/>
                    <a:pt x="419" y="273"/>
                    <a:pt x="387" y="297"/>
                  </a:cubicBezTo>
                  <a:lnTo>
                    <a:pt x="290" y="184"/>
                  </a:lnTo>
                  <a:cubicBezTo>
                    <a:pt x="301" y="170"/>
                    <a:pt x="308" y="153"/>
                    <a:pt x="308" y="134"/>
                  </a:cubicBezTo>
                  <a:cubicBezTo>
                    <a:pt x="308" y="91"/>
                    <a:pt x="274" y="57"/>
                    <a:pt x="231" y="57"/>
                  </a:cubicBezTo>
                  <a:cubicBezTo>
                    <a:pt x="189" y="57"/>
                    <a:pt x="154" y="91"/>
                    <a:pt x="154" y="134"/>
                  </a:cubicBezTo>
                  <a:cubicBezTo>
                    <a:pt x="154" y="176"/>
                    <a:pt x="189" y="211"/>
                    <a:pt x="231" y="211"/>
                  </a:cubicBezTo>
                  <a:cubicBezTo>
                    <a:pt x="240" y="211"/>
                    <a:pt x="249" y="209"/>
                    <a:pt x="257" y="206"/>
                  </a:cubicBezTo>
                  <a:lnTo>
                    <a:pt x="357" y="324"/>
                  </a:lnTo>
                  <a:cubicBezTo>
                    <a:pt x="326" y="359"/>
                    <a:pt x="307" y="406"/>
                    <a:pt x="307" y="457"/>
                  </a:cubicBezTo>
                  <a:cubicBezTo>
                    <a:pt x="307" y="498"/>
                    <a:pt x="320" y="536"/>
                    <a:pt x="341" y="568"/>
                  </a:cubicBezTo>
                  <a:lnTo>
                    <a:pt x="219" y="641"/>
                  </a:lnTo>
                  <a:cubicBezTo>
                    <a:pt x="196" y="615"/>
                    <a:pt x="163" y="599"/>
                    <a:pt x="126" y="599"/>
                  </a:cubicBezTo>
                  <a:cubicBezTo>
                    <a:pt x="57" y="599"/>
                    <a:pt x="0" y="656"/>
                    <a:pt x="0" y="725"/>
                  </a:cubicBezTo>
                  <a:cubicBezTo>
                    <a:pt x="0" y="795"/>
                    <a:pt x="57" y="851"/>
                    <a:pt x="126" y="851"/>
                  </a:cubicBezTo>
                  <a:cubicBezTo>
                    <a:pt x="196" y="851"/>
                    <a:pt x="252" y="795"/>
                    <a:pt x="252" y="725"/>
                  </a:cubicBezTo>
                  <a:cubicBezTo>
                    <a:pt x="252" y="707"/>
                    <a:pt x="248" y="690"/>
                    <a:pt x="241" y="674"/>
                  </a:cubicBezTo>
                  <a:lnTo>
                    <a:pt x="366" y="599"/>
                  </a:lnTo>
                  <a:cubicBezTo>
                    <a:pt x="401" y="634"/>
                    <a:pt x="449" y="655"/>
                    <a:pt x="502" y="655"/>
                  </a:cubicBezTo>
                  <a:close/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511810" eaLnBrk="1" hangingPunct="1"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环形箭头 35"/>
          <p:cNvSpPr/>
          <p:nvPr/>
        </p:nvSpPr>
        <p:spPr bwMode="auto">
          <a:xfrm rot="16200000" flipH="1">
            <a:off x="4168551" y="2125760"/>
            <a:ext cx="423776" cy="68112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6546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anose="05000000000000000000" pitchFamily="2" charset="2"/>
              <a:buChar char="n"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381"/>
          <p:cNvGrpSpPr/>
          <p:nvPr/>
        </p:nvGrpSpPr>
        <p:grpSpPr bwMode="auto">
          <a:xfrm>
            <a:off x="4156074" y="1404611"/>
            <a:ext cx="449652" cy="413028"/>
            <a:chOff x="6932613" y="4262438"/>
            <a:chExt cx="671513" cy="687388"/>
          </a:xfrm>
        </p:grpSpPr>
        <p:sp>
          <p:nvSpPr>
            <p:cNvPr id="38" name="Freeform 317"/>
            <p:cNvSpPr/>
            <p:nvPr/>
          </p:nvSpPr>
          <p:spPr bwMode="auto">
            <a:xfrm>
              <a:off x="7010400" y="4518025"/>
              <a:ext cx="69850" cy="80963"/>
            </a:xfrm>
            <a:custGeom>
              <a:avLst/>
              <a:gdLst>
                <a:gd name="T0" fmla="*/ 0 w 149"/>
                <a:gd name="T1" fmla="*/ 2147483647 h 172"/>
                <a:gd name="T2" fmla="*/ 0 w 149"/>
                <a:gd name="T3" fmla="*/ 2147483647 h 172"/>
                <a:gd name="T4" fmla="*/ 0 w 149"/>
                <a:gd name="T5" fmla="*/ 2147483647 h 172"/>
                <a:gd name="T6" fmla="*/ 2147483647 w 149"/>
                <a:gd name="T7" fmla="*/ 0 h 172"/>
                <a:gd name="T8" fmla="*/ 2147483647 w 149"/>
                <a:gd name="T9" fmla="*/ 2147483647 h 172"/>
                <a:gd name="T10" fmla="*/ 2147483647 w 149"/>
                <a:gd name="T11" fmla="*/ 2147483647 h 172"/>
                <a:gd name="T12" fmla="*/ 2147483647 w 149"/>
                <a:gd name="T13" fmla="*/ 2147483647 h 172"/>
                <a:gd name="T14" fmla="*/ 0 w 149"/>
                <a:gd name="T15" fmla="*/ 2147483647 h 1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9"/>
                <a:gd name="T25" fmla="*/ 0 h 172"/>
                <a:gd name="T26" fmla="*/ 149 w 149"/>
                <a:gd name="T27" fmla="*/ 172 h 1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9" h="172">
                  <a:moveTo>
                    <a:pt x="0" y="129"/>
                  </a:moveTo>
                  <a:lnTo>
                    <a:pt x="0" y="129"/>
                  </a:lnTo>
                  <a:lnTo>
                    <a:pt x="0" y="43"/>
                  </a:lnTo>
                  <a:lnTo>
                    <a:pt x="74" y="0"/>
                  </a:lnTo>
                  <a:lnTo>
                    <a:pt x="149" y="44"/>
                  </a:lnTo>
                  <a:lnTo>
                    <a:pt x="148" y="129"/>
                  </a:lnTo>
                  <a:lnTo>
                    <a:pt x="74" y="172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318"/>
            <p:cNvSpPr/>
            <p:nvPr/>
          </p:nvSpPr>
          <p:spPr bwMode="auto">
            <a:xfrm>
              <a:off x="7064375" y="4621213"/>
              <a:ext cx="65088" cy="76200"/>
            </a:xfrm>
            <a:custGeom>
              <a:avLst/>
              <a:gdLst>
                <a:gd name="T0" fmla="*/ 0 w 139"/>
                <a:gd name="T1" fmla="*/ 2147483647 h 160"/>
                <a:gd name="T2" fmla="*/ 0 w 139"/>
                <a:gd name="T3" fmla="*/ 2147483647 h 160"/>
                <a:gd name="T4" fmla="*/ 2147483647 w 139"/>
                <a:gd name="T5" fmla="*/ 2147483647 h 160"/>
                <a:gd name="T6" fmla="*/ 2147483647 w 139"/>
                <a:gd name="T7" fmla="*/ 0 h 160"/>
                <a:gd name="T8" fmla="*/ 2147483647 w 139"/>
                <a:gd name="T9" fmla="*/ 2147483647 h 160"/>
                <a:gd name="T10" fmla="*/ 2147483647 w 139"/>
                <a:gd name="T11" fmla="*/ 2147483647 h 160"/>
                <a:gd name="T12" fmla="*/ 2147483647 w 139"/>
                <a:gd name="T13" fmla="*/ 2147483647 h 160"/>
                <a:gd name="T14" fmla="*/ 0 w 139"/>
                <a:gd name="T15" fmla="*/ 2147483647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160"/>
                <a:gd name="T26" fmla="*/ 139 w 139"/>
                <a:gd name="T27" fmla="*/ 160 h 1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160">
                  <a:moveTo>
                    <a:pt x="0" y="120"/>
                  </a:moveTo>
                  <a:lnTo>
                    <a:pt x="0" y="120"/>
                  </a:lnTo>
                  <a:lnTo>
                    <a:pt x="1" y="40"/>
                  </a:lnTo>
                  <a:lnTo>
                    <a:pt x="70" y="0"/>
                  </a:lnTo>
                  <a:lnTo>
                    <a:pt x="139" y="40"/>
                  </a:lnTo>
                  <a:lnTo>
                    <a:pt x="139" y="120"/>
                  </a:lnTo>
                  <a:lnTo>
                    <a:pt x="70" y="16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319"/>
            <p:cNvSpPr/>
            <p:nvPr/>
          </p:nvSpPr>
          <p:spPr bwMode="auto">
            <a:xfrm>
              <a:off x="7432675" y="4638675"/>
              <a:ext cx="65088" cy="74613"/>
            </a:xfrm>
            <a:custGeom>
              <a:avLst/>
              <a:gdLst>
                <a:gd name="T0" fmla="*/ 0 w 139"/>
                <a:gd name="T1" fmla="*/ 2147483647 h 160"/>
                <a:gd name="T2" fmla="*/ 0 w 139"/>
                <a:gd name="T3" fmla="*/ 2147483647 h 160"/>
                <a:gd name="T4" fmla="*/ 0 w 139"/>
                <a:gd name="T5" fmla="*/ 2147483647 h 160"/>
                <a:gd name="T6" fmla="*/ 2147483647 w 139"/>
                <a:gd name="T7" fmla="*/ 0 h 160"/>
                <a:gd name="T8" fmla="*/ 2147483647 w 139"/>
                <a:gd name="T9" fmla="*/ 2147483647 h 160"/>
                <a:gd name="T10" fmla="*/ 2147483647 w 139"/>
                <a:gd name="T11" fmla="*/ 2147483647 h 160"/>
                <a:gd name="T12" fmla="*/ 2147483647 w 139"/>
                <a:gd name="T13" fmla="*/ 2147483647 h 160"/>
                <a:gd name="T14" fmla="*/ 0 w 139"/>
                <a:gd name="T15" fmla="*/ 2147483647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160"/>
                <a:gd name="T26" fmla="*/ 139 w 139"/>
                <a:gd name="T27" fmla="*/ 160 h 1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160">
                  <a:moveTo>
                    <a:pt x="0" y="120"/>
                  </a:moveTo>
                  <a:lnTo>
                    <a:pt x="0" y="120"/>
                  </a:lnTo>
                  <a:lnTo>
                    <a:pt x="0" y="40"/>
                  </a:lnTo>
                  <a:lnTo>
                    <a:pt x="70" y="0"/>
                  </a:lnTo>
                  <a:lnTo>
                    <a:pt x="139" y="40"/>
                  </a:lnTo>
                  <a:lnTo>
                    <a:pt x="139" y="120"/>
                  </a:lnTo>
                  <a:lnTo>
                    <a:pt x="70" y="16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320"/>
            <p:cNvSpPr/>
            <p:nvPr/>
          </p:nvSpPr>
          <p:spPr bwMode="auto">
            <a:xfrm>
              <a:off x="7129463" y="4449763"/>
              <a:ext cx="50800" cy="58738"/>
            </a:xfrm>
            <a:custGeom>
              <a:avLst/>
              <a:gdLst>
                <a:gd name="T0" fmla="*/ 0 w 110"/>
                <a:gd name="T1" fmla="*/ 2147483647 h 126"/>
                <a:gd name="T2" fmla="*/ 0 w 110"/>
                <a:gd name="T3" fmla="*/ 2147483647 h 126"/>
                <a:gd name="T4" fmla="*/ 2147483647 w 110"/>
                <a:gd name="T5" fmla="*/ 2147483647 h 126"/>
                <a:gd name="T6" fmla="*/ 2147483647 w 110"/>
                <a:gd name="T7" fmla="*/ 0 h 126"/>
                <a:gd name="T8" fmla="*/ 2147483647 w 110"/>
                <a:gd name="T9" fmla="*/ 2147483647 h 126"/>
                <a:gd name="T10" fmla="*/ 2147483647 w 110"/>
                <a:gd name="T11" fmla="*/ 2147483647 h 126"/>
                <a:gd name="T12" fmla="*/ 2147483647 w 110"/>
                <a:gd name="T13" fmla="*/ 2147483647 h 126"/>
                <a:gd name="T14" fmla="*/ 0 w 110"/>
                <a:gd name="T15" fmla="*/ 2147483647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0"/>
                <a:gd name="T25" fmla="*/ 0 h 126"/>
                <a:gd name="T26" fmla="*/ 110 w 110"/>
                <a:gd name="T27" fmla="*/ 126 h 1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0" h="126">
                  <a:moveTo>
                    <a:pt x="0" y="95"/>
                  </a:moveTo>
                  <a:lnTo>
                    <a:pt x="0" y="95"/>
                  </a:lnTo>
                  <a:lnTo>
                    <a:pt x="1" y="32"/>
                  </a:lnTo>
                  <a:lnTo>
                    <a:pt x="55" y="0"/>
                  </a:lnTo>
                  <a:lnTo>
                    <a:pt x="110" y="32"/>
                  </a:lnTo>
                  <a:lnTo>
                    <a:pt x="109" y="95"/>
                  </a:lnTo>
                  <a:lnTo>
                    <a:pt x="55" y="126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321"/>
            <p:cNvSpPr/>
            <p:nvPr/>
          </p:nvSpPr>
          <p:spPr bwMode="auto">
            <a:xfrm>
              <a:off x="7146925" y="4556125"/>
              <a:ext cx="74613" cy="85725"/>
            </a:xfrm>
            <a:custGeom>
              <a:avLst/>
              <a:gdLst>
                <a:gd name="T0" fmla="*/ 0 w 157"/>
                <a:gd name="T1" fmla="*/ 2147483647 h 181"/>
                <a:gd name="T2" fmla="*/ 0 w 157"/>
                <a:gd name="T3" fmla="*/ 2147483647 h 181"/>
                <a:gd name="T4" fmla="*/ 0 w 157"/>
                <a:gd name="T5" fmla="*/ 2147483647 h 181"/>
                <a:gd name="T6" fmla="*/ 2147483647 w 157"/>
                <a:gd name="T7" fmla="*/ 0 h 181"/>
                <a:gd name="T8" fmla="*/ 2147483647 w 157"/>
                <a:gd name="T9" fmla="*/ 2147483647 h 181"/>
                <a:gd name="T10" fmla="*/ 2147483647 w 157"/>
                <a:gd name="T11" fmla="*/ 2147483647 h 181"/>
                <a:gd name="T12" fmla="*/ 2147483647 w 157"/>
                <a:gd name="T13" fmla="*/ 2147483647 h 181"/>
                <a:gd name="T14" fmla="*/ 0 w 157"/>
                <a:gd name="T15" fmla="*/ 2147483647 h 1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7"/>
                <a:gd name="T25" fmla="*/ 0 h 181"/>
                <a:gd name="T26" fmla="*/ 157 w 157"/>
                <a:gd name="T27" fmla="*/ 181 h 1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7" h="181">
                  <a:moveTo>
                    <a:pt x="0" y="135"/>
                  </a:moveTo>
                  <a:lnTo>
                    <a:pt x="0" y="135"/>
                  </a:lnTo>
                  <a:lnTo>
                    <a:pt x="0" y="45"/>
                  </a:lnTo>
                  <a:lnTo>
                    <a:pt x="79" y="0"/>
                  </a:lnTo>
                  <a:lnTo>
                    <a:pt x="157" y="45"/>
                  </a:lnTo>
                  <a:lnTo>
                    <a:pt x="157" y="136"/>
                  </a:lnTo>
                  <a:lnTo>
                    <a:pt x="79" y="181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322"/>
            <p:cNvSpPr/>
            <p:nvPr/>
          </p:nvSpPr>
          <p:spPr bwMode="auto">
            <a:xfrm>
              <a:off x="7378700" y="4449763"/>
              <a:ext cx="69850" cy="80963"/>
            </a:xfrm>
            <a:custGeom>
              <a:avLst/>
              <a:gdLst>
                <a:gd name="T0" fmla="*/ 0 w 149"/>
                <a:gd name="T1" fmla="*/ 2147483647 h 172"/>
                <a:gd name="T2" fmla="*/ 0 w 149"/>
                <a:gd name="T3" fmla="*/ 2147483647 h 172"/>
                <a:gd name="T4" fmla="*/ 0 w 149"/>
                <a:gd name="T5" fmla="*/ 2147483647 h 172"/>
                <a:gd name="T6" fmla="*/ 2147483647 w 149"/>
                <a:gd name="T7" fmla="*/ 0 h 172"/>
                <a:gd name="T8" fmla="*/ 2147483647 w 149"/>
                <a:gd name="T9" fmla="*/ 2147483647 h 172"/>
                <a:gd name="T10" fmla="*/ 2147483647 w 149"/>
                <a:gd name="T11" fmla="*/ 2147483647 h 172"/>
                <a:gd name="T12" fmla="*/ 2147483647 w 149"/>
                <a:gd name="T13" fmla="*/ 2147483647 h 172"/>
                <a:gd name="T14" fmla="*/ 0 w 149"/>
                <a:gd name="T15" fmla="*/ 2147483647 h 1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9"/>
                <a:gd name="T25" fmla="*/ 0 h 172"/>
                <a:gd name="T26" fmla="*/ 149 w 149"/>
                <a:gd name="T27" fmla="*/ 172 h 1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9" h="172">
                  <a:moveTo>
                    <a:pt x="0" y="129"/>
                  </a:moveTo>
                  <a:lnTo>
                    <a:pt x="0" y="129"/>
                  </a:lnTo>
                  <a:lnTo>
                    <a:pt x="0" y="43"/>
                  </a:lnTo>
                  <a:lnTo>
                    <a:pt x="74" y="0"/>
                  </a:lnTo>
                  <a:lnTo>
                    <a:pt x="149" y="44"/>
                  </a:lnTo>
                  <a:lnTo>
                    <a:pt x="149" y="129"/>
                  </a:lnTo>
                  <a:lnTo>
                    <a:pt x="74" y="172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323"/>
            <p:cNvSpPr/>
            <p:nvPr/>
          </p:nvSpPr>
          <p:spPr bwMode="auto">
            <a:xfrm>
              <a:off x="7283450" y="4591050"/>
              <a:ext cx="103188" cy="117475"/>
            </a:xfrm>
            <a:custGeom>
              <a:avLst/>
              <a:gdLst>
                <a:gd name="T0" fmla="*/ 0 w 218"/>
                <a:gd name="T1" fmla="*/ 2147483647 h 252"/>
                <a:gd name="T2" fmla="*/ 0 w 218"/>
                <a:gd name="T3" fmla="*/ 2147483647 h 252"/>
                <a:gd name="T4" fmla="*/ 0 w 218"/>
                <a:gd name="T5" fmla="*/ 2147483647 h 252"/>
                <a:gd name="T6" fmla="*/ 2147483647 w 218"/>
                <a:gd name="T7" fmla="*/ 0 h 252"/>
                <a:gd name="T8" fmla="*/ 2147483647 w 218"/>
                <a:gd name="T9" fmla="*/ 2147483647 h 252"/>
                <a:gd name="T10" fmla="*/ 2147483647 w 218"/>
                <a:gd name="T11" fmla="*/ 2147483647 h 252"/>
                <a:gd name="T12" fmla="*/ 2147483647 w 218"/>
                <a:gd name="T13" fmla="*/ 2147483647 h 252"/>
                <a:gd name="T14" fmla="*/ 0 w 218"/>
                <a:gd name="T15" fmla="*/ 2147483647 h 2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8"/>
                <a:gd name="T25" fmla="*/ 0 h 252"/>
                <a:gd name="T26" fmla="*/ 218 w 218"/>
                <a:gd name="T27" fmla="*/ 252 h 25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8" h="252">
                  <a:moveTo>
                    <a:pt x="0" y="189"/>
                  </a:moveTo>
                  <a:lnTo>
                    <a:pt x="0" y="189"/>
                  </a:lnTo>
                  <a:lnTo>
                    <a:pt x="0" y="63"/>
                  </a:lnTo>
                  <a:lnTo>
                    <a:pt x="109" y="0"/>
                  </a:lnTo>
                  <a:lnTo>
                    <a:pt x="218" y="63"/>
                  </a:lnTo>
                  <a:lnTo>
                    <a:pt x="218" y="189"/>
                  </a:lnTo>
                  <a:lnTo>
                    <a:pt x="109" y="252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324"/>
            <p:cNvSpPr/>
            <p:nvPr/>
          </p:nvSpPr>
          <p:spPr bwMode="auto">
            <a:xfrm>
              <a:off x="7232650" y="4416425"/>
              <a:ext cx="119063" cy="138113"/>
            </a:xfrm>
            <a:custGeom>
              <a:avLst/>
              <a:gdLst>
                <a:gd name="T0" fmla="*/ 0 w 255"/>
                <a:gd name="T1" fmla="*/ 2147483647 h 294"/>
                <a:gd name="T2" fmla="*/ 0 w 255"/>
                <a:gd name="T3" fmla="*/ 2147483647 h 294"/>
                <a:gd name="T4" fmla="*/ 0 w 255"/>
                <a:gd name="T5" fmla="*/ 2147483647 h 294"/>
                <a:gd name="T6" fmla="*/ 2147483647 w 255"/>
                <a:gd name="T7" fmla="*/ 0 h 294"/>
                <a:gd name="T8" fmla="*/ 2147483647 w 255"/>
                <a:gd name="T9" fmla="*/ 2147483647 h 294"/>
                <a:gd name="T10" fmla="*/ 2147483647 w 255"/>
                <a:gd name="T11" fmla="*/ 2147483647 h 294"/>
                <a:gd name="T12" fmla="*/ 2147483647 w 255"/>
                <a:gd name="T13" fmla="*/ 2147483647 h 294"/>
                <a:gd name="T14" fmla="*/ 0 w 255"/>
                <a:gd name="T15" fmla="*/ 2147483647 h 2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5"/>
                <a:gd name="T25" fmla="*/ 0 h 294"/>
                <a:gd name="T26" fmla="*/ 255 w 255"/>
                <a:gd name="T27" fmla="*/ 294 h 2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5" h="294">
                  <a:moveTo>
                    <a:pt x="0" y="220"/>
                  </a:moveTo>
                  <a:lnTo>
                    <a:pt x="0" y="220"/>
                  </a:lnTo>
                  <a:lnTo>
                    <a:pt x="0" y="73"/>
                  </a:lnTo>
                  <a:lnTo>
                    <a:pt x="128" y="0"/>
                  </a:lnTo>
                  <a:lnTo>
                    <a:pt x="255" y="74"/>
                  </a:lnTo>
                  <a:lnTo>
                    <a:pt x="254" y="220"/>
                  </a:lnTo>
                  <a:lnTo>
                    <a:pt x="127" y="294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325"/>
            <p:cNvSpPr/>
            <p:nvPr/>
          </p:nvSpPr>
          <p:spPr bwMode="auto">
            <a:xfrm>
              <a:off x="7369175" y="4711700"/>
              <a:ext cx="71438" cy="80963"/>
            </a:xfrm>
            <a:custGeom>
              <a:avLst/>
              <a:gdLst>
                <a:gd name="T0" fmla="*/ 0 w 149"/>
                <a:gd name="T1" fmla="*/ 2147483647 h 172"/>
                <a:gd name="T2" fmla="*/ 0 w 149"/>
                <a:gd name="T3" fmla="*/ 2147483647 h 172"/>
                <a:gd name="T4" fmla="*/ 2147483647 w 149"/>
                <a:gd name="T5" fmla="*/ 2147483647 h 172"/>
                <a:gd name="T6" fmla="*/ 2147483647 w 149"/>
                <a:gd name="T7" fmla="*/ 0 h 172"/>
                <a:gd name="T8" fmla="*/ 2147483647 w 149"/>
                <a:gd name="T9" fmla="*/ 2147483647 h 172"/>
                <a:gd name="T10" fmla="*/ 2147483647 w 149"/>
                <a:gd name="T11" fmla="*/ 2147483647 h 172"/>
                <a:gd name="T12" fmla="*/ 2147483647 w 149"/>
                <a:gd name="T13" fmla="*/ 2147483647 h 172"/>
                <a:gd name="T14" fmla="*/ 0 w 149"/>
                <a:gd name="T15" fmla="*/ 2147483647 h 1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9"/>
                <a:gd name="T25" fmla="*/ 0 h 172"/>
                <a:gd name="T26" fmla="*/ 149 w 149"/>
                <a:gd name="T27" fmla="*/ 172 h 1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9" h="172">
                  <a:moveTo>
                    <a:pt x="0" y="129"/>
                  </a:moveTo>
                  <a:lnTo>
                    <a:pt x="0" y="129"/>
                  </a:lnTo>
                  <a:lnTo>
                    <a:pt x="1" y="43"/>
                  </a:lnTo>
                  <a:lnTo>
                    <a:pt x="75" y="0"/>
                  </a:lnTo>
                  <a:lnTo>
                    <a:pt x="149" y="43"/>
                  </a:lnTo>
                  <a:lnTo>
                    <a:pt x="149" y="129"/>
                  </a:lnTo>
                  <a:lnTo>
                    <a:pt x="75" y="172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326"/>
            <p:cNvSpPr/>
            <p:nvPr/>
          </p:nvSpPr>
          <p:spPr bwMode="auto">
            <a:xfrm>
              <a:off x="7440613" y="4530725"/>
              <a:ext cx="77788" cy="90488"/>
            </a:xfrm>
            <a:custGeom>
              <a:avLst/>
              <a:gdLst>
                <a:gd name="T0" fmla="*/ 0 w 168"/>
                <a:gd name="T1" fmla="*/ 2147483647 h 194"/>
                <a:gd name="T2" fmla="*/ 0 w 168"/>
                <a:gd name="T3" fmla="*/ 2147483647 h 194"/>
                <a:gd name="T4" fmla="*/ 0 w 168"/>
                <a:gd name="T5" fmla="*/ 2147483647 h 194"/>
                <a:gd name="T6" fmla="*/ 2147483647 w 168"/>
                <a:gd name="T7" fmla="*/ 0 h 194"/>
                <a:gd name="T8" fmla="*/ 2147483647 w 168"/>
                <a:gd name="T9" fmla="*/ 2147483647 h 194"/>
                <a:gd name="T10" fmla="*/ 2147483647 w 168"/>
                <a:gd name="T11" fmla="*/ 2147483647 h 194"/>
                <a:gd name="T12" fmla="*/ 2147483647 w 168"/>
                <a:gd name="T13" fmla="*/ 2147483647 h 194"/>
                <a:gd name="T14" fmla="*/ 0 w 168"/>
                <a:gd name="T15" fmla="*/ 2147483647 h 1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8"/>
                <a:gd name="T25" fmla="*/ 0 h 194"/>
                <a:gd name="T26" fmla="*/ 168 w 168"/>
                <a:gd name="T27" fmla="*/ 194 h 1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8" h="194">
                  <a:moveTo>
                    <a:pt x="0" y="145"/>
                  </a:moveTo>
                  <a:lnTo>
                    <a:pt x="0" y="145"/>
                  </a:lnTo>
                  <a:lnTo>
                    <a:pt x="0" y="49"/>
                  </a:lnTo>
                  <a:lnTo>
                    <a:pt x="84" y="0"/>
                  </a:lnTo>
                  <a:lnTo>
                    <a:pt x="168" y="49"/>
                  </a:lnTo>
                  <a:lnTo>
                    <a:pt x="168" y="146"/>
                  </a:lnTo>
                  <a:lnTo>
                    <a:pt x="84" y="194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327"/>
            <p:cNvSpPr/>
            <p:nvPr/>
          </p:nvSpPr>
          <p:spPr bwMode="auto">
            <a:xfrm>
              <a:off x="7058025" y="4584700"/>
              <a:ext cx="26988" cy="47625"/>
            </a:xfrm>
            <a:custGeom>
              <a:avLst/>
              <a:gdLst>
                <a:gd name="T0" fmla="*/ 2147483647 w 59"/>
                <a:gd name="T1" fmla="*/ 2147483647 h 102"/>
                <a:gd name="T2" fmla="*/ 2147483647 w 59"/>
                <a:gd name="T3" fmla="*/ 2147483647 h 102"/>
                <a:gd name="T4" fmla="*/ 0 w 59"/>
                <a:gd name="T5" fmla="*/ 2147483647 h 102"/>
                <a:gd name="T6" fmla="*/ 2147483647 w 59"/>
                <a:gd name="T7" fmla="*/ 0 h 102"/>
                <a:gd name="T8" fmla="*/ 2147483647 w 59"/>
                <a:gd name="T9" fmla="*/ 2147483647 h 102"/>
                <a:gd name="T10" fmla="*/ 2147483647 w 59"/>
                <a:gd name="T11" fmla="*/ 2147483647 h 1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"/>
                <a:gd name="T19" fmla="*/ 0 h 102"/>
                <a:gd name="T20" fmla="*/ 59 w 59"/>
                <a:gd name="T21" fmla="*/ 102 h 10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" h="102">
                  <a:moveTo>
                    <a:pt x="34" y="102"/>
                  </a:moveTo>
                  <a:lnTo>
                    <a:pt x="34" y="102"/>
                  </a:lnTo>
                  <a:lnTo>
                    <a:pt x="0" y="10"/>
                  </a:lnTo>
                  <a:lnTo>
                    <a:pt x="25" y="0"/>
                  </a:lnTo>
                  <a:lnTo>
                    <a:pt x="59" y="93"/>
                  </a:lnTo>
                  <a:lnTo>
                    <a:pt x="34" y="10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328"/>
            <p:cNvSpPr/>
            <p:nvPr/>
          </p:nvSpPr>
          <p:spPr bwMode="auto">
            <a:xfrm>
              <a:off x="7070725" y="4484688"/>
              <a:ext cx="68263" cy="61913"/>
            </a:xfrm>
            <a:custGeom>
              <a:avLst/>
              <a:gdLst>
                <a:gd name="T0" fmla="*/ 2147483647 w 144"/>
                <a:gd name="T1" fmla="*/ 2147483647 h 133"/>
                <a:gd name="T2" fmla="*/ 2147483647 w 144"/>
                <a:gd name="T3" fmla="*/ 2147483647 h 133"/>
                <a:gd name="T4" fmla="*/ 0 w 144"/>
                <a:gd name="T5" fmla="*/ 2147483647 h 133"/>
                <a:gd name="T6" fmla="*/ 2147483647 w 144"/>
                <a:gd name="T7" fmla="*/ 0 h 133"/>
                <a:gd name="T8" fmla="*/ 2147483647 w 144"/>
                <a:gd name="T9" fmla="*/ 2147483647 h 133"/>
                <a:gd name="T10" fmla="*/ 2147483647 w 144"/>
                <a:gd name="T11" fmla="*/ 2147483647 h 1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4"/>
                <a:gd name="T19" fmla="*/ 0 h 133"/>
                <a:gd name="T20" fmla="*/ 144 w 144"/>
                <a:gd name="T21" fmla="*/ 133 h 1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4" h="133">
                  <a:moveTo>
                    <a:pt x="18" y="133"/>
                  </a:moveTo>
                  <a:lnTo>
                    <a:pt x="18" y="133"/>
                  </a:lnTo>
                  <a:lnTo>
                    <a:pt x="0" y="113"/>
                  </a:lnTo>
                  <a:lnTo>
                    <a:pt x="126" y="0"/>
                  </a:lnTo>
                  <a:lnTo>
                    <a:pt x="144" y="20"/>
                  </a:lnTo>
                  <a:lnTo>
                    <a:pt x="18" y="13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 329"/>
            <p:cNvSpPr/>
            <p:nvPr/>
          </p:nvSpPr>
          <p:spPr bwMode="auto">
            <a:xfrm>
              <a:off x="7177088" y="4471988"/>
              <a:ext cx="58738" cy="12700"/>
            </a:xfrm>
            <a:custGeom>
              <a:avLst/>
              <a:gdLst>
                <a:gd name="T0" fmla="*/ 2147483647 w 123"/>
                <a:gd name="T1" fmla="*/ 2147483647 h 27"/>
                <a:gd name="T2" fmla="*/ 2147483647 w 123"/>
                <a:gd name="T3" fmla="*/ 2147483647 h 27"/>
                <a:gd name="T4" fmla="*/ 0 w 123"/>
                <a:gd name="T5" fmla="*/ 2147483647 h 27"/>
                <a:gd name="T6" fmla="*/ 0 w 123"/>
                <a:gd name="T7" fmla="*/ 0 h 27"/>
                <a:gd name="T8" fmla="*/ 2147483647 w 123"/>
                <a:gd name="T9" fmla="*/ 0 h 27"/>
                <a:gd name="T10" fmla="*/ 2147483647 w 123"/>
                <a:gd name="T11" fmla="*/ 2147483647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3"/>
                <a:gd name="T19" fmla="*/ 0 h 27"/>
                <a:gd name="T20" fmla="*/ 123 w 123"/>
                <a:gd name="T21" fmla="*/ 27 h 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3" h="27">
                  <a:moveTo>
                    <a:pt x="123" y="27"/>
                  </a:moveTo>
                  <a:lnTo>
                    <a:pt x="123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3" y="27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 330"/>
            <p:cNvSpPr/>
            <p:nvPr/>
          </p:nvSpPr>
          <p:spPr bwMode="auto">
            <a:xfrm>
              <a:off x="7340600" y="4471988"/>
              <a:ext cx="58738" cy="12700"/>
            </a:xfrm>
            <a:custGeom>
              <a:avLst/>
              <a:gdLst>
                <a:gd name="T0" fmla="*/ 2147483647 w 123"/>
                <a:gd name="T1" fmla="*/ 2147483647 h 27"/>
                <a:gd name="T2" fmla="*/ 2147483647 w 123"/>
                <a:gd name="T3" fmla="*/ 2147483647 h 27"/>
                <a:gd name="T4" fmla="*/ 0 w 123"/>
                <a:gd name="T5" fmla="*/ 2147483647 h 27"/>
                <a:gd name="T6" fmla="*/ 0 w 123"/>
                <a:gd name="T7" fmla="*/ 0 h 27"/>
                <a:gd name="T8" fmla="*/ 2147483647 w 123"/>
                <a:gd name="T9" fmla="*/ 0 h 27"/>
                <a:gd name="T10" fmla="*/ 2147483647 w 123"/>
                <a:gd name="T11" fmla="*/ 2147483647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3"/>
                <a:gd name="T19" fmla="*/ 0 h 27"/>
                <a:gd name="T20" fmla="*/ 123 w 123"/>
                <a:gd name="T21" fmla="*/ 27 h 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3" h="27">
                  <a:moveTo>
                    <a:pt x="123" y="27"/>
                  </a:moveTo>
                  <a:lnTo>
                    <a:pt x="123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3" y="27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 331"/>
            <p:cNvSpPr/>
            <p:nvPr/>
          </p:nvSpPr>
          <p:spPr bwMode="auto">
            <a:xfrm>
              <a:off x="7423150" y="4503738"/>
              <a:ext cx="44450" cy="46038"/>
            </a:xfrm>
            <a:custGeom>
              <a:avLst/>
              <a:gdLst>
                <a:gd name="T0" fmla="*/ 2147483647 w 92"/>
                <a:gd name="T1" fmla="*/ 2147483647 h 96"/>
                <a:gd name="T2" fmla="*/ 2147483647 w 92"/>
                <a:gd name="T3" fmla="*/ 2147483647 h 96"/>
                <a:gd name="T4" fmla="*/ 0 w 92"/>
                <a:gd name="T5" fmla="*/ 2147483647 h 96"/>
                <a:gd name="T6" fmla="*/ 2147483647 w 92"/>
                <a:gd name="T7" fmla="*/ 0 h 96"/>
                <a:gd name="T8" fmla="*/ 2147483647 w 92"/>
                <a:gd name="T9" fmla="*/ 2147483647 h 96"/>
                <a:gd name="T10" fmla="*/ 2147483647 w 92"/>
                <a:gd name="T11" fmla="*/ 2147483647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"/>
                <a:gd name="T19" fmla="*/ 0 h 96"/>
                <a:gd name="T20" fmla="*/ 92 w 92"/>
                <a:gd name="T21" fmla="*/ 96 h 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" h="96">
                  <a:moveTo>
                    <a:pt x="73" y="96"/>
                  </a:moveTo>
                  <a:lnTo>
                    <a:pt x="73" y="96"/>
                  </a:lnTo>
                  <a:lnTo>
                    <a:pt x="0" y="18"/>
                  </a:lnTo>
                  <a:lnTo>
                    <a:pt x="19" y="0"/>
                  </a:lnTo>
                  <a:lnTo>
                    <a:pt x="92" y="78"/>
                  </a:lnTo>
                  <a:lnTo>
                    <a:pt x="73" y="96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332"/>
            <p:cNvSpPr/>
            <p:nvPr/>
          </p:nvSpPr>
          <p:spPr bwMode="auto">
            <a:xfrm>
              <a:off x="7466013" y="4608513"/>
              <a:ext cx="12700" cy="44450"/>
            </a:xfrm>
            <a:custGeom>
              <a:avLst/>
              <a:gdLst>
                <a:gd name="T0" fmla="*/ 2147483647 w 27"/>
                <a:gd name="T1" fmla="*/ 2147483647 h 93"/>
                <a:gd name="T2" fmla="*/ 2147483647 w 27"/>
                <a:gd name="T3" fmla="*/ 2147483647 h 93"/>
                <a:gd name="T4" fmla="*/ 0 w 27"/>
                <a:gd name="T5" fmla="*/ 2147483647 h 93"/>
                <a:gd name="T6" fmla="*/ 0 w 27"/>
                <a:gd name="T7" fmla="*/ 0 h 93"/>
                <a:gd name="T8" fmla="*/ 2147483647 w 27"/>
                <a:gd name="T9" fmla="*/ 0 h 93"/>
                <a:gd name="T10" fmla="*/ 2147483647 w 27"/>
                <a:gd name="T11" fmla="*/ 2147483647 h 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93"/>
                <a:gd name="T20" fmla="*/ 27 w 27"/>
                <a:gd name="T21" fmla="*/ 93 h 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93">
                  <a:moveTo>
                    <a:pt x="27" y="93"/>
                  </a:moveTo>
                  <a:lnTo>
                    <a:pt x="27" y="93"/>
                  </a:lnTo>
                  <a:lnTo>
                    <a:pt x="0" y="93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 333"/>
            <p:cNvSpPr/>
            <p:nvPr/>
          </p:nvSpPr>
          <p:spPr bwMode="auto">
            <a:xfrm>
              <a:off x="7416800" y="4691063"/>
              <a:ext cx="39688" cy="46038"/>
            </a:xfrm>
            <a:custGeom>
              <a:avLst/>
              <a:gdLst>
                <a:gd name="T0" fmla="*/ 2147483647 w 82"/>
                <a:gd name="T1" fmla="*/ 2147483647 h 98"/>
                <a:gd name="T2" fmla="*/ 2147483647 w 82"/>
                <a:gd name="T3" fmla="*/ 2147483647 h 98"/>
                <a:gd name="T4" fmla="*/ 0 w 82"/>
                <a:gd name="T5" fmla="*/ 2147483647 h 98"/>
                <a:gd name="T6" fmla="*/ 2147483647 w 82"/>
                <a:gd name="T7" fmla="*/ 0 h 98"/>
                <a:gd name="T8" fmla="*/ 2147483647 w 82"/>
                <a:gd name="T9" fmla="*/ 2147483647 h 98"/>
                <a:gd name="T10" fmla="*/ 2147483647 w 82"/>
                <a:gd name="T11" fmla="*/ 2147483647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"/>
                <a:gd name="T19" fmla="*/ 0 h 98"/>
                <a:gd name="T20" fmla="*/ 82 w 82"/>
                <a:gd name="T21" fmla="*/ 98 h 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" h="98">
                  <a:moveTo>
                    <a:pt x="22" y="98"/>
                  </a:moveTo>
                  <a:lnTo>
                    <a:pt x="22" y="98"/>
                  </a:lnTo>
                  <a:lnTo>
                    <a:pt x="0" y="82"/>
                  </a:lnTo>
                  <a:lnTo>
                    <a:pt x="61" y="0"/>
                  </a:lnTo>
                  <a:lnTo>
                    <a:pt x="82" y="16"/>
                  </a:lnTo>
                  <a:lnTo>
                    <a:pt x="22" y="98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 334"/>
            <p:cNvSpPr/>
            <p:nvPr/>
          </p:nvSpPr>
          <p:spPr bwMode="auto">
            <a:xfrm>
              <a:off x="7351713" y="4679950"/>
              <a:ext cx="47625" cy="66675"/>
            </a:xfrm>
            <a:custGeom>
              <a:avLst/>
              <a:gdLst>
                <a:gd name="T0" fmla="*/ 2147483647 w 100"/>
                <a:gd name="T1" fmla="*/ 2147483647 h 141"/>
                <a:gd name="T2" fmla="*/ 2147483647 w 100"/>
                <a:gd name="T3" fmla="*/ 2147483647 h 141"/>
                <a:gd name="T4" fmla="*/ 0 w 100"/>
                <a:gd name="T5" fmla="*/ 2147483647 h 141"/>
                <a:gd name="T6" fmla="*/ 2147483647 w 100"/>
                <a:gd name="T7" fmla="*/ 0 h 141"/>
                <a:gd name="T8" fmla="*/ 2147483647 w 100"/>
                <a:gd name="T9" fmla="*/ 2147483647 h 141"/>
                <a:gd name="T10" fmla="*/ 2147483647 w 100"/>
                <a:gd name="T11" fmla="*/ 2147483647 h 1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"/>
                <a:gd name="T19" fmla="*/ 0 h 141"/>
                <a:gd name="T20" fmla="*/ 100 w 100"/>
                <a:gd name="T21" fmla="*/ 141 h 1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" h="141">
                  <a:moveTo>
                    <a:pt x="77" y="141"/>
                  </a:moveTo>
                  <a:lnTo>
                    <a:pt x="77" y="141"/>
                  </a:lnTo>
                  <a:lnTo>
                    <a:pt x="0" y="14"/>
                  </a:lnTo>
                  <a:lnTo>
                    <a:pt x="23" y="0"/>
                  </a:lnTo>
                  <a:lnTo>
                    <a:pt x="100" y="127"/>
                  </a:lnTo>
                  <a:lnTo>
                    <a:pt x="77" y="14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 335"/>
            <p:cNvSpPr/>
            <p:nvPr/>
          </p:nvSpPr>
          <p:spPr bwMode="auto">
            <a:xfrm>
              <a:off x="7367588" y="4587875"/>
              <a:ext cx="79375" cy="44450"/>
            </a:xfrm>
            <a:custGeom>
              <a:avLst/>
              <a:gdLst>
                <a:gd name="T0" fmla="*/ 2147483647 w 170"/>
                <a:gd name="T1" fmla="*/ 2147483647 h 95"/>
                <a:gd name="T2" fmla="*/ 2147483647 w 170"/>
                <a:gd name="T3" fmla="*/ 2147483647 h 95"/>
                <a:gd name="T4" fmla="*/ 0 w 170"/>
                <a:gd name="T5" fmla="*/ 2147483647 h 95"/>
                <a:gd name="T6" fmla="*/ 2147483647 w 170"/>
                <a:gd name="T7" fmla="*/ 0 h 95"/>
                <a:gd name="T8" fmla="*/ 2147483647 w 170"/>
                <a:gd name="T9" fmla="*/ 2147483647 h 95"/>
                <a:gd name="T10" fmla="*/ 2147483647 w 170"/>
                <a:gd name="T11" fmla="*/ 2147483647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0"/>
                <a:gd name="T19" fmla="*/ 0 h 95"/>
                <a:gd name="T20" fmla="*/ 170 w 170"/>
                <a:gd name="T21" fmla="*/ 95 h 9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0" h="95">
                  <a:moveTo>
                    <a:pt x="11" y="95"/>
                  </a:moveTo>
                  <a:lnTo>
                    <a:pt x="11" y="95"/>
                  </a:lnTo>
                  <a:lnTo>
                    <a:pt x="0" y="71"/>
                  </a:lnTo>
                  <a:lnTo>
                    <a:pt x="160" y="0"/>
                  </a:lnTo>
                  <a:lnTo>
                    <a:pt x="170" y="24"/>
                  </a:lnTo>
                  <a:lnTo>
                    <a:pt x="11" y="95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 336"/>
            <p:cNvSpPr/>
            <p:nvPr/>
          </p:nvSpPr>
          <p:spPr bwMode="auto">
            <a:xfrm>
              <a:off x="7304088" y="4525963"/>
              <a:ext cx="22225" cy="88900"/>
            </a:xfrm>
            <a:custGeom>
              <a:avLst/>
              <a:gdLst>
                <a:gd name="T0" fmla="*/ 2147483647 w 46"/>
                <a:gd name="T1" fmla="*/ 2147483647 h 188"/>
                <a:gd name="T2" fmla="*/ 2147483647 w 46"/>
                <a:gd name="T3" fmla="*/ 2147483647 h 188"/>
                <a:gd name="T4" fmla="*/ 0 w 46"/>
                <a:gd name="T5" fmla="*/ 2147483647 h 188"/>
                <a:gd name="T6" fmla="*/ 2147483647 w 46"/>
                <a:gd name="T7" fmla="*/ 0 h 188"/>
                <a:gd name="T8" fmla="*/ 2147483647 w 46"/>
                <a:gd name="T9" fmla="*/ 2147483647 h 188"/>
                <a:gd name="T10" fmla="*/ 2147483647 w 46"/>
                <a:gd name="T11" fmla="*/ 2147483647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6"/>
                <a:gd name="T19" fmla="*/ 0 h 188"/>
                <a:gd name="T20" fmla="*/ 46 w 46"/>
                <a:gd name="T21" fmla="*/ 188 h 1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6" h="188">
                  <a:moveTo>
                    <a:pt x="19" y="188"/>
                  </a:moveTo>
                  <a:lnTo>
                    <a:pt x="19" y="188"/>
                  </a:lnTo>
                  <a:lnTo>
                    <a:pt x="0" y="2"/>
                  </a:lnTo>
                  <a:lnTo>
                    <a:pt x="26" y="0"/>
                  </a:lnTo>
                  <a:lnTo>
                    <a:pt x="46" y="185"/>
                  </a:lnTo>
                  <a:lnTo>
                    <a:pt x="19" y="188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 337"/>
            <p:cNvSpPr/>
            <p:nvPr/>
          </p:nvSpPr>
          <p:spPr bwMode="auto">
            <a:xfrm>
              <a:off x="7199313" y="4518025"/>
              <a:ext cx="68263" cy="66675"/>
            </a:xfrm>
            <a:custGeom>
              <a:avLst/>
              <a:gdLst>
                <a:gd name="T0" fmla="*/ 2147483647 w 144"/>
                <a:gd name="T1" fmla="*/ 2147483647 h 143"/>
                <a:gd name="T2" fmla="*/ 2147483647 w 144"/>
                <a:gd name="T3" fmla="*/ 2147483647 h 143"/>
                <a:gd name="T4" fmla="*/ 0 w 144"/>
                <a:gd name="T5" fmla="*/ 2147483647 h 143"/>
                <a:gd name="T6" fmla="*/ 2147483647 w 144"/>
                <a:gd name="T7" fmla="*/ 0 h 143"/>
                <a:gd name="T8" fmla="*/ 2147483647 w 144"/>
                <a:gd name="T9" fmla="*/ 2147483647 h 143"/>
                <a:gd name="T10" fmla="*/ 2147483647 w 144"/>
                <a:gd name="T11" fmla="*/ 2147483647 h 1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4"/>
                <a:gd name="T19" fmla="*/ 0 h 143"/>
                <a:gd name="T20" fmla="*/ 144 w 144"/>
                <a:gd name="T21" fmla="*/ 143 h 1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4" h="143">
                  <a:moveTo>
                    <a:pt x="19" y="143"/>
                  </a:moveTo>
                  <a:lnTo>
                    <a:pt x="19" y="143"/>
                  </a:lnTo>
                  <a:lnTo>
                    <a:pt x="0" y="124"/>
                  </a:lnTo>
                  <a:lnTo>
                    <a:pt x="126" y="0"/>
                  </a:lnTo>
                  <a:lnTo>
                    <a:pt x="144" y="19"/>
                  </a:lnTo>
                  <a:lnTo>
                    <a:pt x="19" y="14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 338"/>
            <p:cNvSpPr/>
            <p:nvPr/>
          </p:nvSpPr>
          <p:spPr bwMode="auto">
            <a:xfrm>
              <a:off x="7110413" y="4608513"/>
              <a:ext cx="47625" cy="38100"/>
            </a:xfrm>
            <a:custGeom>
              <a:avLst/>
              <a:gdLst>
                <a:gd name="T0" fmla="*/ 2147483647 w 98"/>
                <a:gd name="T1" fmla="*/ 2147483647 h 80"/>
                <a:gd name="T2" fmla="*/ 2147483647 w 98"/>
                <a:gd name="T3" fmla="*/ 2147483647 h 80"/>
                <a:gd name="T4" fmla="*/ 0 w 98"/>
                <a:gd name="T5" fmla="*/ 2147483647 h 80"/>
                <a:gd name="T6" fmla="*/ 2147483647 w 98"/>
                <a:gd name="T7" fmla="*/ 0 h 80"/>
                <a:gd name="T8" fmla="*/ 2147483647 w 98"/>
                <a:gd name="T9" fmla="*/ 2147483647 h 80"/>
                <a:gd name="T10" fmla="*/ 2147483647 w 98"/>
                <a:gd name="T11" fmla="*/ 2147483647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80"/>
                <a:gd name="T20" fmla="*/ 98 w 98"/>
                <a:gd name="T21" fmla="*/ 80 h 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80">
                  <a:moveTo>
                    <a:pt x="15" y="80"/>
                  </a:moveTo>
                  <a:lnTo>
                    <a:pt x="15" y="80"/>
                  </a:lnTo>
                  <a:lnTo>
                    <a:pt x="0" y="58"/>
                  </a:lnTo>
                  <a:lnTo>
                    <a:pt x="83" y="0"/>
                  </a:lnTo>
                  <a:lnTo>
                    <a:pt x="98" y="22"/>
                  </a:lnTo>
                  <a:lnTo>
                    <a:pt x="15" y="8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 339"/>
            <p:cNvSpPr/>
            <p:nvPr/>
          </p:nvSpPr>
          <p:spPr bwMode="auto">
            <a:xfrm>
              <a:off x="7204075" y="4611688"/>
              <a:ext cx="95250" cy="39688"/>
            </a:xfrm>
            <a:custGeom>
              <a:avLst/>
              <a:gdLst>
                <a:gd name="T0" fmla="*/ 2147483647 w 202"/>
                <a:gd name="T1" fmla="*/ 2147483647 h 83"/>
                <a:gd name="T2" fmla="*/ 2147483647 w 202"/>
                <a:gd name="T3" fmla="*/ 2147483647 h 83"/>
                <a:gd name="T4" fmla="*/ 0 w 202"/>
                <a:gd name="T5" fmla="*/ 2147483647 h 83"/>
                <a:gd name="T6" fmla="*/ 2147483647 w 202"/>
                <a:gd name="T7" fmla="*/ 0 h 83"/>
                <a:gd name="T8" fmla="*/ 2147483647 w 202"/>
                <a:gd name="T9" fmla="*/ 2147483647 h 83"/>
                <a:gd name="T10" fmla="*/ 2147483647 w 202"/>
                <a:gd name="T11" fmla="*/ 2147483647 h 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2"/>
                <a:gd name="T19" fmla="*/ 0 h 83"/>
                <a:gd name="T20" fmla="*/ 202 w 202"/>
                <a:gd name="T21" fmla="*/ 83 h 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2" h="83">
                  <a:moveTo>
                    <a:pt x="195" y="83"/>
                  </a:moveTo>
                  <a:lnTo>
                    <a:pt x="195" y="83"/>
                  </a:lnTo>
                  <a:lnTo>
                    <a:pt x="0" y="25"/>
                  </a:lnTo>
                  <a:lnTo>
                    <a:pt x="7" y="0"/>
                  </a:lnTo>
                  <a:lnTo>
                    <a:pt x="202" y="57"/>
                  </a:lnTo>
                  <a:lnTo>
                    <a:pt x="195" y="8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340"/>
            <p:cNvSpPr/>
            <p:nvPr/>
          </p:nvSpPr>
          <p:spPr bwMode="auto">
            <a:xfrm>
              <a:off x="6932613" y="4262438"/>
              <a:ext cx="671513" cy="671513"/>
            </a:xfrm>
            <a:custGeom>
              <a:avLst/>
              <a:gdLst>
                <a:gd name="T0" fmla="*/ 2147483647 w 1430"/>
                <a:gd name="T1" fmla="*/ 2147483647 h 1425"/>
                <a:gd name="T2" fmla="*/ 2147483647 w 1430"/>
                <a:gd name="T3" fmla="*/ 2147483647 h 1425"/>
                <a:gd name="T4" fmla="*/ 2147483647 w 1430"/>
                <a:gd name="T5" fmla="*/ 2147483647 h 1425"/>
                <a:gd name="T6" fmla="*/ 0 w 1430"/>
                <a:gd name="T7" fmla="*/ 2147483647 h 1425"/>
                <a:gd name="T8" fmla="*/ 2147483647 w 1430"/>
                <a:gd name="T9" fmla="*/ 0 h 1425"/>
                <a:gd name="T10" fmla="*/ 2147483647 w 1430"/>
                <a:gd name="T11" fmla="*/ 2147483647 h 1425"/>
                <a:gd name="T12" fmla="*/ 2147483647 w 1430"/>
                <a:gd name="T13" fmla="*/ 2147483647 h 1425"/>
                <a:gd name="T14" fmla="*/ 2147483647 w 1430"/>
                <a:gd name="T15" fmla="*/ 2147483647 h 1425"/>
                <a:gd name="T16" fmla="*/ 2147483647 w 1430"/>
                <a:gd name="T17" fmla="*/ 2147483647 h 1425"/>
                <a:gd name="T18" fmla="*/ 2147483647 w 1430"/>
                <a:gd name="T19" fmla="*/ 2147483647 h 1425"/>
                <a:gd name="T20" fmla="*/ 2147483647 w 1430"/>
                <a:gd name="T21" fmla="*/ 2147483647 h 1425"/>
                <a:gd name="T22" fmla="*/ 2147483647 w 1430"/>
                <a:gd name="T23" fmla="*/ 2147483647 h 1425"/>
                <a:gd name="T24" fmla="*/ 2147483647 w 1430"/>
                <a:gd name="T25" fmla="*/ 2147483647 h 1425"/>
                <a:gd name="T26" fmla="*/ 2147483647 w 1430"/>
                <a:gd name="T27" fmla="*/ 2147483647 h 1425"/>
                <a:gd name="T28" fmla="*/ 2147483647 w 1430"/>
                <a:gd name="T29" fmla="*/ 2147483647 h 14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30"/>
                <a:gd name="T46" fmla="*/ 0 h 1425"/>
                <a:gd name="T47" fmla="*/ 1430 w 1430"/>
                <a:gd name="T48" fmla="*/ 1425 h 14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30" h="1425">
                  <a:moveTo>
                    <a:pt x="612" y="1422"/>
                  </a:moveTo>
                  <a:lnTo>
                    <a:pt x="612" y="1422"/>
                  </a:lnTo>
                  <a:cubicBezTo>
                    <a:pt x="611" y="1422"/>
                    <a:pt x="609" y="1422"/>
                    <a:pt x="607" y="1422"/>
                  </a:cubicBezTo>
                  <a:cubicBezTo>
                    <a:pt x="261" y="1370"/>
                    <a:pt x="0" y="1066"/>
                    <a:pt x="0" y="715"/>
                  </a:cubicBezTo>
                  <a:cubicBezTo>
                    <a:pt x="0" y="321"/>
                    <a:pt x="321" y="0"/>
                    <a:pt x="715" y="0"/>
                  </a:cubicBezTo>
                  <a:cubicBezTo>
                    <a:pt x="1109" y="0"/>
                    <a:pt x="1429" y="321"/>
                    <a:pt x="1429" y="715"/>
                  </a:cubicBezTo>
                  <a:cubicBezTo>
                    <a:pt x="1430" y="1066"/>
                    <a:pt x="1168" y="1370"/>
                    <a:pt x="822" y="1422"/>
                  </a:cubicBezTo>
                  <a:cubicBezTo>
                    <a:pt x="804" y="1425"/>
                    <a:pt x="787" y="1412"/>
                    <a:pt x="784" y="1394"/>
                  </a:cubicBezTo>
                  <a:cubicBezTo>
                    <a:pt x="781" y="1376"/>
                    <a:pt x="794" y="1359"/>
                    <a:pt x="812" y="1356"/>
                  </a:cubicBezTo>
                  <a:cubicBezTo>
                    <a:pt x="1126" y="1309"/>
                    <a:pt x="1363" y="1033"/>
                    <a:pt x="1363" y="715"/>
                  </a:cubicBezTo>
                  <a:cubicBezTo>
                    <a:pt x="1363" y="358"/>
                    <a:pt x="1072" y="67"/>
                    <a:pt x="715" y="67"/>
                  </a:cubicBezTo>
                  <a:cubicBezTo>
                    <a:pt x="357" y="67"/>
                    <a:pt x="67" y="358"/>
                    <a:pt x="67" y="715"/>
                  </a:cubicBezTo>
                  <a:cubicBezTo>
                    <a:pt x="67" y="1033"/>
                    <a:pt x="303" y="1309"/>
                    <a:pt x="617" y="1356"/>
                  </a:cubicBezTo>
                  <a:cubicBezTo>
                    <a:pt x="636" y="1359"/>
                    <a:pt x="648" y="1376"/>
                    <a:pt x="645" y="1394"/>
                  </a:cubicBezTo>
                  <a:cubicBezTo>
                    <a:pt x="643" y="1410"/>
                    <a:pt x="629" y="1422"/>
                    <a:pt x="612" y="1422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341"/>
            <p:cNvSpPr/>
            <p:nvPr/>
          </p:nvSpPr>
          <p:spPr bwMode="auto">
            <a:xfrm>
              <a:off x="7186613" y="4884738"/>
              <a:ext cx="65088" cy="6508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 342"/>
            <p:cNvSpPr/>
            <p:nvPr/>
          </p:nvSpPr>
          <p:spPr bwMode="auto">
            <a:xfrm>
              <a:off x="7286625" y="4883150"/>
              <a:ext cx="65088" cy="6508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361"/>
          <p:cNvGrpSpPr/>
          <p:nvPr/>
        </p:nvGrpSpPr>
        <p:grpSpPr bwMode="auto">
          <a:xfrm>
            <a:off x="4411763" y="1654168"/>
            <a:ext cx="599497" cy="626049"/>
            <a:chOff x="2314576" y="708026"/>
            <a:chExt cx="414338" cy="523875"/>
          </a:xfrm>
        </p:grpSpPr>
        <p:sp>
          <p:nvSpPr>
            <p:cNvPr id="65" name="Oval 72"/>
            <p:cNvSpPr>
              <a:spLocks noChangeArrowheads="1"/>
            </p:cNvSpPr>
            <p:nvPr/>
          </p:nvSpPr>
          <p:spPr bwMode="auto">
            <a:xfrm>
              <a:off x="2535238" y="1177926"/>
              <a:ext cx="53975" cy="53975"/>
            </a:xfrm>
            <a:prstGeom prst="ellipse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2378" tIns="51189" rIns="102378" bIns="51189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Oval 73"/>
            <p:cNvSpPr>
              <a:spLocks noChangeArrowheads="1"/>
            </p:cNvSpPr>
            <p:nvPr/>
          </p:nvSpPr>
          <p:spPr bwMode="auto">
            <a:xfrm>
              <a:off x="2454276" y="1177926"/>
              <a:ext cx="52388" cy="53975"/>
            </a:xfrm>
            <a:prstGeom prst="ellipse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2378" tIns="51189" rIns="102378" bIns="51189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 74"/>
            <p:cNvSpPr>
              <a:spLocks noEditPoints="1"/>
            </p:cNvSpPr>
            <p:nvPr/>
          </p:nvSpPr>
          <p:spPr bwMode="auto">
            <a:xfrm>
              <a:off x="2314576" y="708026"/>
              <a:ext cx="414338" cy="206375"/>
            </a:xfrm>
            <a:custGeom>
              <a:avLst/>
              <a:gdLst>
                <a:gd name="T0" fmla="*/ 2147483647 w 309"/>
                <a:gd name="T1" fmla="*/ 2147483647 h 154"/>
                <a:gd name="T2" fmla="*/ 0 w 309"/>
                <a:gd name="T3" fmla="*/ 2147483647 h 154"/>
                <a:gd name="T4" fmla="*/ 2147483647 w 309"/>
                <a:gd name="T5" fmla="*/ 0 h 154"/>
                <a:gd name="T6" fmla="*/ 2147483647 w 309"/>
                <a:gd name="T7" fmla="*/ 2147483647 h 154"/>
                <a:gd name="T8" fmla="*/ 2147483647 w 309"/>
                <a:gd name="T9" fmla="*/ 2147483647 h 154"/>
                <a:gd name="T10" fmla="*/ 2147483647 w 309"/>
                <a:gd name="T11" fmla="*/ 2147483647 h 154"/>
                <a:gd name="T12" fmla="*/ 2147483647 w 309"/>
                <a:gd name="T13" fmla="*/ 2147483647 h 154"/>
                <a:gd name="T14" fmla="*/ 2147483647 w 309"/>
                <a:gd name="T15" fmla="*/ 2147483647 h 154"/>
                <a:gd name="T16" fmla="*/ 2147483647 w 309"/>
                <a:gd name="T17" fmla="*/ 2147483647 h 154"/>
                <a:gd name="T18" fmla="*/ 2147483647 w 309"/>
                <a:gd name="T19" fmla="*/ 2147483647 h 1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9"/>
                <a:gd name="T31" fmla="*/ 0 h 154"/>
                <a:gd name="T32" fmla="*/ 309 w 309"/>
                <a:gd name="T33" fmla="*/ 154 h 1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9" h="154">
                  <a:moveTo>
                    <a:pt x="154" y="154"/>
                  </a:moveTo>
                  <a:cubicBezTo>
                    <a:pt x="68" y="154"/>
                    <a:pt x="0" y="120"/>
                    <a:pt x="0" y="77"/>
                  </a:cubicBezTo>
                  <a:cubicBezTo>
                    <a:pt x="0" y="34"/>
                    <a:pt x="68" y="0"/>
                    <a:pt x="154" y="0"/>
                  </a:cubicBezTo>
                  <a:cubicBezTo>
                    <a:pt x="241" y="0"/>
                    <a:pt x="309" y="34"/>
                    <a:pt x="309" y="77"/>
                  </a:cubicBezTo>
                  <a:cubicBezTo>
                    <a:pt x="309" y="120"/>
                    <a:pt x="241" y="154"/>
                    <a:pt x="154" y="154"/>
                  </a:cubicBezTo>
                  <a:close/>
                  <a:moveTo>
                    <a:pt x="154" y="18"/>
                  </a:moveTo>
                  <a:cubicBezTo>
                    <a:pt x="73" y="18"/>
                    <a:pt x="18" y="48"/>
                    <a:pt x="18" y="77"/>
                  </a:cubicBezTo>
                  <a:cubicBezTo>
                    <a:pt x="18" y="105"/>
                    <a:pt x="73" y="136"/>
                    <a:pt x="154" y="136"/>
                  </a:cubicBezTo>
                  <a:cubicBezTo>
                    <a:pt x="236" y="136"/>
                    <a:pt x="291" y="105"/>
                    <a:pt x="291" y="77"/>
                  </a:cubicBezTo>
                  <a:cubicBezTo>
                    <a:pt x="291" y="48"/>
                    <a:pt x="236" y="18"/>
                    <a:pt x="154" y="1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2378" tIns="51189" rIns="102378" bIns="51189"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 75"/>
            <p:cNvSpPr/>
            <p:nvPr/>
          </p:nvSpPr>
          <p:spPr bwMode="auto">
            <a:xfrm>
              <a:off x="2314576" y="912813"/>
              <a:ext cx="414338" cy="101600"/>
            </a:xfrm>
            <a:custGeom>
              <a:avLst/>
              <a:gdLst>
                <a:gd name="T0" fmla="*/ 2147483647 w 309"/>
                <a:gd name="T1" fmla="*/ 2147483647 h 76"/>
                <a:gd name="T2" fmla="*/ 0 w 309"/>
                <a:gd name="T3" fmla="*/ 0 h 76"/>
                <a:gd name="T4" fmla="*/ 2147483647 w 309"/>
                <a:gd name="T5" fmla="*/ 0 h 76"/>
                <a:gd name="T6" fmla="*/ 2147483647 w 309"/>
                <a:gd name="T7" fmla="*/ 2147483647 h 76"/>
                <a:gd name="T8" fmla="*/ 2147483647 w 309"/>
                <a:gd name="T9" fmla="*/ 0 h 76"/>
                <a:gd name="T10" fmla="*/ 2147483647 w 309"/>
                <a:gd name="T11" fmla="*/ 0 h 76"/>
                <a:gd name="T12" fmla="*/ 2147483647 w 309"/>
                <a:gd name="T13" fmla="*/ 2147483647 h 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9"/>
                <a:gd name="T22" fmla="*/ 0 h 76"/>
                <a:gd name="T23" fmla="*/ 309 w 309"/>
                <a:gd name="T24" fmla="*/ 76 h 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9" h="76">
                  <a:moveTo>
                    <a:pt x="154" y="76"/>
                  </a:moveTo>
                  <a:cubicBezTo>
                    <a:pt x="68" y="76"/>
                    <a:pt x="0" y="43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8"/>
                    <a:pt x="73" y="58"/>
                    <a:pt x="154" y="58"/>
                  </a:cubicBezTo>
                  <a:cubicBezTo>
                    <a:pt x="236" y="58"/>
                    <a:pt x="291" y="28"/>
                    <a:pt x="29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09" y="43"/>
                    <a:pt x="241" y="76"/>
                    <a:pt x="154" y="76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2378" tIns="51189" rIns="102378" bIns="51189"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 76"/>
            <p:cNvSpPr/>
            <p:nvPr/>
          </p:nvSpPr>
          <p:spPr bwMode="auto">
            <a:xfrm>
              <a:off x="2314576" y="1012826"/>
              <a:ext cx="414338" cy="104775"/>
            </a:xfrm>
            <a:custGeom>
              <a:avLst/>
              <a:gdLst>
                <a:gd name="T0" fmla="*/ 2147483647 w 309"/>
                <a:gd name="T1" fmla="*/ 2147483647 h 77"/>
                <a:gd name="T2" fmla="*/ 0 w 309"/>
                <a:gd name="T3" fmla="*/ 0 h 77"/>
                <a:gd name="T4" fmla="*/ 2147483647 w 309"/>
                <a:gd name="T5" fmla="*/ 0 h 77"/>
                <a:gd name="T6" fmla="*/ 2147483647 w 309"/>
                <a:gd name="T7" fmla="*/ 2147483647 h 77"/>
                <a:gd name="T8" fmla="*/ 2147483647 w 309"/>
                <a:gd name="T9" fmla="*/ 0 h 77"/>
                <a:gd name="T10" fmla="*/ 2147483647 w 309"/>
                <a:gd name="T11" fmla="*/ 0 h 77"/>
                <a:gd name="T12" fmla="*/ 2147483647 w 309"/>
                <a:gd name="T13" fmla="*/ 2147483647 h 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9"/>
                <a:gd name="T22" fmla="*/ 0 h 77"/>
                <a:gd name="T23" fmla="*/ 309 w 309"/>
                <a:gd name="T24" fmla="*/ 77 h 7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9" h="77">
                  <a:moveTo>
                    <a:pt x="154" y="77"/>
                  </a:moveTo>
                  <a:cubicBezTo>
                    <a:pt x="68" y="77"/>
                    <a:pt x="0" y="44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9"/>
                    <a:pt x="73" y="59"/>
                    <a:pt x="154" y="59"/>
                  </a:cubicBezTo>
                  <a:cubicBezTo>
                    <a:pt x="236" y="59"/>
                    <a:pt x="291" y="29"/>
                    <a:pt x="29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09" y="44"/>
                    <a:pt x="241" y="77"/>
                    <a:pt x="154" y="7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2378" tIns="51189" rIns="102378" bIns="51189"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 77"/>
            <p:cNvSpPr/>
            <p:nvPr/>
          </p:nvSpPr>
          <p:spPr bwMode="auto">
            <a:xfrm>
              <a:off x="2314576" y="1116013"/>
              <a:ext cx="168275" cy="101600"/>
            </a:xfrm>
            <a:custGeom>
              <a:avLst/>
              <a:gdLst>
                <a:gd name="T0" fmla="*/ 2147483647 w 126"/>
                <a:gd name="T1" fmla="*/ 2147483647 h 76"/>
                <a:gd name="T2" fmla="*/ 0 w 126"/>
                <a:gd name="T3" fmla="*/ 0 h 76"/>
                <a:gd name="T4" fmla="*/ 2147483647 w 126"/>
                <a:gd name="T5" fmla="*/ 0 h 76"/>
                <a:gd name="T6" fmla="*/ 2147483647 w 126"/>
                <a:gd name="T7" fmla="*/ 2147483647 h 76"/>
                <a:gd name="T8" fmla="*/ 2147483647 w 126"/>
                <a:gd name="T9" fmla="*/ 2147483647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76"/>
                <a:gd name="T17" fmla="*/ 126 w 126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76">
                  <a:moveTo>
                    <a:pt x="124" y="76"/>
                  </a:moveTo>
                  <a:cubicBezTo>
                    <a:pt x="51" y="69"/>
                    <a:pt x="0" y="38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7"/>
                    <a:pt x="64" y="52"/>
                    <a:pt x="126" y="58"/>
                  </a:cubicBezTo>
                  <a:lnTo>
                    <a:pt x="124" y="76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2378" tIns="51189" rIns="102378" bIns="51189"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 78"/>
            <p:cNvSpPr/>
            <p:nvPr/>
          </p:nvSpPr>
          <p:spPr bwMode="auto">
            <a:xfrm>
              <a:off x="2563813" y="1116013"/>
              <a:ext cx="165100" cy="100013"/>
            </a:xfrm>
            <a:custGeom>
              <a:avLst/>
              <a:gdLst>
                <a:gd name="T0" fmla="*/ 2147483647 w 123"/>
                <a:gd name="T1" fmla="*/ 2147483647 h 75"/>
                <a:gd name="T2" fmla="*/ 0 w 123"/>
                <a:gd name="T3" fmla="*/ 2147483647 h 75"/>
                <a:gd name="T4" fmla="*/ 2147483647 w 123"/>
                <a:gd name="T5" fmla="*/ 0 h 75"/>
                <a:gd name="T6" fmla="*/ 2147483647 w 123"/>
                <a:gd name="T7" fmla="*/ 0 h 75"/>
                <a:gd name="T8" fmla="*/ 2147483647 w 123"/>
                <a:gd name="T9" fmla="*/ 2147483647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75"/>
                <a:gd name="T17" fmla="*/ 123 w 123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75">
                  <a:moveTo>
                    <a:pt x="2" y="75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60" y="51"/>
                    <a:pt x="105" y="27"/>
                    <a:pt x="105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37"/>
                    <a:pt x="73" y="68"/>
                    <a:pt x="2" y="75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2378" tIns="51189" rIns="102378" bIns="51189"/>
            <a:lstStyle/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79"/>
            <p:cNvSpPr>
              <a:spLocks noChangeArrowheads="1"/>
            </p:cNvSpPr>
            <p:nvPr/>
          </p:nvSpPr>
          <p:spPr bwMode="auto">
            <a:xfrm>
              <a:off x="2314576" y="811213"/>
              <a:ext cx="23813" cy="309563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2378" tIns="51189" rIns="102378" bIns="51189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80"/>
            <p:cNvSpPr>
              <a:spLocks noChangeArrowheads="1"/>
            </p:cNvSpPr>
            <p:nvPr/>
          </p:nvSpPr>
          <p:spPr bwMode="auto">
            <a:xfrm>
              <a:off x="2705101" y="811213"/>
              <a:ext cx="23813" cy="309563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2378" tIns="51189" rIns="102378" bIns="51189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4" name="直接箭头连接符 73"/>
          <p:cNvCxnSpPr/>
          <p:nvPr/>
        </p:nvCxnSpPr>
        <p:spPr>
          <a:xfrm flipV="1">
            <a:off x="1626580" y="1768870"/>
            <a:ext cx="2413294" cy="7127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194"/>
          <p:cNvGrpSpPr/>
          <p:nvPr/>
        </p:nvGrpSpPr>
        <p:grpSpPr>
          <a:xfrm>
            <a:off x="4467242" y="2511144"/>
            <a:ext cx="534638" cy="462808"/>
            <a:chOff x="8218488" y="2028825"/>
            <a:chExt cx="622300" cy="635000"/>
          </a:xfrm>
          <a:solidFill>
            <a:schemeClr val="tx1"/>
          </a:solidFill>
        </p:grpSpPr>
        <p:sp>
          <p:nvSpPr>
            <p:cNvPr id="76" name="Freeform 53"/>
            <p:cNvSpPr/>
            <p:nvPr/>
          </p:nvSpPr>
          <p:spPr bwMode="auto">
            <a:xfrm>
              <a:off x="8218488" y="2028825"/>
              <a:ext cx="622300" cy="635000"/>
            </a:xfrm>
            <a:custGeom>
              <a:avLst/>
              <a:gdLst>
                <a:gd name="T0" fmla="*/ 1429 w 1429"/>
                <a:gd name="T1" fmla="*/ 714 h 1457"/>
                <a:gd name="T2" fmla="*/ 1429 w 1429"/>
                <a:gd name="T3" fmla="*/ 714 h 1457"/>
                <a:gd name="T4" fmla="*/ 715 w 1429"/>
                <a:gd name="T5" fmla="*/ 0 h 1457"/>
                <a:gd name="T6" fmla="*/ 0 w 1429"/>
                <a:gd name="T7" fmla="*/ 714 h 1457"/>
                <a:gd name="T8" fmla="*/ 543 w 1429"/>
                <a:gd name="T9" fmla="*/ 1408 h 1457"/>
                <a:gd name="T10" fmla="*/ 609 w 1429"/>
                <a:gd name="T11" fmla="*/ 1457 h 1457"/>
                <a:gd name="T12" fmla="*/ 678 w 1429"/>
                <a:gd name="T13" fmla="*/ 1388 h 1457"/>
                <a:gd name="T14" fmla="*/ 609 w 1429"/>
                <a:gd name="T15" fmla="*/ 1319 h 1457"/>
                <a:gd name="T16" fmla="*/ 557 w 1429"/>
                <a:gd name="T17" fmla="*/ 1343 h 1457"/>
                <a:gd name="T18" fmla="*/ 66 w 1429"/>
                <a:gd name="T19" fmla="*/ 714 h 1457"/>
                <a:gd name="T20" fmla="*/ 715 w 1429"/>
                <a:gd name="T21" fmla="*/ 66 h 1457"/>
                <a:gd name="T22" fmla="*/ 1363 w 1429"/>
                <a:gd name="T23" fmla="*/ 714 h 1457"/>
                <a:gd name="T24" fmla="*/ 875 w 1429"/>
                <a:gd name="T25" fmla="*/ 1342 h 1457"/>
                <a:gd name="T26" fmla="*/ 823 w 1429"/>
                <a:gd name="T27" fmla="*/ 1318 h 1457"/>
                <a:gd name="T28" fmla="*/ 753 w 1429"/>
                <a:gd name="T29" fmla="*/ 1387 h 1457"/>
                <a:gd name="T30" fmla="*/ 823 w 1429"/>
                <a:gd name="T31" fmla="*/ 1457 h 1457"/>
                <a:gd name="T32" fmla="*/ 889 w 1429"/>
                <a:gd name="T33" fmla="*/ 1407 h 1457"/>
                <a:gd name="T34" fmla="*/ 1429 w 1429"/>
                <a:gd name="T35" fmla="*/ 714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9" h="1457">
                  <a:moveTo>
                    <a:pt x="1429" y="714"/>
                  </a:moveTo>
                  <a:lnTo>
                    <a:pt x="1429" y="714"/>
                  </a:lnTo>
                  <a:cubicBezTo>
                    <a:pt x="1429" y="320"/>
                    <a:pt x="1109" y="0"/>
                    <a:pt x="715" y="0"/>
                  </a:cubicBezTo>
                  <a:cubicBezTo>
                    <a:pt x="320" y="0"/>
                    <a:pt x="0" y="320"/>
                    <a:pt x="0" y="714"/>
                  </a:cubicBezTo>
                  <a:cubicBezTo>
                    <a:pt x="0" y="1043"/>
                    <a:pt x="229" y="1330"/>
                    <a:pt x="543" y="1408"/>
                  </a:cubicBezTo>
                  <a:cubicBezTo>
                    <a:pt x="551" y="1436"/>
                    <a:pt x="577" y="1457"/>
                    <a:pt x="609" y="1457"/>
                  </a:cubicBezTo>
                  <a:cubicBezTo>
                    <a:pt x="647" y="1457"/>
                    <a:pt x="678" y="1426"/>
                    <a:pt x="678" y="1388"/>
                  </a:cubicBezTo>
                  <a:cubicBezTo>
                    <a:pt x="678" y="1350"/>
                    <a:pt x="647" y="1319"/>
                    <a:pt x="609" y="1319"/>
                  </a:cubicBezTo>
                  <a:cubicBezTo>
                    <a:pt x="588" y="1319"/>
                    <a:pt x="570" y="1328"/>
                    <a:pt x="557" y="1343"/>
                  </a:cubicBezTo>
                  <a:cubicBezTo>
                    <a:pt x="273" y="1271"/>
                    <a:pt x="66" y="1011"/>
                    <a:pt x="66" y="714"/>
                  </a:cubicBezTo>
                  <a:cubicBezTo>
                    <a:pt x="66" y="357"/>
                    <a:pt x="357" y="66"/>
                    <a:pt x="715" y="66"/>
                  </a:cubicBezTo>
                  <a:cubicBezTo>
                    <a:pt x="1072" y="66"/>
                    <a:pt x="1363" y="357"/>
                    <a:pt x="1363" y="714"/>
                  </a:cubicBezTo>
                  <a:cubicBezTo>
                    <a:pt x="1363" y="1010"/>
                    <a:pt x="1157" y="1270"/>
                    <a:pt x="875" y="1342"/>
                  </a:cubicBezTo>
                  <a:cubicBezTo>
                    <a:pt x="862" y="1327"/>
                    <a:pt x="844" y="1318"/>
                    <a:pt x="823" y="1318"/>
                  </a:cubicBezTo>
                  <a:cubicBezTo>
                    <a:pt x="784" y="1318"/>
                    <a:pt x="753" y="1349"/>
                    <a:pt x="753" y="1387"/>
                  </a:cubicBezTo>
                  <a:cubicBezTo>
                    <a:pt x="753" y="1425"/>
                    <a:pt x="784" y="1457"/>
                    <a:pt x="823" y="1457"/>
                  </a:cubicBezTo>
                  <a:cubicBezTo>
                    <a:pt x="854" y="1457"/>
                    <a:pt x="881" y="1436"/>
                    <a:pt x="889" y="1407"/>
                  </a:cubicBezTo>
                  <a:cubicBezTo>
                    <a:pt x="1201" y="1328"/>
                    <a:pt x="1429" y="1042"/>
                    <a:pt x="1429" y="714"/>
                  </a:cubicBezTo>
                  <a:close/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511810" eaLnBrk="1" hangingPunct="1"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 54"/>
            <p:cNvSpPr>
              <a:spLocks noEditPoints="1"/>
            </p:cNvSpPr>
            <p:nvPr/>
          </p:nvSpPr>
          <p:spPr bwMode="auto">
            <a:xfrm>
              <a:off x="8315325" y="2127250"/>
              <a:ext cx="447675" cy="390525"/>
            </a:xfrm>
            <a:custGeom>
              <a:avLst/>
              <a:gdLst>
                <a:gd name="T0" fmla="*/ 630 w 1028"/>
                <a:gd name="T1" fmla="*/ 457 h 894"/>
                <a:gd name="T2" fmla="*/ 630 w 1028"/>
                <a:gd name="T3" fmla="*/ 457 h 894"/>
                <a:gd name="T4" fmla="*/ 502 w 1028"/>
                <a:gd name="T5" fmla="*/ 589 h 894"/>
                <a:gd name="T6" fmla="*/ 374 w 1028"/>
                <a:gd name="T7" fmla="*/ 457 h 894"/>
                <a:gd name="T8" fmla="*/ 502 w 1028"/>
                <a:gd name="T9" fmla="*/ 325 h 894"/>
                <a:gd name="T10" fmla="*/ 630 w 1028"/>
                <a:gd name="T11" fmla="*/ 457 h 894"/>
                <a:gd name="T12" fmla="*/ 126 w 1028"/>
                <a:gd name="T13" fmla="*/ 785 h 894"/>
                <a:gd name="T14" fmla="*/ 126 w 1028"/>
                <a:gd name="T15" fmla="*/ 785 h 894"/>
                <a:gd name="T16" fmla="*/ 67 w 1028"/>
                <a:gd name="T17" fmla="*/ 725 h 894"/>
                <a:gd name="T18" fmla="*/ 126 w 1028"/>
                <a:gd name="T19" fmla="*/ 666 h 894"/>
                <a:gd name="T20" fmla="*/ 185 w 1028"/>
                <a:gd name="T21" fmla="*/ 725 h 894"/>
                <a:gd name="T22" fmla="*/ 126 w 1028"/>
                <a:gd name="T23" fmla="*/ 785 h 894"/>
                <a:gd name="T24" fmla="*/ 749 w 1028"/>
                <a:gd name="T25" fmla="*/ 67 h 894"/>
                <a:gd name="T26" fmla="*/ 749 w 1028"/>
                <a:gd name="T27" fmla="*/ 67 h 894"/>
                <a:gd name="T28" fmla="*/ 814 w 1028"/>
                <a:gd name="T29" fmla="*/ 131 h 894"/>
                <a:gd name="T30" fmla="*/ 749 w 1028"/>
                <a:gd name="T31" fmla="*/ 196 h 894"/>
                <a:gd name="T32" fmla="*/ 685 w 1028"/>
                <a:gd name="T33" fmla="*/ 131 h 894"/>
                <a:gd name="T34" fmla="*/ 749 w 1028"/>
                <a:gd name="T35" fmla="*/ 67 h 894"/>
                <a:gd name="T36" fmla="*/ 502 w 1028"/>
                <a:gd name="T37" fmla="*/ 655 h 894"/>
                <a:gd name="T38" fmla="*/ 502 w 1028"/>
                <a:gd name="T39" fmla="*/ 655 h 894"/>
                <a:gd name="T40" fmla="*/ 563 w 1028"/>
                <a:gd name="T41" fmla="*/ 645 h 894"/>
                <a:gd name="T42" fmla="*/ 624 w 1028"/>
                <a:gd name="T43" fmla="*/ 764 h 894"/>
                <a:gd name="T44" fmla="*/ 602 w 1028"/>
                <a:gd name="T45" fmla="*/ 818 h 894"/>
                <a:gd name="T46" fmla="*/ 678 w 1028"/>
                <a:gd name="T47" fmla="*/ 894 h 894"/>
                <a:gd name="T48" fmla="*/ 754 w 1028"/>
                <a:gd name="T49" fmla="*/ 818 h 894"/>
                <a:gd name="T50" fmla="*/ 678 w 1028"/>
                <a:gd name="T51" fmla="*/ 742 h 894"/>
                <a:gd name="T52" fmla="*/ 659 w 1028"/>
                <a:gd name="T53" fmla="*/ 745 h 894"/>
                <a:gd name="T54" fmla="*/ 599 w 1028"/>
                <a:gd name="T55" fmla="*/ 629 h 894"/>
                <a:gd name="T56" fmla="*/ 682 w 1028"/>
                <a:gd name="T57" fmla="*/ 532 h 894"/>
                <a:gd name="T58" fmla="*/ 831 w 1028"/>
                <a:gd name="T59" fmla="*/ 545 h 894"/>
                <a:gd name="T60" fmla="*/ 929 w 1028"/>
                <a:gd name="T61" fmla="*/ 631 h 894"/>
                <a:gd name="T62" fmla="*/ 1028 w 1028"/>
                <a:gd name="T63" fmla="*/ 533 h 894"/>
                <a:gd name="T64" fmla="*/ 929 w 1028"/>
                <a:gd name="T65" fmla="*/ 434 h 894"/>
                <a:gd name="T66" fmla="*/ 835 w 1028"/>
                <a:gd name="T67" fmla="*/ 505 h 894"/>
                <a:gd name="T68" fmla="*/ 693 w 1028"/>
                <a:gd name="T69" fmla="*/ 493 h 894"/>
                <a:gd name="T70" fmla="*/ 697 w 1028"/>
                <a:gd name="T71" fmla="*/ 457 h 894"/>
                <a:gd name="T72" fmla="*/ 627 w 1028"/>
                <a:gd name="T73" fmla="*/ 305 h 894"/>
                <a:gd name="T74" fmla="*/ 678 w 1028"/>
                <a:gd name="T75" fmla="*/ 241 h 894"/>
                <a:gd name="T76" fmla="*/ 749 w 1028"/>
                <a:gd name="T77" fmla="*/ 263 h 894"/>
                <a:gd name="T78" fmla="*/ 881 w 1028"/>
                <a:gd name="T79" fmla="*/ 131 h 894"/>
                <a:gd name="T80" fmla="*/ 749 w 1028"/>
                <a:gd name="T81" fmla="*/ 0 h 894"/>
                <a:gd name="T82" fmla="*/ 618 w 1028"/>
                <a:gd name="T83" fmla="*/ 131 h 894"/>
                <a:gd name="T84" fmla="*/ 648 w 1028"/>
                <a:gd name="T85" fmla="*/ 215 h 894"/>
                <a:gd name="T86" fmla="*/ 594 w 1028"/>
                <a:gd name="T87" fmla="*/ 282 h 894"/>
                <a:gd name="T88" fmla="*/ 502 w 1028"/>
                <a:gd name="T89" fmla="*/ 258 h 894"/>
                <a:gd name="T90" fmla="*/ 387 w 1028"/>
                <a:gd name="T91" fmla="*/ 297 h 894"/>
                <a:gd name="T92" fmla="*/ 290 w 1028"/>
                <a:gd name="T93" fmla="*/ 184 h 894"/>
                <a:gd name="T94" fmla="*/ 308 w 1028"/>
                <a:gd name="T95" fmla="*/ 134 h 894"/>
                <a:gd name="T96" fmla="*/ 231 w 1028"/>
                <a:gd name="T97" fmla="*/ 57 h 894"/>
                <a:gd name="T98" fmla="*/ 154 w 1028"/>
                <a:gd name="T99" fmla="*/ 134 h 894"/>
                <a:gd name="T100" fmla="*/ 231 w 1028"/>
                <a:gd name="T101" fmla="*/ 211 h 894"/>
                <a:gd name="T102" fmla="*/ 257 w 1028"/>
                <a:gd name="T103" fmla="*/ 206 h 894"/>
                <a:gd name="T104" fmla="*/ 357 w 1028"/>
                <a:gd name="T105" fmla="*/ 324 h 894"/>
                <a:gd name="T106" fmla="*/ 307 w 1028"/>
                <a:gd name="T107" fmla="*/ 457 h 894"/>
                <a:gd name="T108" fmla="*/ 341 w 1028"/>
                <a:gd name="T109" fmla="*/ 568 h 894"/>
                <a:gd name="T110" fmla="*/ 219 w 1028"/>
                <a:gd name="T111" fmla="*/ 641 h 894"/>
                <a:gd name="T112" fmla="*/ 126 w 1028"/>
                <a:gd name="T113" fmla="*/ 599 h 894"/>
                <a:gd name="T114" fmla="*/ 0 w 1028"/>
                <a:gd name="T115" fmla="*/ 725 h 894"/>
                <a:gd name="T116" fmla="*/ 126 w 1028"/>
                <a:gd name="T117" fmla="*/ 851 h 894"/>
                <a:gd name="T118" fmla="*/ 252 w 1028"/>
                <a:gd name="T119" fmla="*/ 725 h 894"/>
                <a:gd name="T120" fmla="*/ 241 w 1028"/>
                <a:gd name="T121" fmla="*/ 674 h 894"/>
                <a:gd name="T122" fmla="*/ 366 w 1028"/>
                <a:gd name="T123" fmla="*/ 599 h 894"/>
                <a:gd name="T124" fmla="*/ 502 w 1028"/>
                <a:gd name="T125" fmla="*/ 655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8" h="894">
                  <a:moveTo>
                    <a:pt x="630" y="457"/>
                  </a:moveTo>
                  <a:lnTo>
                    <a:pt x="630" y="457"/>
                  </a:lnTo>
                  <a:cubicBezTo>
                    <a:pt x="630" y="530"/>
                    <a:pt x="573" y="589"/>
                    <a:pt x="502" y="589"/>
                  </a:cubicBezTo>
                  <a:cubicBezTo>
                    <a:pt x="431" y="589"/>
                    <a:pt x="374" y="530"/>
                    <a:pt x="374" y="457"/>
                  </a:cubicBezTo>
                  <a:cubicBezTo>
                    <a:pt x="374" y="384"/>
                    <a:pt x="431" y="325"/>
                    <a:pt x="502" y="325"/>
                  </a:cubicBezTo>
                  <a:cubicBezTo>
                    <a:pt x="573" y="325"/>
                    <a:pt x="630" y="384"/>
                    <a:pt x="630" y="457"/>
                  </a:cubicBezTo>
                  <a:close/>
                  <a:moveTo>
                    <a:pt x="126" y="785"/>
                  </a:moveTo>
                  <a:lnTo>
                    <a:pt x="126" y="785"/>
                  </a:lnTo>
                  <a:cubicBezTo>
                    <a:pt x="93" y="785"/>
                    <a:pt x="67" y="758"/>
                    <a:pt x="67" y="725"/>
                  </a:cubicBezTo>
                  <a:cubicBezTo>
                    <a:pt x="67" y="693"/>
                    <a:pt x="93" y="666"/>
                    <a:pt x="126" y="666"/>
                  </a:cubicBezTo>
                  <a:cubicBezTo>
                    <a:pt x="159" y="666"/>
                    <a:pt x="185" y="693"/>
                    <a:pt x="185" y="725"/>
                  </a:cubicBezTo>
                  <a:cubicBezTo>
                    <a:pt x="185" y="758"/>
                    <a:pt x="159" y="785"/>
                    <a:pt x="126" y="785"/>
                  </a:cubicBezTo>
                  <a:close/>
                  <a:moveTo>
                    <a:pt x="749" y="67"/>
                  </a:moveTo>
                  <a:lnTo>
                    <a:pt x="749" y="67"/>
                  </a:lnTo>
                  <a:cubicBezTo>
                    <a:pt x="785" y="67"/>
                    <a:pt x="814" y="96"/>
                    <a:pt x="814" y="131"/>
                  </a:cubicBezTo>
                  <a:cubicBezTo>
                    <a:pt x="814" y="167"/>
                    <a:pt x="785" y="196"/>
                    <a:pt x="749" y="196"/>
                  </a:cubicBezTo>
                  <a:cubicBezTo>
                    <a:pt x="714" y="196"/>
                    <a:pt x="685" y="167"/>
                    <a:pt x="685" y="131"/>
                  </a:cubicBezTo>
                  <a:cubicBezTo>
                    <a:pt x="685" y="96"/>
                    <a:pt x="714" y="67"/>
                    <a:pt x="749" y="67"/>
                  </a:cubicBezTo>
                  <a:close/>
                  <a:moveTo>
                    <a:pt x="502" y="655"/>
                  </a:moveTo>
                  <a:lnTo>
                    <a:pt x="502" y="655"/>
                  </a:lnTo>
                  <a:cubicBezTo>
                    <a:pt x="523" y="655"/>
                    <a:pt x="544" y="652"/>
                    <a:pt x="563" y="645"/>
                  </a:cubicBezTo>
                  <a:lnTo>
                    <a:pt x="624" y="764"/>
                  </a:lnTo>
                  <a:cubicBezTo>
                    <a:pt x="610" y="778"/>
                    <a:pt x="602" y="797"/>
                    <a:pt x="602" y="818"/>
                  </a:cubicBezTo>
                  <a:cubicBezTo>
                    <a:pt x="602" y="860"/>
                    <a:pt x="636" y="894"/>
                    <a:pt x="678" y="894"/>
                  </a:cubicBezTo>
                  <a:cubicBezTo>
                    <a:pt x="720" y="894"/>
                    <a:pt x="754" y="860"/>
                    <a:pt x="754" y="818"/>
                  </a:cubicBezTo>
                  <a:cubicBezTo>
                    <a:pt x="754" y="776"/>
                    <a:pt x="720" y="742"/>
                    <a:pt x="678" y="742"/>
                  </a:cubicBezTo>
                  <a:cubicBezTo>
                    <a:pt x="671" y="742"/>
                    <a:pt x="665" y="743"/>
                    <a:pt x="659" y="745"/>
                  </a:cubicBezTo>
                  <a:lnTo>
                    <a:pt x="599" y="629"/>
                  </a:lnTo>
                  <a:cubicBezTo>
                    <a:pt x="636" y="607"/>
                    <a:pt x="666" y="573"/>
                    <a:pt x="682" y="532"/>
                  </a:cubicBezTo>
                  <a:lnTo>
                    <a:pt x="831" y="545"/>
                  </a:lnTo>
                  <a:cubicBezTo>
                    <a:pt x="837" y="593"/>
                    <a:pt x="879" y="631"/>
                    <a:pt x="929" y="631"/>
                  </a:cubicBezTo>
                  <a:cubicBezTo>
                    <a:pt x="983" y="631"/>
                    <a:pt x="1028" y="587"/>
                    <a:pt x="1028" y="533"/>
                  </a:cubicBezTo>
                  <a:cubicBezTo>
                    <a:pt x="1028" y="478"/>
                    <a:pt x="983" y="434"/>
                    <a:pt x="929" y="434"/>
                  </a:cubicBezTo>
                  <a:cubicBezTo>
                    <a:pt x="884" y="434"/>
                    <a:pt x="847" y="464"/>
                    <a:pt x="835" y="505"/>
                  </a:cubicBezTo>
                  <a:lnTo>
                    <a:pt x="693" y="493"/>
                  </a:lnTo>
                  <a:cubicBezTo>
                    <a:pt x="695" y="481"/>
                    <a:pt x="697" y="469"/>
                    <a:pt x="697" y="457"/>
                  </a:cubicBezTo>
                  <a:cubicBezTo>
                    <a:pt x="697" y="396"/>
                    <a:pt x="670" y="342"/>
                    <a:pt x="627" y="305"/>
                  </a:cubicBezTo>
                  <a:lnTo>
                    <a:pt x="678" y="241"/>
                  </a:lnTo>
                  <a:cubicBezTo>
                    <a:pt x="699" y="255"/>
                    <a:pt x="723" y="263"/>
                    <a:pt x="749" y="263"/>
                  </a:cubicBezTo>
                  <a:cubicBezTo>
                    <a:pt x="822" y="263"/>
                    <a:pt x="881" y="204"/>
                    <a:pt x="881" y="131"/>
                  </a:cubicBezTo>
                  <a:cubicBezTo>
                    <a:pt x="881" y="59"/>
                    <a:pt x="822" y="0"/>
                    <a:pt x="749" y="0"/>
                  </a:cubicBezTo>
                  <a:cubicBezTo>
                    <a:pt x="677" y="0"/>
                    <a:pt x="618" y="59"/>
                    <a:pt x="618" y="131"/>
                  </a:cubicBezTo>
                  <a:cubicBezTo>
                    <a:pt x="618" y="163"/>
                    <a:pt x="629" y="192"/>
                    <a:pt x="648" y="215"/>
                  </a:cubicBezTo>
                  <a:lnTo>
                    <a:pt x="594" y="282"/>
                  </a:lnTo>
                  <a:cubicBezTo>
                    <a:pt x="567" y="267"/>
                    <a:pt x="535" y="258"/>
                    <a:pt x="502" y="258"/>
                  </a:cubicBezTo>
                  <a:cubicBezTo>
                    <a:pt x="459" y="258"/>
                    <a:pt x="419" y="273"/>
                    <a:pt x="387" y="297"/>
                  </a:cubicBezTo>
                  <a:lnTo>
                    <a:pt x="290" y="184"/>
                  </a:lnTo>
                  <a:cubicBezTo>
                    <a:pt x="301" y="170"/>
                    <a:pt x="308" y="153"/>
                    <a:pt x="308" y="134"/>
                  </a:cubicBezTo>
                  <a:cubicBezTo>
                    <a:pt x="308" y="91"/>
                    <a:pt x="274" y="57"/>
                    <a:pt x="231" y="57"/>
                  </a:cubicBezTo>
                  <a:cubicBezTo>
                    <a:pt x="189" y="57"/>
                    <a:pt x="154" y="91"/>
                    <a:pt x="154" y="134"/>
                  </a:cubicBezTo>
                  <a:cubicBezTo>
                    <a:pt x="154" y="176"/>
                    <a:pt x="189" y="211"/>
                    <a:pt x="231" y="211"/>
                  </a:cubicBezTo>
                  <a:cubicBezTo>
                    <a:pt x="240" y="211"/>
                    <a:pt x="249" y="209"/>
                    <a:pt x="257" y="206"/>
                  </a:cubicBezTo>
                  <a:lnTo>
                    <a:pt x="357" y="324"/>
                  </a:lnTo>
                  <a:cubicBezTo>
                    <a:pt x="326" y="359"/>
                    <a:pt x="307" y="406"/>
                    <a:pt x="307" y="457"/>
                  </a:cubicBezTo>
                  <a:cubicBezTo>
                    <a:pt x="307" y="498"/>
                    <a:pt x="320" y="536"/>
                    <a:pt x="341" y="568"/>
                  </a:cubicBezTo>
                  <a:lnTo>
                    <a:pt x="219" y="641"/>
                  </a:lnTo>
                  <a:cubicBezTo>
                    <a:pt x="196" y="615"/>
                    <a:pt x="163" y="599"/>
                    <a:pt x="126" y="599"/>
                  </a:cubicBezTo>
                  <a:cubicBezTo>
                    <a:pt x="57" y="599"/>
                    <a:pt x="0" y="656"/>
                    <a:pt x="0" y="725"/>
                  </a:cubicBezTo>
                  <a:cubicBezTo>
                    <a:pt x="0" y="795"/>
                    <a:pt x="57" y="851"/>
                    <a:pt x="126" y="851"/>
                  </a:cubicBezTo>
                  <a:cubicBezTo>
                    <a:pt x="196" y="851"/>
                    <a:pt x="252" y="795"/>
                    <a:pt x="252" y="725"/>
                  </a:cubicBezTo>
                  <a:cubicBezTo>
                    <a:pt x="252" y="707"/>
                    <a:pt x="248" y="690"/>
                    <a:pt x="241" y="674"/>
                  </a:cubicBezTo>
                  <a:lnTo>
                    <a:pt x="366" y="599"/>
                  </a:lnTo>
                  <a:cubicBezTo>
                    <a:pt x="401" y="634"/>
                    <a:pt x="449" y="655"/>
                    <a:pt x="502" y="655"/>
                  </a:cubicBezTo>
                  <a:close/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511810" eaLnBrk="1" hangingPunct="1"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组合 7194"/>
          <p:cNvGrpSpPr/>
          <p:nvPr/>
        </p:nvGrpSpPr>
        <p:grpSpPr>
          <a:xfrm>
            <a:off x="2391015" y="2560655"/>
            <a:ext cx="534638" cy="462808"/>
            <a:chOff x="8218488" y="2028825"/>
            <a:chExt cx="622300" cy="635000"/>
          </a:xfrm>
          <a:solidFill>
            <a:schemeClr val="tx1"/>
          </a:solidFill>
        </p:grpSpPr>
        <p:sp>
          <p:nvSpPr>
            <p:cNvPr id="79" name="Freeform 53"/>
            <p:cNvSpPr/>
            <p:nvPr/>
          </p:nvSpPr>
          <p:spPr bwMode="auto">
            <a:xfrm>
              <a:off x="8218488" y="2028825"/>
              <a:ext cx="622300" cy="635000"/>
            </a:xfrm>
            <a:custGeom>
              <a:avLst/>
              <a:gdLst>
                <a:gd name="T0" fmla="*/ 1429 w 1429"/>
                <a:gd name="T1" fmla="*/ 714 h 1457"/>
                <a:gd name="T2" fmla="*/ 1429 w 1429"/>
                <a:gd name="T3" fmla="*/ 714 h 1457"/>
                <a:gd name="T4" fmla="*/ 715 w 1429"/>
                <a:gd name="T5" fmla="*/ 0 h 1457"/>
                <a:gd name="T6" fmla="*/ 0 w 1429"/>
                <a:gd name="T7" fmla="*/ 714 h 1457"/>
                <a:gd name="T8" fmla="*/ 543 w 1429"/>
                <a:gd name="T9" fmla="*/ 1408 h 1457"/>
                <a:gd name="T10" fmla="*/ 609 w 1429"/>
                <a:gd name="T11" fmla="*/ 1457 h 1457"/>
                <a:gd name="T12" fmla="*/ 678 w 1429"/>
                <a:gd name="T13" fmla="*/ 1388 h 1457"/>
                <a:gd name="T14" fmla="*/ 609 w 1429"/>
                <a:gd name="T15" fmla="*/ 1319 h 1457"/>
                <a:gd name="T16" fmla="*/ 557 w 1429"/>
                <a:gd name="T17" fmla="*/ 1343 h 1457"/>
                <a:gd name="T18" fmla="*/ 66 w 1429"/>
                <a:gd name="T19" fmla="*/ 714 h 1457"/>
                <a:gd name="T20" fmla="*/ 715 w 1429"/>
                <a:gd name="T21" fmla="*/ 66 h 1457"/>
                <a:gd name="T22" fmla="*/ 1363 w 1429"/>
                <a:gd name="T23" fmla="*/ 714 h 1457"/>
                <a:gd name="T24" fmla="*/ 875 w 1429"/>
                <a:gd name="T25" fmla="*/ 1342 h 1457"/>
                <a:gd name="T26" fmla="*/ 823 w 1429"/>
                <a:gd name="T27" fmla="*/ 1318 h 1457"/>
                <a:gd name="T28" fmla="*/ 753 w 1429"/>
                <a:gd name="T29" fmla="*/ 1387 h 1457"/>
                <a:gd name="T30" fmla="*/ 823 w 1429"/>
                <a:gd name="T31" fmla="*/ 1457 h 1457"/>
                <a:gd name="T32" fmla="*/ 889 w 1429"/>
                <a:gd name="T33" fmla="*/ 1407 h 1457"/>
                <a:gd name="T34" fmla="*/ 1429 w 1429"/>
                <a:gd name="T35" fmla="*/ 714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9" h="1457">
                  <a:moveTo>
                    <a:pt x="1429" y="714"/>
                  </a:moveTo>
                  <a:lnTo>
                    <a:pt x="1429" y="714"/>
                  </a:lnTo>
                  <a:cubicBezTo>
                    <a:pt x="1429" y="320"/>
                    <a:pt x="1109" y="0"/>
                    <a:pt x="715" y="0"/>
                  </a:cubicBezTo>
                  <a:cubicBezTo>
                    <a:pt x="320" y="0"/>
                    <a:pt x="0" y="320"/>
                    <a:pt x="0" y="714"/>
                  </a:cubicBezTo>
                  <a:cubicBezTo>
                    <a:pt x="0" y="1043"/>
                    <a:pt x="229" y="1330"/>
                    <a:pt x="543" y="1408"/>
                  </a:cubicBezTo>
                  <a:cubicBezTo>
                    <a:pt x="551" y="1436"/>
                    <a:pt x="577" y="1457"/>
                    <a:pt x="609" y="1457"/>
                  </a:cubicBezTo>
                  <a:cubicBezTo>
                    <a:pt x="647" y="1457"/>
                    <a:pt x="678" y="1426"/>
                    <a:pt x="678" y="1388"/>
                  </a:cubicBezTo>
                  <a:cubicBezTo>
                    <a:pt x="678" y="1350"/>
                    <a:pt x="647" y="1319"/>
                    <a:pt x="609" y="1319"/>
                  </a:cubicBezTo>
                  <a:cubicBezTo>
                    <a:pt x="588" y="1319"/>
                    <a:pt x="570" y="1328"/>
                    <a:pt x="557" y="1343"/>
                  </a:cubicBezTo>
                  <a:cubicBezTo>
                    <a:pt x="273" y="1271"/>
                    <a:pt x="66" y="1011"/>
                    <a:pt x="66" y="714"/>
                  </a:cubicBezTo>
                  <a:cubicBezTo>
                    <a:pt x="66" y="357"/>
                    <a:pt x="357" y="66"/>
                    <a:pt x="715" y="66"/>
                  </a:cubicBezTo>
                  <a:cubicBezTo>
                    <a:pt x="1072" y="66"/>
                    <a:pt x="1363" y="357"/>
                    <a:pt x="1363" y="714"/>
                  </a:cubicBezTo>
                  <a:cubicBezTo>
                    <a:pt x="1363" y="1010"/>
                    <a:pt x="1157" y="1270"/>
                    <a:pt x="875" y="1342"/>
                  </a:cubicBezTo>
                  <a:cubicBezTo>
                    <a:pt x="862" y="1327"/>
                    <a:pt x="844" y="1318"/>
                    <a:pt x="823" y="1318"/>
                  </a:cubicBezTo>
                  <a:cubicBezTo>
                    <a:pt x="784" y="1318"/>
                    <a:pt x="753" y="1349"/>
                    <a:pt x="753" y="1387"/>
                  </a:cubicBezTo>
                  <a:cubicBezTo>
                    <a:pt x="753" y="1425"/>
                    <a:pt x="784" y="1457"/>
                    <a:pt x="823" y="1457"/>
                  </a:cubicBezTo>
                  <a:cubicBezTo>
                    <a:pt x="854" y="1457"/>
                    <a:pt x="881" y="1436"/>
                    <a:pt x="889" y="1407"/>
                  </a:cubicBezTo>
                  <a:cubicBezTo>
                    <a:pt x="1201" y="1328"/>
                    <a:pt x="1429" y="1042"/>
                    <a:pt x="1429" y="714"/>
                  </a:cubicBezTo>
                  <a:close/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511810" eaLnBrk="1" hangingPunct="1"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8315325" y="2127250"/>
              <a:ext cx="447675" cy="390525"/>
            </a:xfrm>
            <a:custGeom>
              <a:avLst/>
              <a:gdLst>
                <a:gd name="T0" fmla="*/ 630 w 1028"/>
                <a:gd name="T1" fmla="*/ 457 h 894"/>
                <a:gd name="T2" fmla="*/ 630 w 1028"/>
                <a:gd name="T3" fmla="*/ 457 h 894"/>
                <a:gd name="T4" fmla="*/ 502 w 1028"/>
                <a:gd name="T5" fmla="*/ 589 h 894"/>
                <a:gd name="T6" fmla="*/ 374 w 1028"/>
                <a:gd name="T7" fmla="*/ 457 h 894"/>
                <a:gd name="T8" fmla="*/ 502 w 1028"/>
                <a:gd name="T9" fmla="*/ 325 h 894"/>
                <a:gd name="T10" fmla="*/ 630 w 1028"/>
                <a:gd name="T11" fmla="*/ 457 h 894"/>
                <a:gd name="T12" fmla="*/ 126 w 1028"/>
                <a:gd name="T13" fmla="*/ 785 h 894"/>
                <a:gd name="T14" fmla="*/ 126 w 1028"/>
                <a:gd name="T15" fmla="*/ 785 h 894"/>
                <a:gd name="T16" fmla="*/ 67 w 1028"/>
                <a:gd name="T17" fmla="*/ 725 h 894"/>
                <a:gd name="T18" fmla="*/ 126 w 1028"/>
                <a:gd name="T19" fmla="*/ 666 h 894"/>
                <a:gd name="T20" fmla="*/ 185 w 1028"/>
                <a:gd name="T21" fmla="*/ 725 h 894"/>
                <a:gd name="T22" fmla="*/ 126 w 1028"/>
                <a:gd name="T23" fmla="*/ 785 h 894"/>
                <a:gd name="T24" fmla="*/ 749 w 1028"/>
                <a:gd name="T25" fmla="*/ 67 h 894"/>
                <a:gd name="T26" fmla="*/ 749 w 1028"/>
                <a:gd name="T27" fmla="*/ 67 h 894"/>
                <a:gd name="T28" fmla="*/ 814 w 1028"/>
                <a:gd name="T29" fmla="*/ 131 h 894"/>
                <a:gd name="T30" fmla="*/ 749 w 1028"/>
                <a:gd name="T31" fmla="*/ 196 h 894"/>
                <a:gd name="T32" fmla="*/ 685 w 1028"/>
                <a:gd name="T33" fmla="*/ 131 h 894"/>
                <a:gd name="T34" fmla="*/ 749 w 1028"/>
                <a:gd name="T35" fmla="*/ 67 h 894"/>
                <a:gd name="T36" fmla="*/ 502 w 1028"/>
                <a:gd name="T37" fmla="*/ 655 h 894"/>
                <a:gd name="T38" fmla="*/ 502 w 1028"/>
                <a:gd name="T39" fmla="*/ 655 h 894"/>
                <a:gd name="T40" fmla="*/ 563 w 1028"/>
                <a:gd name="T41" fmla="*/ 645 h 894"/>
                <a:gd name="T42" fmla="*/ 624 w 1028"/>
                <a:gd name="T43" fmla="*/ 764 h 894"/>
                <a:gd name="T44" fmla="*/ 602 w 1028"/>
                <a:gd name="T45" fmla="*/ 818 h 894"/>
                <a:gd name="T46" fmla="*/ 678 w 1028"/>
                <a:gd name="T47" fmla="*/ 894 h 894"/>
                <a:gd name="T48" fmla="*/ 754 w 1028"/>
                <a:gd name="T49" fmla="*/ 818 h 894"/>
                <a:gd name="T50" fmla="*/ 678 w 1028"/>
                <a:gd name="T51" fmla="*/ 742 h 894"/>
                <a:gd name="T52" fmla="*/ 659 w 1028"/>
                <a:gd name="T53" fmla="*/ 745 h 894"/>
                <a:gd name="T54" fmla="*/ 599 w 1028"/>
                <a:gd name="T55" fmla="*/ 629 h 894"/>
                <a:gd name="T56" fmla="*/ 682 w 1028"/>
                <a:gd name="T57" fmla="*/ 532 h 894"/>
                <a:gd name="T58" fmla="*/ 831 w 1028"/>
                <a:gd name="T59" fmla="*/ 545 h 894"/>
                <a:gd name="T60" fmla="*/ 929 w 1028"/>
                <a:gd name="T61" fmla="*/ 631 h 894"/>
                <a:gd name="T62" fmla="*/ 1028 w 1028"/>
                <a:gd name="T63" fmla="*/ 533 h 894"/>
                <a:gd name="T64" fmla="*/ 929 w 1028"/>
                <a:gd name="T65" fmla="*/ 434 h 894"/>
                <a:gd name="T66" fmla="*/ 835 w 1028"/>
                <a:gd name="T67" fmla="*/ 505 h 894"/>
                <a:gd name="T68" fmla="*/ 693 w 1028"/>
                <a:gd name="T69" fmla="*/ 493 h 894"/>
                <a:gd name="T70" fmla="*/ 697 w 1028"/>
                <a:gd name="T71" fmla="*/ 457 h 894"/>
                <a:gd name="T72" fmla="*/ 627 w 1028"/>
                <a:gd name="T73" fmla="*/ 305 h 894"/>
                <a:gd name="T74" fmla="*/ 678 w 1028"/>
                <a:gd name="T75" fmla="*/ 241 h 894"/>
                <a:gd name="T76" fmla="*/ 749 w 1028"/>
                <a:gd name="T77" fmla="*/ 263 h 894"/>
                <a:gd name="T78" fmla="*/ 881 w 1028"/>
                <a:gd name="T79" fmla="*/ 131 h 894"/>
                <a:gd name="T80" fmla="*/ 749 w 1028"/>
                <a:gd name="T81" fmla="*/ 0 h 894"/>
                <a:gd name="T82" fmla="*/ 618 w 1028"/>
                <a:gd name="T83" fmla="*/ 131 h 894"/>
                <a:gd name="T84" fmla="*/ 648 w 1028"/>
                <a:gd name="T85" fmla="*/ 215 h 894"/>
                <a:gd name="T86" fmla="*/ 594 w 1028"/>
                <a:gd name="T87" fmla="*/ 282 h 894"/>
                <a:gd name="T88" fmla="*/ 502 w 1028"/>
                <a:gd name="T89" fmla="*/ 258 h 894"/>
                <a:gd name="T90" fmla="*/ 387 w 1028"/>
                <a:gd name="T91" fmla="*/ 297 h 894"/>
                <a:gd name="T92" fmla="*/ 290 w 1028"/>
                <a:gd name="T93" fmla="*/ 184 h 894"/>
                <a:gd name="T94" fmla="*/ 308 w 1028"/>
                <a:gd name="T95" fmla="*/ 134 h 894"/>
                <a:gd name="T96" fmla="*/ 231 w 1028"/>
                <a:gd name="T97" fmla="*/ 57 h 894"/>
                <a:gd name="T98" fmla="*/ 154 w 1028"/>
                <a:gd name="T99" fmla="*/ 134 h 894"/>
                <a:gd name="T100" fmla="*/ 231 w 1028"/>
                <a:gd name="T101" fmla="*/ 211 h 894"/>
                <a:gd name="T102" fmla="*/ 257 w 1028"/>
                <a:gd name="T103" fmla="*/ 206 h 894"/>
                <a:gd name="T104" fmla="*/ 357 w 1028"/>
                <a:gd name="T105" fmla="*/ 324 h 894"/>
                <a:gd name="T106" fmla="*/ 307 w 1028"/>
                <a:gd name="T107" fmla="*/ 457 h 894"/>
                <a:gd name="T108" fmla="*/ 341 w 1028"/>
                <a:gd name="T109" fmla="*/ 568 h 894"/>
                <a:gd name="T110" fmla="*/ 219 w 1028"/>
                <a:gd name="T111" fmla="*/ 641 h 894"/>
                <a:gd name="T112" fmla="*/ 126 w 1028"/>
                <a:gd name="T113" fmla="*/ 599 h 894"/>
                <a:gd name="T114" fmla="*/ 0 w 1028"/>
                <a:gd name="T115" fmla="*/ 725 h 894"/>
                <a:gd name="T116" fmla="*/ 126 w 1028"/>
                <a:gd name="T117" fmla="*/ 851 h 894"/>
                <a:gd name="T118" fmla="*/ 252 w 1028"/>
                <a:gd name="T119" fmla="*/ 725 h 894"/>
                <a:gd name="T120" fmla="*/ 241 w 1028"/>
                <a:gd name="T121" fmla="*/ 674 h 894"/>
                <a:gd name="T122" fmla="*/ 366 w 1028"/>
                <a:gd name="T123" fmla="*/ 599 h 894"/>
                <a:gd name="T124" fmla="*/ 502 w 1028"/>
                <a:gd name="T125" fmla="*/ 655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8" h="894">
                  <a:moveTo>
                    <a:pt x="630" y="457"/>
                  </a:moveTo>
                  <a:lnTo>
                    <a:pt x="630" y="457"/>
                  </a:lnTo>
                  <a:cubicBezTo>
                    <a:pt x="630" y="530"/>
                    <a:pt x="573" y="589"/>
                    <a:pt x="502" y="589"/>
                  </a:cubicBezTo>
                  <a:cubicBezTo>
                    <a:pt x="431" y="589"/>
                    <a:pt x="374" y="530"/>
                    <a:pt x="374" y="457"/>
                  </a:cubicBezTo>
                  <a:cubicBezTo>
                    <a:pt x="374" y="384"/>
                    <a:pt x="431" y="325"/>
                    <a:pt x="502" y="325"/>
                  </a:cubicBezTo>
                  <a:cubicBezTo>
                    <a:pt x="573" y="325"/>
                    <a:pt x="630" y="384"/>
                    <a:pt x="630" y="457"/>
                  </a:cubicBezTo>
                  <a:close/>
                  <a:moveTo>
                    <a:pt x="126" y="785"/>
                  </a:moveTo>
                  <a:lnTo>
                    <a:pt x="126" y="785"/>
                  </a:lnTo>
                  <a:cubicBezTo>
                    <a:pt x="93" y="785"/>
                    <a:pt x="67" y="758"/>
                    <a:pt x="67" y="725"/>
                  </a:cubicBezTo>
                  <a:cubicBezTo>
                    <a:pt x="67" y="693"/>
                    <a:pt x="93" y="666"/>
                    <a:pt x="126" y="666"/>
                  </a:cubicBezTo>
                  <a:cubicBezTo>
                    <a:pt x="159" y="666"/>
                    <a:pt x="185" y="693"/>
                    <a:pt x="185" y="725"/>
                  </a:cubicBezTo>
                  <a:cubicBezTo>
                    <a:pt x="185" y="758"/>
                    <a:pt x="159" y="785"/>
                    <a:pt x="126" y="785"/>
                  </a:cubicBezTo>
                  <a:close/>
                  <a:moveTo>
                    <a:pt x="749" y="67"/>
                  </a:moveTo>
                  <a:lnTo>
                    <a:pt x="749" y="67"/>
                  </a:lnTo>
                  <a:cubicBezTo>
                    <a:pt x="785" y="67"/>
                    <a:pt x="814" y="96"/>
                    <a:pt x="814" y="131"/>
                  </a:cubicBezTo>
                  <a:cubicBezTo>
                    <a:pt x="814" y="167"/>
                    <a:pt x="785" y="196"/>
                    <a:pt x="749" y="196"/>
                  </a:cubicBezTo>
                  <a:cubicBezTo>
                    <a:pt x="714" y="196"/>
                    <a:pt x="685" y="167"/>
                    <a:pt x="685" y="131"/>
                  </a:cubicBezTo>
                  <a:cubicBezTo>
                    <a:pt x="685" y="96"/>
                    <a:pt x="714" y="67"/>
                    <a:pt x="749" y="67"/>
                  </a:cubicBezTo>
                  <a:close/>
                  <a:moveTo>
                    <a:pt x="502" y="655"/>
                  </a:moveTo>
                  <a:lnTo>
                    <a:pt x="502" y="655"/>
                  </a:lnTo>
                  <a:cubicBezTo>
                    <a:pt x="523" y="655"/>
                    <a:pt x="544" y="652"/>
                    <a:pt x="563" y="645"/>
                  </a:cubicBezTo>
                  <a:lnTo>
                    <a:pt x="624" y="764"/>
                  </a:lnTo>
                  <a:cubicBezTo>
                    <a:pt x="610" y="778"/>
                    <a:pt x="602" y="797"/>
                    <a:pt x="602" y="818"/>
                  </a:cubicBezTo>
                  <a:cubicBezTo>
                    <a:pt x="602" y="860"/>
                    <a:pt x="636" y="894"/>
                    <a:pt x="678" y="894"/>
                  </a:cubicBezTo>
                  <a:cubicBezTo>
                    <a:pt x="720" y="894"/>
                    <a:pt x="754" y="860"/>
                    <a:pt x="754" y="818"/>
                  </a:cubicBezTo>
                  <a:cubicBezTo>
                    <a:pt x="754" y="776"/>
                    <a:pt x="720" y="742"/>
                    <a:pt x="678" y="742"/>
                  </a:cubicBezTo>
                  <a:cubicBezTo>
                    <a:pt x="671" y="742"/>
                    <a:pt x="665" y="743"/>
                    <a:pt x="659" y="745"/>
                  </a:cubicBezTo>
                  <a:lnTo>
                    <a:pt x="599" y="629"/>
                  </a:lnTo>
                  <a:cubicBezTo>
                    <a:pt x="636" y="607"/>
                    <a:pt x="666" y="573"/>
                    <a:pt x="682" y="532"/>
                  </a:cubicBezTo>
                  <a:lnTo>
                    <a:pt x="831" y="545"/>
                  </a:lnTo>
                  <a:cubicBezTo>
                    <a:pt x="837" y="593"/>
                    <a:pt x="879" y="631"/>
                    <a:pt x="929" y="631"/>
                  </a:cubicBezTo>
                  <a:cubicBezTo>
                    <a:pt x="983" y="631"/>
                    <a:pt x="1028" y="587"/>
                    <a:pt x="1028" y="533"/>
                  </a:cubicBezTo>
                  <a:cubicBezTo>
                    <a:pt x="1028" y="478"/>
                    <a:pt x="983" y="434"/>
                    <a:pt x="929" y="434"/>
                  </a:cubicBezTo>
                  <a:cubicBezTo>
                    <a:pt x="884" y="434"/>
                    <a:pt x="847" y="464"/>
                    <a:pt x="835" y="505"/>
                  </a:cubicBezTo>
                  <a:lnTo>
                    <a:pt x="693" y="493"/>
                  </a:lnTo>
                  <a:cubicBezTo>
                    <a:pt x="695" y="481"/>
                    <a:pt x="697" y="469"/>
                    <a:pt x="697" y="457"/>
                  </a:cubicBezTo>
                  <a:cubicBezTo>
                    <a:pt x="697" y="396"/>
                    <a:pt x="670" y="342"/>
                    <a:pt x="627" y="305"/>
                  </a:cubicBezTo>
                  <a:lnTo>
                    <a:pt x="678" y="241"/>
                  </a:lnTo>
                  <a:cubicBezTo>
                    <a:pt x="699" y="255"/>
                    <a:pt x="723" y="263"/>
                    <a:pt x="749" y="263"/>
                  </a:cubicBezTo>
                  <a:cubicBezTo>
                    <a:pt x="822" y="263"/>
                    <a:pt x="881" y="204"/>
                    <a:pt x="881" y="131"/>
                  </a:cubicBezTo>
                  <a:cubicBezTo>
                    <a:pt x="881" y="59"/>
                    <a:pt x="822" y="0"/>
                    <a:pt x="749" y="0"/>
                  </a:cubicBezTo>
                  <a:cubicBezTo>
                    <a:pt x="677" y="0"/>
                    <a:pt x="618" y="59"/>
                    <a:pt x="618" y="131"/>
                  </a:cubicBezTo>
                  <a:cubicBezTo>
                    <a:pt x="618" y="163"/>
                    <a:pt x="629" y="192"/>
                    <a:pt x="648" y="215"/>
                  </a:cubicBezTo>
                  <a:lnTo>
                    <a:pt x="594" y="282"/>
                  </a:lnTo>
                  <a:cubicBezTo>
                    <a:pt x="567" y="267"/>
                    <a:pt x="535" y="258"/>
                    <a:pt x="502" y="258"/>
                  </a:cubicBezTo>
                  <a:cubicBezTo>
                    <a:pt x="459" y="258"/>
                    <a:pt x="419" y="273"/>
                    <a:pt x="387" y="297"/>
                  </a:cubicBezTo>
                  <a:lnTo>
                    <a:pt x="290" y="184"/>
                  </a:lnTo>
                  <a:cubicBezTo>
                    <a:pt x="301" y="170"/>
                    <a:pt x="308" y="153"/>
                    <a:pt x="308" y="134"/>
                  </a:cubicBezTo>
                  <a:cubicBezTo>
                    <a:pt x="308" y="91"/>
                    <a:pt x="274" y="57"/>
                    <a:pt x="231" y="57"/>
                  </a:cubicBezTo>
                  <a:cubicBezTo>
                    <a:pt x="189" y="57"/>
                    <a:pt x="154" y="91"/>
                    <a:pt x="154" y="134"/>
                  </a:cubicBezTo>
                  <a:cubicBezTo>
                    <a:pt x="154" y="176"/>
                    <a:pt x="189" y="211"/>
                    <a:pt x="231" y="211"/>
                  </a:cubicBezTo>
                  <a:cubicBezTo>
                    <a:pt x="240" y="211"/>
                    <a:pt x="249" y="209"/>
                    <a:pt x="257" y="206"/>
                  </a:cubicBezTo>
                  <a:lnTo>
                    <a:pt x="357" y="324"/>
                  </a:lnTo>
                  <a:cubicBezTo>
                    <a:pt x="326" y="359"/>
                    <a:pt x="307" y="406"/>
                    <a:pt x="307" y="457"/>
                  </a:cubicBezTo>
                  <a:cubicBezTo>
                    <a:pt x="307" y="498"/>
                    <a:pt x="320" y="536"/>
                    <a:pt x="341" y="568"/>
                  </a:cubicBezTo>
                  <a:lnTo>
                    <a:pt x="219" y="641"/>
                  </a:lnTo>
                  <a:cubicBezTo>
                    <a:pt x="196" y="615"/>
                    <a:pt x="163" y="599"/>
                    <a:pt x="126" y="599"/>
                  </a:cubicBezTo>
                  <a:cubicBezTo>
                    <a:pt x="57" y="599"/>
                    <a:pt x="0" y="656"/>
                    <a:pt x="0" y="725"/>
                  </a:cubicBezTo>
                  <a:cubicBezTo>
                    <a:pt x="0" y="795"/>
                    <a:pt x="57" y="851"/>
                    <a:pt x="126" y="851"/>
                  </a:cubicBezTo>
                  <a:cubicBezTo>
                    <a:pt x="196" y="851"/>
                    <a:pt x="252" y="795"/>
                    <a:pt x="252" y="725"/>
                  </a:cubicBezTo>
                  <a:cubicBezTo>
                    <a:pt x="252" y="707"/>
                    <a:pt x="248" y="690"/>
                    <a:pt x="241" y="674"/>
                  </a:cubicBezTo>
                  <a:lnTo>
                    <a:pt x="366" y="599"/>
                  </a:lnTo>
                  <a:cubicBezTo>
                    <a:pt x="401" y="634"/>
                    <a:pt x="449" y="655"/>
                    <a:pt x="502" y="655"/>
                  </a:cubicBezTo>
                  <a:close/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511810" eaLnBrk="1" hangingPunct="1"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" name="椭圆 80"/>
          <p:cNvSpPr/>
          <p:nvPr/>
        </p:nvSpPr>
        <p:spPr>
          <a:xfrm>
            <a:off x="1366656" y="3622957"/>
            <a:ext cx="580086" cy="45091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507141" y="3736600"/>
            <a:ext cx="102886" cy="81987"/>
          </a:xfrm>
          <a:prstGeom prst="rect">
            <a:avLst/>
          </a:prstGeom>
          <a:solidFill>
            <a:srgbClr val="EA002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700869" y="3734258"/>
            <a:ext cx="102886" cy="81987"/>
          </a:xfrm>
          <a:prstGeom prst="rect">
            <a:avLst/>
          </a:prstGeom>
          <a:solidFill>
            <a:srgbClr val="EA002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507141" y="3876355"/>
            <a:ext cx="102886" cy="81987"/>
          </a:xfrm>
          <a:prstGeom prst="rect">
            <a:avLst/>
          </a:prstGeom>
          <a:solidFill>
            <a:srgbClr val="EA002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700869" y="3872789"/>
            <a:ext cx="102886" cy="81987"/>
          </a:xfrm>
          <a:prstGeom prst="rect">
            <a:avLst/>
          </a:prstGeom>
          <a:solidFill>
            <a:srgbClr val="EA002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等腰三角形 85"/>
          <p:cNvSpPr/>
          <p:nvPr/>
        </p:nvSpPr>
        <p:spPr>
          <a:xfrm>
            <a:off x="2522168" y="3739449"/>
            <a:ext cx="126299" cy="86302"/>
          </a:xfrm>
          <a:prstGeom prst="triangl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等腰三角形 86"/>
          <p:cNvSpPr/>
          <p:nvPr/>
        </p:nvSpPr>
        <p:spPr>
          <a:xfrm>
            <a:off x="2721991" y="3739449"/>
            <a:ext cx="126299" cy="86302"/>
          </a:xfrm>
          <a:prstGeom prst="triangl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等腰三角形 87"/>
          <p:cNvSpPr/>
          <p:nvPr/>
        </p:nvSpPr>
        <p:spPr>
          <a:xfrm>
            <a:off x="2526840" y="3889581"/>
            <a:ext cx="126299" cy="86302"/>
          </a:xfrm>
          <a:prstGeom prst="triangl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等腰三角形 88"/>
          <p:cNvSpPr/>
          <p:nvPr/>
        </p:nvSpPr>
        <p:spPr>
          <a:xfrm>
            <a:off x="2726665" y="3889581"/>
            <a:ext cx="126299" cy="86302"/>
          </a:xfrm>
          <a:prstGeom prst="triangl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2412393" y="3647215"/>
            <a:ext cx="580086" cy="45091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6528429" y="3652555"/>
            <a:ext cx="580086" cy="450912"/>
            <a:chOff x="6651193" y="3248739"/>
            <a:chExt cx="602167" cy="487588"/>
          </a:xfrm>
        </p:grpSpPr>
        <p:sp>
          <p:nvSpPr>
            <p:cNvPr id="92" name="菱形 91"/>
            <p:cNvSpPr/>
            <p:nvPr/>
          </p:nvSpPr>
          <p:spPr>
            <a:xfrm>
              <a:off x="6997254" y="3505813"/>
              <a:ext cx="121656" cy="109559"/>
            </a:xfrm>
            <a:prstGeom prst="diamond">
              <a:avLst/>
            </a:prstGeom>
            <a:solidFill>
              <a:srgbClr val="00B05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6809721" y="3375208"/>
              <a:ext cx="106801" cy="82433"/>
            </a:xfrm>
            <a:prstGeom prst="rect">
              <a:avLst/>
            </a:prstGeom>
            <a:solidFill>
              <a:srgbClr val="EA002F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6809721" y="3527291"/>
              <a:ext cx="106801" cy="82433"/>
            </a:xfrm>
            <a:prstGeom prst="rect">
              <a:avLst/>
            </a:prstGeom>
            <a:solidFill>
              <a:srgbClr val="EA002F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>
              <a:off x="6993068" y="3368315"/>
              <a:ext cx="131107" cy="86773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6651193" y="3248739"/>
              <a:ext cx="602167" cy="487588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651029" y="3636142"/>
            <a:ext cx="580086" cy="450912"/>
            <a:chOff x="5870143" y="3241697"/>
            <a:chExt cx="602167" cy="487588"/>
          </a:xfrm>
        </p:grpSpPr>
        <p:sp>
          <p:nvSpPr>
            <p:cNvPr id="98" name="矩形 97"/>
            <p:cNvSpPr/>
            <p:nvPr/>
          </p:nvSpPr>
          <p:spPr>
            <a:xfrm>
              <a:off x="6019643" y="3530371"/>
              <a:ext cx="106802" cy="88656"/>
            </a:xfrm>
            <a:prstGeom prst="rect">
              <a:avLst/>
            </a:prstGeom>
            <a:solidFill>
              <a:srgbClr val="EA002F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9" name="等腰三角形 98"/>
            <p:cNvSpPr/>
            <p:nvPr/>
          </p:nvSpPr>
          <p:spPr>
            <a:xfrm>
              <a:off x="6198875" y="3519281"/>
              <a:ext cx="131106" cy="93322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5870143" y="3241697"/>
              <a:ext cx="602167" cy="487588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等腰三角形 100"/>
          <p:cNvSpPr/>
          <p:nvPr/>
        </p:nvSpPr>
        <p:spPr>
          <a:xfrm>
            <a:off x="7835063" y="3745446"/>
            <a:ext cx="126299" cy="86302"/>
          </a:xfrm>
          <a:prstGeom prst="triangl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等腰三角形 101"/>
          <p:cNvSpPr/>
          <p:nvPr/>
        </p:nvSpPr>
        <p:spPr>
          <a:xfrm>
            <a:off x="7844211" y="3877753"/>
            <a:ext cx="126299" cy="86302"/>
          </a:xfrm>
          <a:prstGeom prst="triangl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7515094" y="3645645"/>
            <a:ext cx="580086" cy="45091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5471978" y="4878533"/>
            <a:ext cx="1248" cy="114443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105" name="直接箭头连接符 104"/>
          <p:cNvCxnSpPr/>
          <p:nvPr/>
        </p:nvCxnSpPr>
        <p:spPr>
          <a:xfrm flipV="1">
            <a:off x="2507013" y="1750965"/>
            <a:ext cx="1592670" cy="728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V="1">
            <a:off x="3231687" y="1746087"/>
            <a:ext cx="857965" cy="745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环形箭头 106"/>
          <p:cNvSpPr/>
          <p:nvPr/>
        </p:nvSpPr>
        <p:spPr bwMode="auto">
          <a:xfrm rot="5400000" flipH="1">
            <a:off x="4817603" y="2138103"/>
            <a:ext cx="423776" cy="68112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6546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anose="05000000000000000000" pitchFamily="2" charset="2"/>
              <a:buChar char="n"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4653661" y="1460907"/>
            <a:ext cx="938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Lib</a:t>
            </a:r>
            <a:endParaRPr lang="zh-CN" altLang="en-US" sz="9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1094872" y="4216281"/>
            <a:ext cx="1141380" cy="1245646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1165928" y="4468690"/>
            <a:ext cx="975083" cy="346089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Unseen Task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Detection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112" name="直接箭头连接符 194"/>
          <p:cNvCxnSpPr>
            <a:stCxn id="111" idx="0"/>
            <a:endCxn id="81" idx="4"/>
          </p:cNvCxnSpPr>
          <p:nvPr/>
        </p:nvCxnSpPr>
        <p:spPr>
          <a:xfrm flipV="1">
            <a:off x="1653470" y="4073869"/>
            <a:ext cx="3229" cy="394821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13" name="直接箭头连接符 194"/>
          <p:cNvCxnSpPr>
            <a:stCxn id="111" idx="2"/>
            <a:endCxn id="158" idx="0"/>
          </p:cNvCxnSpPr>
          <p:nvPr/>
        </p:nvCxnSpPr>
        <p:spPr>
          <a:xfrm>
            <a:off x="1653470" y="4814779"/>
            <a:ext cx="45" cy="331580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14" name="圆角矩形 113"/>
          <p:cNvSpPr/>
          <p:nvPr/>
        </p:nvSpPr>
        <p:spPr>
          <a:xfrm>
            <a:off x="1172700" y="3221468"/>
            <a:ext cx="7039019" cy="207334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1200" kern="0" dirty="0" smtClean="0">
                <a:solidFill>
                  <a:srgbClr val="1D1D1A"/>
                </a:solidFill>
                <a:cs typeface="+mn-ea"/>
                <a:sym typeface="+mn-lt"/>
              </a:rPr>
              <a:t>Unseen Task</a:t>
            </a:r>
            <a:r>
              <a:rPr lang="en-US" altLang="zh-CN" sz="1200" kern="0" dirty="0">
                <a:solidFill>
                  <a:srgbClr val="1D1D1A"/>
                </a:solidFill>
                <a:cs typeface="+mn-ea"/>
                <a:sym typeface="+mn-lt"/>
              </a:rPr>
              <a:t> </a:t>
            </a:r>
            <a:r>
              <a:rPr lang="en-US" altLang="zh-CN" sz="1200" kern="0" dirty="0" smtClean="0">
                <a:solidFill>
                  <a:srgbClr val="1D1D1A"/>
                </a:solidFill>
                <a:cs typeface="+mn-ea"/>
                <a:sym typeface="+mn-lt"/>
              </a:rPr>
              <a:t>Processing</a:t>
            </a:r>
            <a:endParaRPr lang="en-US" altLang="zh-CN" sz="12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115" name="直接箭头连接符 194"/>
          <p:cNvCxnSpPr/>
          <p:nvPr/>
        </p:nvCxnSpPr>
        <p:spPr>
          <a:xfrm flipV="1">
            <a:off x="1657411" y="3421601"/>
            <a:ext cx="2832" cy="195059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16" name="直接箭头连接符 194"/>
          <p:cNvCxnSpPr/>
          <p:nvPr/>
        </p:nvCxnSpPr>
        <p:spPr>
          <a:xfrm flipV="1">
            <a:off x="1660243" y="3047950"/>
            <a:ext cx="0" cy="173518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17" name="直接箭头连接符 194"/>
          <p:cNvCxnSpPr/>
          <p:nvPr/>
        </p:nvCxnSpPr>
        <p:spPr>
          <a:xfrm flipV="1">
            <a:off x="2704352" y="3431462"/>
            <a:ext cx="2832" cy="195059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18" name="直接箭头连接符 194"/>
          <p:cNvCxnSpPr/>
          <p:nvPr/>
        </p:nvCxnSpPr>
        <p:spPr>
          <a:xfrm flipV="1">
            <a:off x="3484662" y="3437191"/>
            <a:ext cx="2832" cy="195059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19" name="直接箭头连接符 194"/>
          <p:cNvCxnSpPr/>
          <p:nvPr/>
        </p:nvCxnSpPr>
        <p:spPr>
          <a:xfrm flipV="1">
            <a:off x="4694847" y="3428211"/>
            <a:ext cx="2832" cy="195059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0" name="直接箭头连接符 194"/>
          <p:cNvCxnSpPr/>
          <p:nvPr/>
        </p:nvCxnSpPr>
        <p:spPr>
          <a:xfrm flipV="1">
            <a:off x="5905828" y="3424727"/>
            <a:ext cx="2832" cy="195059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1" name="直接箭头连接符 194"/>
          <p:cNvCxnSpPr/>
          <p:nvPr/>
        </p:nvCxnSpPr>
        <p:spPr>
          <a:xfrm flipV="1">
            <a:off x="6833430" y="3431462"/>
            <a:ext cx="2832" cy="195059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2" name="直接箭头连接符 194"/>
          <p:cNvCxnSpPr/>
          <p:nvPr/>
        </p:nvCxnSpPr>
        <p:spPr>
          <a:xfrm flipV="1">
            <a:off x="7823318" y="3441932"/>
            <a:ext cx="2832" cy="195059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3" name="直接箭头连接符 194"/>
          <p:cNvCxnSpPr/>
          <p:nvPr/>
        </p:nvCxnSpPr>
        <p:spPr>
          <a:xfrm flipV="1">
            <a:off x="2712233" y="3015304"/>
            <a:ext cx="2832" cy="195059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4" name="直接箭头连接符 194"/>
          <p:cNvCxnSpPr/>
          <p:nvPr/>
        </p:nvCxnSpPr>
        <p:spPr>
          <a:xfrm flipV="1">
            <a:off x="3492543" y="3021034"/>
            <a:ext cx="2832" cy="195059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5" name="直接箭头连接符 194"/>
          <p:cNvCxnSpPr>
            <a:stCxn id="114" idx="0"/>
            <a:endCxn id="76" idx="7"/>
          </p:cNvCxnSpPr>
          <p:nvPr/>
        </p:nvCxnSpPr>
        <p:spPr>
          <a:xfrm flipV="1">
            <a:off x="4692210" y="2930117"/>
            <a:ext cx="2880" cy="291351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26" name="左右箭头 125"/>
          <p:cNvSpPr/>
          <p:nvPr/>
        </p:nvSpPr>
        <p:spPr>
          <a:xfrm rot="2044406">
            <a:off x="5183457" y="2385535"/>
            <a:ext cx="2462095" cy="19997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7" name="直接箭头连接符 126"/>
          <p:cNvCxnSpPr/>
          <p:nvPr/>
        </p:nvCxnSpPr>
        <p:spPr>
          <a:xfrm>
            <a:off x="1213608" y="5905086"/>
            <a:ext cx="7947492" cy="2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4309848" y="6004109"/>
            <a:ext cx="8322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9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 Node A</a:t>
            </a:r>
            <a:endParaRPr lang="zh-CN" altLang="en-US" sz="9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1199354" y="6008148"/>
            <a:ext cx="832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 Node</a:t>
            </a:r>
            <a:r>
              <a:rPr lang="en-US" altLang="zh-CN" sz="9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9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2645528" y="6004109"/>
            <a:ext cx="8258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9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 Node B</a:t>
            </a:r>
            <a:endParaRPr lang="zh-CN" altLang="en-US" sz="9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332823" y="6009274"/>
            <a:ext cx="8322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9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 Node D</a:t>
            </a:r>
            <a:endParaRPr lang="en-US" altLang="zh-CN" sz="900" b="1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5850458" y="6007738"/>
            <a:ext cx="8322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9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 Node C</a:t>
            </a:r>
            <a:endParaRPr lang="zh-CN" altLang="en-US" sz="9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7469009" y="5804896"/>
            <a:ext cx="512828" cy="1952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1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432544" y="5809049"/>
            <a:ext cx="441864" cy="1952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12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3301672" y="5803796"/>
            <a:ext cx="408748" cy="1952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12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4580890" y="5809049"/>
            <a:ext cx="282591" cy="1952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12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5684701" y="5802823"/>
            <a:ext cx="445019" cy="1952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12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6544286" y="5802708"/>
            <a:ext cx="445019" cy="1952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12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T+2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535522" y="5808310"/>
            <a:ext cx="408748" cy="1952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12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8723990" y="5928166"/>
            <a:ext cx="519136" cy="195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1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ime</a:t>
            </a:r>
            <a:endParaRPr lang="zh-CN" altLang="en-US" sz="12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977843" y="6584150"/>
            <a:ext cx="102784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sz="105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history task</a:t>
            </a:r>
            <a:endParaRPr lang="zh-CN" altLang="en-US" sz="1050" dirty="0"/>
          </a:p>
        </p:txBody>
      </p:sp>
      <p:sp>
        <p:nvSpPr>
          <p:cNvPr id="142" name="文本框 141"/>
          <p:cNvSpPr txBox="1"/>
          <p:nvPr/>
        </p:nvSpPr>
        <p:spPr>
          <a:xfrm>
            <a:off x="7083420" y="5784865"/>
            <a:ext cx="433687" cy="228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9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9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2066468" y="5776881"/>
            <a:ext cx="433687" cy="228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9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9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6684978" y="6588504"/>
            <a:ext cx="9781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future task</a:t>
            </a:r>
            <a:endParaRPr lang="zh-CN" altLang="en-US" sz="1050" dirty="0"/>
          </a:p>
        </p:txBody>
      </p:sp>
      <p:sp>
        <p:nvSpPr>
          <p:cNvPr id="145" name="矩形 144"/>
          <p:cNvSpPr/>
          <p:nvPr/>
        </p:nvSpPr>
        <p:spPr>
          <a:xfrm>
            <a:off x="4369738" y="6597671"/>
            <a:ext cx="9300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task</a:t>
            </a:r>
            <a:endParaRPr lang="zh-CN" altLang="en-US" sz="1050" dirty="0"/>
          </a:p>
        </p:txBody>
      </p:sp>
      <p:sp>
        <p:nvSpPr>
          <p:cNvPr id="146" name="iconfont-11240-5314374"/>
          <p:cNvSpPr/>
          <p:nvPr/>
        </p:nvSpPr>
        <p:spPr>
          <a:xfrm>
            <a:off x="1391122" y="6172800"/>
            <a:ext cx="599781" cy="429769"/>
          </a:xfrm>
          <a:custGeom>
            <a:avLst/>
            <a:gdLst>
              <a:gd name="connsiteX0" fmla="*/ 18288 w 548181"/>
              <a:gd name="connsiteY0" fmla="*/ 511607 h 548181"/>
              <a:gd name="connsiteX1" fmla="*/ 18288 w 548181"/>
              <a:gd name="connsiteY1" fmla="*/ 529942 h 548181"/>
              <a:gd name="connsiteX2" fmla="*/ 529988 w 548181"/>
              <a:gd name="connsiteY2" fmla="*/ 529942 h 548181"/>
              <a:gd name="connsiteX3" fmla="*/ 529988 w 548181"/>
              <a:gd name="connsiteY3" fmla="*/ 511607 h 548181"/>
              <a:gd name="connsiteX4" fmla="*/ 0 w 548181"/>
              <a:gd name="connsiteY4" fmla="*/ 493320 h 548181"/>
              <a:gd name="connsiteX5" fmla="*/ 39827 w 548181"/>
              <a:gd name="connsiteY5" fmla="*/ 493320 h 548181"/>
              <a:gd name="connsiteX6" fmla="*/ 36605 w 548181"/>
              <a:gd name="connsiteY6" fmla="*/ 511576 h 548181"/>
              <a:gd name="connsiteX7" fmla="*/ 54859 w 548181"/>
              <a:gd name="connsiteY7" fmla="*/ 511576 h 548181"/>
              <a:gd name="connsiteX8" fmla="*/ 58084 w 548181"/>
              <a:gd name="connsiteY8" fmla="*/ 493320 h 548181"/>
              <a:gd name="connsiteX9" fmla="*/ 109672 w 548181"/>
              <a:gd name="connsiteY9" fmla="*/ 493320 h 548181"/>
              <a:gd name="connsiteX10" fmla="*/ 109672 w 548181"/>
              <a:gd name="connsiteY10" fmla="*/ 511576 h 548181"/>
              <a:gd name="connsiteX11" fmla="*/ 493323 w 548181"/>
              <a:gd name="connsiteY11" fmla="*/ 511576 h 548181"/>
              <a:gd name="connsiteX12" fmla="*/ 493323 w 548181"/>
              <a:gd name="connsiteY12" fmla="*/ 493320 h 548181"/>
              <a:gd name="connsiteX13" fmla="*/ 548181 w 548181"/>
              <a:gd name="connsiteY13" fmla="*/ 493320 h 548181"/>
              <a:gd name="connsiteX14" fmla="*/ 548181 w 548181"/>
              <a:gd name="connsiteY14" fmla="*/ 548181 h 548181"/>
              <a:gd name="connsiteX15" fmla="*/ 0 w 548181"/>
              <a:gd name="connsiteY15" fmla="*/ 548181 h 548181"/>
              <a:gd name="connsiteX16" fmla="*/ 383747 w 548181"/>
              <a:gd name="connsiteY16" fmla="*/ 456793 h 548181"/>
              <a:gd name="connsiteX17" fmla="*/ 456818 w 548181"/>
              <a:gd name="connsiteY17" fmla="*/ 456793 h 548181"/>
              <a:gd name="connsiteX18" fmla="*/ 456818 w 548181"/>
              <a:gd name="connsiteY18" fmla="*/ 475070 h 548181"/>
              <a:gd name="connsiteX19" fmla="*/ 383747 w 548181"/>
              <a:gd name="connsiteY19" fmla="*/ 475070 h 548181"/>
              <a:gd name="connsiteX20" fmla="*/ 292443 w 548181"/>
              <a:gd name="connsiteY20" fmla="*/ 438516 h 548181"/>
              <a:gd name="connsiteX21" fmla="*/ 365515 w 548181"/>
              <a:gd name="connsiteY21" fmla="*/ 438516 h 548181"/>
              <a:gd name="connsiteX22" fmla="*/ 365515 w 548181"/>
              <a:gd name="connsiteY22" fmla="*/ 456793 h 548181"/>
              <a:gd name="connsiteX23" fmla="*/ 292443 w 548181"/>
              <a:gd name="connsiteY23" fmla="*/ 456793 h 548181"/>
              <a:gd name="connsiteX24" fmla="*/ 383747 w 548181"/>
              <a:gd name="connsiteY24" fmla="*/ 420238 h 548181"/>
              <a:gd name="connsiteX25" fmla="*/ 456818 w 548181"/>
              <a:gd name="connsiteY25" fmla="*/ 420238 h 548181"/>
              <a:gd name="connsiteX26" fmla="*/ 456818 w 548181"/>
              <a:gd name="connsiteY26" fmla="*/ 438516 h 548181"/>
              <a:gd name="connsiteX27" fmla="*/ 383747 w 548181"/>
              <a:gd name="connsiteY27" fmla="*/ 438516 h 548181"/>
              <a:gd name="connsiteX28" fmla="*/ 292443 w 548181"/>
              <a:gd name="connsiteY28" fmla="*/ 402056 h 548181"/>
              <a:gd name="connsiteX29" fmla="*/ 365515 w 548181"/>
              <a:gd name="connsiteY29" fmla="*/ 402056 h 548181"/>
              <a:gd name="connsiteX30" fmla="*/ 365515 w 548181"/>
              <a:gd name="connsiteY30" fmla="*/ 420333 h 548181"/>
              <a:gd name="connsiteX31" fmla="*/ 292443 w 548181"/>
              <a:gd name="connsiteY31" fmla="*/ 420333 h 548181"/>
              <a:gd name="connsiteX32" fmla="*/ 383747 w 548181"/>
              <a:gd name="connsiteY32" fmla="*/ 383731 h 548181"/>
              <a:gd name="connsiteX33" fmla="*/ 456818 w 548181"/>
              <a:gd name="connsiteY33" fmla="*/ 383731 h 548181"/>
              <a:gd name="connsiteX34" fmla="*/ 456818 w 548181"/>
              <a:gd name="connsiteY34" fmla="*/ 402009 h 548181"/>
              <a:gd name="connsiteX35" fmla="*/ 383747 w 548181"/>
              <a:gd name="connsiteY35" fmla="*/ 402009 h 548181"/>
              <a:gd name="connsiteX36" fmla="*/ 292443 w 548181"/>
              <a:gd name="connsiteY36" fmla="*/ 365454 h 548181"/>
              <a:gd name="connsiteX37" fmla="*/ 365515 w 548181"/>
              <a:gd name="connsiteY37" fmla="*/ 365454 h 548181"/>
              <a:gd name="connsiteX38" fmla="*/ 365515 w 548181"/>
              <a:gd name="connsiteY38" fmla="*/ 383731 h 548181"/>
              <a:gd name="connsiteX39" fmla="*/ 292443 w 548181"/>
              <a:gd name="connsiteY39" fmla="*/ 383731 h 548181"/>
              <a:gd name="connsiteX40" fmla="*/ 88202 w 548181"/>
              <a:gd name="connsiteY40" fmla="*/ 219277 h 548181"/>
              <a:gd name="connsiteX41" fmla="*/ 106501 w 548181"/>
              <a:gd name="connsiteY41" fmla="*/ 219277 h 548181"/>
              <a:gd name="connsiteX42" fmla="*/ 58084 w 548181"/>
              <a:gd name="connsiteY42" fmla="*/ 493320 h 548181"/>
              <a:gd name="connsiteX43" fmla="*/ 39827 w 548181"/>
              <a:gd name="connsiteY43" fmla="*/ 493320 h 548181"/>
              <a:gd name="connsiteX44" fmla="*/ 73097 w 548181"/>
              <a:gd name="connsiteY44" fmla="*/ 182757 h 548181"/>
              <a:gd name="connsiteX45" fmla="*/ 73097 w 548181"/>
              <a:gd name="connsiteY45" fmla="*/ 201041 h 548181"/>
              <a:gd name="connsiteX46" fmla="*/ 127959 w 548181"/>
              <a:gd name="connsiteY46" fmla="*/ 201041 h 548181"/>
              <a:gd name="connsiteX47" fmla="*/ 127959 w 548181"/>
              <a:gd name="connsiteY47" fmla="*/ 493245 h 548181"/>
              <a:gd name="connsiteX48" fmla="*/ 475036 w 548181"/>
              <a:gd name="connsiteY48" fmla="*/ 493245 h 548181"/>
              <a:gd name="connsiteX49" fmla="*/ 475036 w 548181"/>
              <a:gd name="connsiteY49" fmla="*/ 347119 h 548181"/>
              <a:gd name="connsiteX50" fmla="*/ 236921 w 548181"/>
              <a:gd name="connsiteY50" fmla="*/ 347119 h 548181"/>
              <a:gd name="connsiteX51" fmla="*/ 233492 w 548181"/>
              <a:gd name="connsiteY51" fmla="*/ 333311 h 548181"/>
              <a:gd name="connsiteX52" fmla="*/ 206108 w 548181"/>
              <a:gd name="connsiteY52" fmla="*/ 223705 h 548181"/>
              <a:gd name="connsiteX53" fmla="*/ 200441 w 548181"/>
              <a:gd name="connsiteY53" fmla="*/ 201041 h 548181"/>
              <a:gd name="connsiteX54" fmla="*/ 237587 w 548181"/>
              <a:gd name="connsiteY54" fmla="*/ 201041 h 548181"/>
              <a:gd name="connsiteX55" fmla="*/ 237587 w 548181"/>
              <a:gd name="connsiteY55" fmla="*/ 182757 h 548181"/>
              <a:gd name="connsiteX56" fmla="*/ 54858 w 548181"/>
              <a:gd name="connsiteY56" fmla="*/ 164474 h 548181"/>
              <a:gd name="connsiteX57" fmla="*/ 255874 w 548181"/>
              <a:gd name="connsiteY57" fmla="*/ 164474 h 548181"/>
              <a:gd name="connsiteX58" fmla="*/ 255874 w 548181"/>
              <a:gd name="connsiteY58" fmla="*/ 219277 h 548181"/>
              <a:gd name="connsiteX59" fmla="*/ 223919 w 548181"/>
              <a:gd name="connsiteY59" fmla="*/ 219277 h 548181"/>
              <a:gd name="connsiteX60" fmla="*/ 251303 w 548181"/>
              <a:gd name="connsiteY60" fmla="*/ 328931 h 548181"/>
              <a:gd name="connsiteX61" fmla="*/ 493323 w 548181"/>
              <a:gd name="connsiteY61" fmla="*/ 328931 h 548181"/>
              <a:gd name="connsiteX62" fmla="*/ 493323 w 548181"/>
              <a:gd name="connsiteY62" fmla="*/ 493320 h 548181"/>
              <a:gd name="connsiteX63" fmla="*/ 109672 w 548181"/>
              <a:gd name="connsiteY63" fmla="*/ 493320 h 548181"/>
              <a:gd name="connsiteX64" fmla="*/ 109672 w 548181"/>
              <a:gd name="connsiteY64" fmla="*/ 219277 h 548181"/>
              <a:gd name="connsiteX65" fmla="*/ 106501 w 548181"/>
              <a:gd name="connsiteY65" fmla="*/ 219277 h 548181"/>
              <a:gd name="connsiteX66" fmla="*/ 109716 w 548181"/>
              <a:gd name="connsiteY66" fmla="*/ 201079 h 548181"/>
              <a:gd name="connsiteX67" fmla="*/ 91414 w 548181"/>
              <a:gd name="connsiteY67" fmla="*/ 201079 h 548181"/>
              <a:gd name="connsiteX68" fmla="*/ 88202 w 548181"/>
              <a:gd name="connsiteY68" fmla="*/ 219277 h 548181"/>
              <a:gd name="connsiteX69" fmla="*/ 54858 w 548181"/>
              <a:gd name="connsiteY69" fmla="*/ 219277 h 548181"/>
              <a:gd name="connsiteX70" fmla="*/ 402016 w 548181"/>
              <a:gd name="connsiteY70" fmla="*/ 18287 h 548181"/>
              <a:gd name="connsiteX71" fmla="*/ 365486 w 548181"/>
              <a:gd name="connsiteY71" fmla="*/ 54861 h 548181"/>
              <a:gd name="connsiteX72" fmla="*/ 365915 w 548181"/>
              <a:gd name="connsiteY72" fmla="*/ 58004 h 548181"/>
              <a:gd name="connsiteX73" fmla="*/ 356627 w 548181"/>
              <a:gd name="connsiteY73" fmla="*/ 75577 h 548181"/>
              <a:gd name="connsiteX74" fmla="*/ 354580 w 548181"/>
              <a:gd name="connsiteY74" fmla="*/ 76815 h 548181"/>
              <a:gd name="connsiteX75" fmla="*/ 343673 w 548181"/>
              <a:gd name="connsiteY75" fmla="*/ 80434 h 548181"/>
              <a:gd name="connsiteX76" fmla="*/ 338196 w 548181"/>
              <a:gd name="connsiteY76" fmla="*/ 79625 h 548181"/>
              <a:gd name="connsiteX77" fmla="*/ 326385 w 548181"/>
              <a:gd name="connsiteY77" fmla="*/ 67862 h 548181"/>
              <a:gd name="connsiteX78" fmla="*/ 283282 w 548181"/>
              <a:gd name="connsiteY78" fmla="*/ 36526 h 548181"/>
              <a:gd name="connsiteX79" fmla="*/ 247134 w 548181"/>
              <a:gd name="connsiteY79" fmla="*/ 54670 h 548181"/>
              <a:gd name="connsiteX80" fmla="*/ 232608 w 548181"/>
              <a:gd name="connsiteY80" fmla="*/ 61814 h 548181"/>
              <a:gd name="connsiteX81" fmla="*/ 230893 w 548181"/>
              <a:gd name="connsiteY81" fmla="*/ 61766 h 548181"/>
              <a:gd name="connsiteX82" fmla="*/ 216272 w 548181"/>
              <a:gd name="connsiteY82" fmla="*/ 51765 h 548181"/>
              <a:gd name="connsiteX83" fmla="*/ 191935 w 548181"/>
              <a:gd name="connsiteY83" fmla="*/ 36526 h 548181"/>
              <a:gd name="connsiteX84" fmla="*/ 166407 w 548181"/>
              <a:gd name="connsiteY84" fmla="*/ 54528 h 548181"/>
              <a:gd name="connsiteX85" fmla="*/ 153643 w 548181"/>
              <a:gd name="connsiteY85" fmla="*/ 65957 h 548181"/>
              <a:gd name="connsiteX86" fmla="*/ 149261 w 548181"/>
              <a:gd name="connsiteY86" fmla="*/ 66528 h 548181"/>
              <a:gd name="connsiteX87" fmla="*/ 137069 w 548181"/>
              <a:gd name="connsiteY87" fmla="*/ 61861 h 548181"/>
              <a:gd name="connsiteX88" fmla="*/ 118875 w 548181"/>
              <a:gd name="connsiteY88" fmla="*/ 54766 h 548181"/>
              <a:gd name="connsiteX89" fmla="*/ 91490 w 548181"/>
              <a:gd name="connsiteY89" fmla="*/ 82149 h 548181"/>
              <a:gd name="connsiteX90" fmla="*/ 118875 w 548181"/>
              <a:gd name="connsiteY90" fmla="*/ 109627 h 548181"/>
              <a:gd name="connsiteX91" fmla="*/ 125162 w 548181"/>
              <a:gd name="connsiteY91" fmla="*/ 108769 h 548181"/>
              <a:gd name="connsiteX92" fmla="*/ 129306 w 548181"/>
              <a:gd name="connsiteY92" fmla="*/ 108293 h 548181"/>
              <a:gd name="connsiteX93" fmla="*/ 146737 w 548181"/>
              <a:gd name="connsiteY93" fmla="*/ 121342 h 548181"/>
              <a:gd name="connsiteX94" fmla="*/ 155405 w 548181"/>
              <a:gd name="connsiteY94" fmla="*/ 127866 h 548181"/>
              <a:gd name="connsiteX95" fmla="*/ 162311 w 548181"/>
              <a:gd name="connsiteY95" fmla="*/ 124532 h 548181"/>
              <a:gd name="connsiteX96" fmla="*/ 175170 w 548181"/>
              <a:gd name="connsiteY96" fmla="*/ 118103 h 548181"/>
              <a:gd name="connsiteX97" fmla="*/ 176218 w 548181"/>
              <a:gd name="connsiteY97" fmla="*/ 118056 h 548181"/>
              <a:gd name="connsiteX98" fmla="*/ 188648 w 548181"/>
              <a:gd name="connsiteY98" fmla="*/ 122961 h 548181"/>
              <a:gd name="connsiteX99" fmla="*/ 201031 w 548181"/>
              <a:gd name="connsiteY99" fmla="*/ 127866 h 548181"/>
              <a:gd name="connsiteX100" fmla="*/ 217939 w 548181"/>
              <a:gd name="connsiteY100" fmla="*/ 116579 h 548181"/>
              <a:gd name="connsiteX101" fmla="*/ 231988 w 548181"/>
              <a:gd name="connsiteY101" fmla="*/ 105483 h 548181"/>
              <a:gd name="connsiteX102" fmla="*/ 234846 w 548181"/>
              <a:gd name="connsiteY102" fmla="*/ 105245 h 548181"/>
              <a:gd name="connsiteX103" fmla="*/ 248753 w 548181"/>
              <a:gd name="connsiteY103" fmla="*/ 111674 h 548181"/>
              <a:gd name="connsiteX104" fmla="*/ 283330 w 548181"/>
              <a:gd name="connsiteY104" fmla="*/ 127961 h 548181"/>
              <a:gd name="connsiteX105" fmla="*/ 322241 w 548181"/>
              <a:gd name="connsiteY105" fmla="*/ 105674 h 548181"/>
              <a:gd name="connsiteX106" fmla="*/ 336386 w 548181"/>
              <a:gd name="connsiteY106" fmla="*/ 96959 h 548181"/>
              <a:gd name="connsiteX107" fmla="*/ 337910 w 548181"/>
              <a:gd name="connsiteY107" fmla="*/ 96816 h 548181"/>
              <a:gd name="connsiteX108" fmla="*/ 351770 w 548181"/>
              <a:gd name="connsiteY108" fmla="*/ 103198 h 548181"/>
              <a:gd name="connsiteX109" fmla="*/ 365534 w 548181"/>
              <a:gd name="connsiteY109" fmla="*/ 109674 h 548181"/>
              <a:gd name="connsiteX110" fmla="*/ 381346 w 548181"/>
              <a:gd name="connsiteY110" fmla="*/ 100197 h 548181"/>
              <a:gd name="connsiteX111" fmla="*/ 397205 w 548181"/>
              <a:gd name="connsiteY111" fmla="*/ 90911 h 548181"/>
              <a:gd name="connsiteX112" fmla="*/ 398825 w 548181"/>
              <a:gd name="connsiteY112" fmla="*/ 91006 h 548181"/>
              <a:gd name="connsiteX113" fmla="*/ 401444 w 548181"/>
              <a:gd name="connsiteY113" fmla="*/ 91292 h 548181"/>
              <a:gd name="connsiteX114" fmla="*/ 401682 w 548181"/>
              <a:gd name="connsiteY114" fmla="*/ 91292 h 548181"/>
              <a:gd name="connsiteX115" fmla="*/ 436926 w 548181"/>
              <a:gd name="connsiteY115" fmla="*/ 54861 h 548181"/>
              <a:gd name="connsiteX116" fmla="*/ 402063 w 548181"/>
              <a:gd name="connsiteY116" fmla="*/ 18287 h 548181"/>
              <a:gd name="connsiteX117" fmla="*/ 402016 w 548181"/>
              <a:gd name="connsiteY117" fmla="*/ 0 h 548181"/>
              <a:gd name="connsiteX118" fmla="*/ 455214 w 548181"/>
              <a:gd name="connsiteY118" fmla="*/ 54861 h 548181"/>
              <a:gd name="connsiteX119" fmla="*/ 402016 w 548181"/>
              <a:gd name="connsiteY119" fmla="*/ 109674 h 548181"/>
              <a:gd name="connsiteX120" fmla="*/ 397205 w 548181"/>
              <a:gd name="connsiteY120" fmla="*/ 109198 h 548181"/>
              <a:gd name="connsiteX121" fmla="*/ 365486 w 548181"/>
              <a:gd name="connsiteY121" fmla="*/ 127961 h 548181"/>
              <a:gd name="connsiteX122" fmla="*/ 337863 w 548181"/>
              <a:gd name="connsiteY122" fmla="*/ 115103 h 548181"/>
              <a:gd name="connsiteX123" fmla="*/ 283282 w 548181"/>
              <a:gd name="connsiteY123" fmla="*/ 146201 h 548181"/>
              <a:gd name="connsiteX124" fmla="*/ 234798 w 548181"/>
              <a:gd name="connsiteY124" fmla="*/ 123580 h 548181"/>
              <a:gd name="connsiteX125" fmla="*/ 201031 w 548181"/>
              <a:gd name="connsiteY125" fmla="*/ 146201 h 548181"/>
              <a:gd name="connsiteX126" fmla="*/ 176218 w 548181"/>
              <a:gd name="connsiteY126" fmla="*/ 136390 h 548181"/>
              <a:gd name="connsiteX127" fmla="*/ 155310 w 548181"/>
              <a:gd name="connsiteY127" fmla="*/ 146201 h 548181"/>
              <a:gd name="connsiteX128" fmla="*/ 129210 w 548181"/>
              <a:gd name="connsiteY128" fmla="*/ 126628 h 548181"/>
              <a:gd name="connsiteX129" fmla="*/ 118780 w 548181"/>
              <a:gd name="connsiteY129" fmla="*/ 127961 h 548181"/>
              <a:gd name="connsiteX130" fmla="*/ 73106 w 548181"/>
              <a:gd name="connsiteY130" fmla="*/ 82244 h 548181"/>
              <a:gd name="connsiteX131" fmla="*/ 118780 w 548181"/>
              <a:gd name="connsiteY131" fmla="*/ 36574 h 548181"/>
              <a:gd name="connsiteX132" fmla="*/ 149118 w 548181"/>
              <a:gd name="connsiteY132" fmla="*/ 48289 h 548181"/>
              <a:gd name="connsiteX133" fmla="*/ 191887 w 548181"/>
              <a:gd name="connsiteY133" fmla="*/ 18287 h 548181"/>
              <a:gd name="connsiteX134" fmla="*/ 232608 w 548181"/>
              <a:gd name="connsiteY134" fmla="*/ 43574 h 548181"/>
              <a:gd name="connsiteX135" fmla="*/ 283282 w 548181"/>
              <a:gd name="connsiteY135" fmla="*/ 18287 h 548181"/>
              <a:gd name="connsiteX136" fmla="*/ 343673 w 548181"/>
              <a:gd name="connsiteY136" fmla="*/ 62242 h 548181"/>
              <a:gd name="connsiteX137" fmla="*/ 347674 w 548181"/>
              <a:gd name="connsiteY137" fmla="*/ 59671 h 548181"/>
              <a:gd name="connsiteX138" fmla="*/ 347197 w 548181"/>
              <a:gd name="connsiteY138" fmla="*/ 54861 h 548181"/>
              <a:gd name="connsiteX139" fmla="*/ 402016 w 548181"/>
              <a:gd name="connsiteY139" fmla="*/ 0 h 5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48181" h="548181">
                <a:moveTo>
                  <a:pt x="18288" y="511607"/>
                </a:moveTo>
                <a:lnTo>
                  <a:pt x="18288" y="529942"/>
                </a:lnTo>
                <a:lnTo>
                  <a:pt x="529988" y="529942"/>
                </a:lnTo>
                <a:lnTo>
                  <a:pt x="529988" y="511607"/>
                </a:lnTo>
                <a:close/>
                <a:moveTo>
                  <a:pt x="0" y="493320"/>
                </a:moveTo>
                <a:lnTo>
                  <a:pt x="39827" y="493320"/>
                </a:lnTo>
                <a:lnTo>
                  <a:pt x="36605" y="511576"/>
                </a:lnTo>
                <a:lnTo>
                  <a:pt x="54859" y="511576"/>
                </a:lnTo>
                <a:lnTo>
                  <a:pt x="58084" y="493320"/>
                </a:lnTo>
                <a:lnTo>
                  <a:pt x="109672" y="493320"/>
                </a:lnTo>
                <a:lnTo>
                  <a:pt x="109672" y="511576"/>
                </a:lnTo>
                <a:lnTo>
                  <a:pt x="493323" y="511576"/>
                </a:lnTo>
                <a:lnTo>
                  <a:pt x="493323" y="493320"/>
                </a:lnTo>
                <a:lnTo>
                  <a:pt x="548181" y="493320"/>
                </a:lnTo>
                <a:lnTo>
                  <a:pt x="548181" y="548181"/>
                </a:lnTo>
                <a:lnTo>
                  <a:pt x="0" y="548181"/>
                </a:lnTo>
                <a:close/>
                <a:moveTo>
                  <a:pt x="383747" y="456793"/>
                </a:moveTo>
                <a:lnTo>
                  <a:pt x="456818" y="456793"/>
                </a:lnTo>
                <a:lnTo>
                  <a:pt x="456818" y="475070"/>
                </a:lnTo>
                <a:lnTo>
                  <a:pt x="383747" y="475070"/>
                </a:lnTo>
                <a:close/>
                <a:moveTo>
                  <a:pt x="292443" y="438516"/>
                </a:moveTo>
                <a:lnTo>
                  <a:pt x="365515" y="438516"/>
                </a:lnTo>
                <a:lnTo>
                  <a:pt x="365515" y="456793"/>
                </a:lnTo>
                <a:lnTo>
                  <a:pt x="292443" y="456793"/>
                </a:lnTo>
                <a:close/>
                <a:moveTo>
                  <a:pt x="383747" y="420238"/>
                </a:moveTo>
                <a:lnTo>
                  <a:pt x="456818" y="420238"/>
                </a:lnTo>
                <a:lnTo>
                  <a:pt x="456818" y="438516"/>
                </a:lnTo>
                <a:lnTo>
                  <a:pt x="383747" y="438516"/>
                </a:lnTo>
                <a:close/>
                <a:moveTo>
                  <a:pt x="292443" y="402056"/>
                </a:moveTo>
                <a:lnTo>
                  <a:pt x="365515" y="402056"/>
                </a:lnTo>
                <a:lnTo>
                  <a:pt x="365515" y="420333"/>
                </a:lnTo>
                <a:lnTo>
                  <a:pt x="292443" y="420333"/>
                </a:lnTo>
                <a:close/>
                <a:moveTo>
                  <a:pt x="383747" y="383731"/>
                </a:moveTo>
                <a:lnTo>
                  <a:pt x="456818" y="383731"/>
                </a:lnTo>
                <a:lnTo>
                  <a:pt x="456818" y="402009"/>
                </a:lnTo>
                <a:lnTo>
                  <a:pt x="383747" y="402009"/>
                </a:lnTo>
                <a:close/>
                <a:moveTo>
                  <a:pt x="292443" y="365454"/>
                </a:moveTo>
                <a:lnTo>
                  <a:pt x="365515" y="365454"/>
                </a:lnTo>
                <a:lnTo>
                  <a:pt x="365515" y="383731"/>
                </a:lnTo>
                <a:lnTo>
                  <a:pt x="292443" y="383731"/>
                </a:lnTo>
                <a:close/>
                <a:moveTo>
                  <a:pt x="88202" y="219277"/>
                </a:moveTo>
                <a:lnTo>
                  <a:pt x="106501" y="219277"/>
                </a:lnTo>
                <a:lnTo>
                  <a:pt x="58084" y="493320"/>
                </a:lnTo>
                <a:lnTo>
                  <a:pt x="39827" y="493320"/>
                </a:lnTo>
                <a:close/>
                <a:moveTo>
                  <a:pt x="73097" y="182757"/>
                </a:moveTo>
                <a:lnTo>
                  <a:pt x="73097" y="201041"/>
                </a:lnTo>
                <a:lnTo>
                  <a:pt x="127959" y="201041"/>
                </a:lnTo>
                <a:lnTo>
                  <a:pt x="127959" y="493245"/>
                </a:lnTo>
                <a:lnTo>
                  <a:pt x="475036" y="493245"/>
                </a:lnTo>
                <a:lnTo>
                  <a:pt x="475036" y="347119"/>
                </a:lnTo>
                <a:lnTo>
                  <a:pt x="236921" y="347119"/>
                </a:lnTo>
                <a:lnTo>
                  <a:pt x="233492" y="333311"/>
                </a:lnTo>
                <a:lnTo>
                  <a:pt x="206108" y="223705"/>
                </a:lnTo>
                <a:lnTo>
                  <a:pt x="200441" y="201041"/>
                </a:lnTo>
                <a:lnTo>
                  <a:pt x="237587" y="201041"/>
                </a:lnTo>
                <a:lnTo>
                  <a:pt x="237587" y="182757"/>
                </a:lnTo>
                <a:close/>
                <a:moveTo>
                  <a:pt x="54858" y="164474"/>
                </a:moveTo>
                <a:lnTo>
                  <a:pt x="255874" y="164474"/>
                </a:lnTo>
                <a:lnTo>
                  <a:pt x="255874" y="219277"/>
                </a:lnTo>
                <a:lnTo>
                  <a:pt x="223919" y="219277"/>
                </a:lnTo>
                <a:lnTo>
                  <a:pt x="251303" y="328931"/>
                </a:lnTo>
                <a:lnTo>
                  <a:pt x="493323" y="328931"/>
                </a:lnTo>
                <a:lnTo>
                  <a:pt x="493323" y="493320"/>
                </a:lnTo>
                <a:lnTo>
                  <a:pt x="109672" y="493320"/>
                </a:lnTo>
                <a:lnTo>
                  <a:pt x="109672" y="219277"/>
                </a:lnTo>
                <a:lnTo>
                  <a:pt x="106501" y="219277"/>
                </a:lnTo>
                <a:lnTo>
                  <a:pt x="109716" y="201079"/>
                </a:lnTo>
                <a:lnTo>
                  <a:pt x="91414" y="201079"/>
                </a:lnTo>
                <a:lnTo>
                  <a:pt x="88202" y="219277"/>
                </a:lnTo>
                <a:lnTo>
                  <a:pt x="54858" y="219277"/>
                </a:lnTo>
                <a:close/>
                <a:moveTo>
                  <a:pt x="402016" y="18287"/>
                </a:moveTo>
                <a:cubicBezTo>
                  <a:pt x="381917" y="18287"/>
                  <a:pt x="365486" y="34669"/>
                  <a:pt x="365486" y="54861"/>
                </a:cubicBezTo>
                <a:cubicBezTo>
                  <a:pt x="365724" y="56290"/>
                  <a:pt x="365819" y="57099"/>
                  <a:pt x="365915" y="58004"/>
                </a:cubicBezTo>
                <a:cubicBezTo>
                  <a:pt x="366486" y="65147"/>
                  <a:pt x="362867" y="72053"/>
                  <a:pt x="356627" y="75577"/>
                </a:cubicBezTo>
                <a:cubicBezTo>
                  <a:pt x="355913" y="75958"/>
                  <a:pt x="355246" y="76339"/>
                  <a:pt x="354580" y="76815"/>
                </a:cubicBezTo>
                <a:cubicBezTo>
                  <a:pt x="351436" y="79196"/>
                  <a:pt x="347626" y="80434"/>
                  <a:pt x="343673" y="80434"/>
                </a:cubicBezTo>
                <a:cubicBezTo>
                  <a:pt x="341863" y="80434"/>
                  <a:pt x="340006" y="80148"/>
                  <a:pt x="338196" y="79625"/>
                </a:cubicBezTo>
                <a:cubicBezTo>
                  <a:pt x="332576" y="77815"/>
                  <a:pt x="328194" y="73481"/>
                  <a:pt x="326385" y="67862"/>
                </a:cubicBezTo>
                <a:cubicBezTo>
                  <a:pt x="320193" y="49146"/>
                  <a:pt x="302810" y="36526"/>
                  <a:pt x="283282" y="36526"/>
                </a:cubicBezTo>
                <a:cubicBezTo>
                  <a:pt x="269089" y="36526"/>
                  <a:pt x="255945" y="43098"/>
                  <a:pt x="247134" y="54670"/>
                </a:cubicBezTo>
                <a:cubicBezTo>
                  <a:pt x="243657" y="59195"/>
                  <a:pt x="238275" y="61814"/>
                  <a:pt x="232608" y="61814"/>
                </a:cubicBezTo>
                <a:cubicBezTo>
                  <a:pt x="231988" y="61814"/>
                  <a:pt x="231465" y="61814"/>
                  <a:pt x="230893" y="61766"/>
                </a:cubicBezTo>
                <a:cubicBezTo>
                  <a:pt x="224606" y="61147"/>
                  <a:pt x="219129" y="57337"/>
                  <a:pt x="216272" y="51765"/>
                </a:cubicBezTo>
                <a:cubicBezTo>
                  <a:pt x="211604" y="42336"/>
                  <a:pt x="202317" y="36526"/>
                  <a:pt x="191935" y="36526"/>
                </a:cubicBezTo>
                <a:cubicBezTo>
                  <a:pt x="180647" y="36526"/>
                  <a:pt x="170312" y="43765"/>
                  <a:pt x="166407" y="54528"/>
                </a:cubicBezTo>
                <a:cubicBezTo>
                  <a:pt x="164311" y="60195"/>
                  <a:pt x="159549" y="64481"/>
                  <a:pt x="153643" y="65957"/>
                </a:cubicBezTo>
                <a:cubicBezTo>
                  <a:pt x="152214" y="66338"/>
                  <a:pt x="150738" y="66528"/>
                  <a:pt x="149261" y="66528"/>
                </a:cubicBezTo>
                <a:cubicBezTo>
                  <a:pt x="144832" y="66528"/>
                  <a:pt x="140450" y="64909"/>
                  <a:pt x="137069" y="61861"/>
                </a:cubicBezTo>
                <a:cubicBezTo>
                  <a:pt x="133402" y="58671"/>
                  <a:pt x="127353" y="54766"/>
                  <a:pt x="118875" y="54766"/>
                </a:cubicBezTo>
                <a:cubicBezTo>
                  <a:pt x="103778" y="54766"/>
                  <a:pt x="91490" y="67052"/>
                  <a:pt x="91490" y="82149"/>
                </a:cubicBezTo>
                <a:cubicBezTo>
                  <a:pt x="91490" y="97292"/>
                  <a:pt x="103778" y="109627"/>
                  <a:pt x="118875" y="109627"/>
                </a:cubicBezTo>
                <a:cubicBezTo>
                  <a:pt x="120733" y="109627"/>
                  <a:pt x="122828" y="109293"/>
                  <a:pt x="125162" y="108769"/>
                </a:cubicBezTo>
                <a:cubicBezTo>
                  <a:pt x="126496" y="108436"/>
                  <a:pt x="127925" y="108293"/>
                  <a:pt x="129306" y="108293"/>
                </a:cubicBezTo>
                <a:cubicBezTo>
                  <a:pt x="137164" y="108293"/>
                  <a:pt x="144451" y="113484"/>
                  <a:pt x="146737" y="121342"/>
                </a:cubicBezTo>
                <a:cubicBezTo>
                  <a:pt x="147690" y="124628"/>
                  <a:pt x="150785" y="127866"/>
                  <a:pt x="155405" y="127866"/>
                </a:cubicBezTo>
                <a:cubicBezTo>
                  <a:pt x="158882" y="127866"/>
                  <a:pt x="161215" y="125818"/>
                  <a:pt x="162311" y="124532"/>
                </a:cubicBezTo>
                <a:cubicBezTo>
                  <a:pt x="165502" y="120723"/>
                  <a:pt x="170169" y="118437"/>
                  <a:pt x="175170" y="118103"/>
                </a:cubicBezTo>
                <a:cubicBezTo>
                  <a:pt x="175503" y="118056"/>
                  <a:pt x="175884" y="118056"/>
                  <a:pt x="176218" y="118056"/>
                </a:cubicBezTo>
                <a:cubicBezTo>
                  <a:pt x="180885" y="118056"/>
                  <a:pt x="185267" y="119770"/>
                  <a:pt x="188648" y="122961"/>
                </a:cubicBezTo>
                <a:cubicBezTo>
                  <a:pt x="191173" y="125199"/>
                  <a:pt x="195268" y="127866"/>
                  <a:pt x="201031" y="127866"/>
                </a:cubicBezTo>
                <a:cubicBezTo>
                  <a:pt x="208509" y="127866"/>
                  <a:pt x="215176" y="123437"/>
                  <a:pt x="217939" y="116579"/>
                </a:cubicBezTo>
                <a:cubicBezTo>
                  <a:pt x="220415" y="110674"/>
                  <a:pt x="225702" y="106531"/>
                  <a:pt x="231988" y="105483"/>
                </a:cubicBezTo>
                <a:cubicBezTo>
                  <a:pt x="232941" y="105341"/>
                  <a:pt x="233893" y="105245"/>
                  <a:pt x="234846" y="105245"/>
                </a:cubicBezTo>
                <a:cubicBezTo>
                  <a:pt x="240180" y="105245"/>
                  <a:pt x="245229" y="107579"/>
                  <a:pt x="248753" y="111674"/>
                </a:cubicBezTo>
                <a:cubicBezTo>
                  <a:pt x="257564" y="122008"/>
                  <a:pt x="270185" y="127961"/>
                  <a:pt x="283330" y="127961"/>
                </a:cubicBezTo>
                <a:cubicBezTo>
                  <a:pt x="299285" y="127961"/>
                  <a:pt x="313859" y="119627"/>
                  <a:pt x="322241" y="105674"/>
                </a:cubicBezTo>
                <a:cubicBezTo>
                  <a:pt x="325289" y="100674"/>
                  <a:pt x="330528" y="97435"/>
                  <a:pt x="336386" y="96959"/>
                </a:cubicBezTo>
                <a:cubicBezTo>
                  <a:pt x="336910" y="96816"/>
                  <a:pt x="337386" y="96816"/>
                  <a:pt x="337910" y="96816"/>
                </a:cubicBezTo>
                <a:cubicBezTo>
                  <a:pt x="343292" y="96816"/>
                  <a:pt x="348340" y="99150"/>
                  <a:pt x="351770" y="103198"/>
                </a:cubicBezTo>
                <a:cubicBezTo>
                  <a:pt x="353865" y="105626"/>
                  <a:pt x="358390" y="109674"/>
                  <a:pt x="365534" y="109674"/>
                </a:cubicBezTo>
                <a:cubicBezTo>
                  <a:pt x="372106" y="109674"/>
                  <a:pt x="378012" y="106103"/>
                  <a:pt x="381346" y="100197"/>
                </a:cubicBezTo>
                <a:cubicBezTo>
                  <a:pt x="384537" y="94483"/>
                  <a:pt x="390680" y="90911"/>
                  <a:pt x="397205" y="90911"/>
                </a:cubicBezTo>
                <a:cubicBezTo>
                  <a:pt x="397777" y="90911"/>
                  <a:pt x="398301" y="90911"/>
                  <a:pt x="398825" y="91006"/>
                </a:cubicBezTo>
                <a:cubicBezTo>
                  <a:pt x="399729" y="91054"/>
                  <a:pt x="400539" y="91149"/>
                  <a:pt x="401444" y="91292"/>
                </a:cubicBezTo>
                <a:lnTo>
                  <a:pt x="401682" y="91292"/>
                </a:lnTo>
                <a:cubicBezTo>
                  <a:pt x="421685" y="91292"/>
                  <a:pt x="436926" y="75291"/>
                  <a:pt x="436926" y="54861"/>
                </a:cubicBezTo>
                <a:cubicBezTo>
                  <a:pt x="436926" y="34383"/>
                  <a:pt x="421638" y="18287"/>
                  <a:pt x="402063" y="18287"/>
                </a:cubicBezTo>
                <a:close/>
                <a:moveTo>
                  <a:pt x="402016" y="0"/>
                </a:moveTo>
                <a:cubicBezTo>
                  <a:pt x="432258" y="0"/>
                  <a:pt x="455214" y="24525"/>
                  <a:pt x="455214" y="54861"/>
                </a:cubicBezTo>
                <a:cubicBezTo>
                  <a:pt x="455214" y="85149"/>
                  <a:pt x="432258" y="109674"/>
                  <a:pt x="402016" y="109674"/>
                </a:cubicBezTo>
                <a:cubicBezTo>
                  <a:pt x="400349" y="109674"/>
                  <a:pt x="398825" y="109388"/>
                  <a:pt x="397205" y="109198"/>
                </a:cubicBezTo>
                <a:cubicBezTo>
                  <a:pt x="390966" y="120342"/>
                  <a:pt x="379155" y="127961"/>
                  <a:pt x="365486" y="127961"/>
                </a:cubicBezTo>
                <a:cubicBezTo>
                  <a:pt x="354389" y="127961"/>
                  <a:pt x="344530" y="122866"/>
                  <a:pt x="337863" y="115103"/>
                </a:cubicBezTo>
                <a:cubicBezTo>
                  <a:pt x="326718" y="133724"/>
                  <a:pt x="306524" y="146201"/>
                  <a:pt x="283282" y="146201"/>
                </a:cubicBezTo>
                <a:cubicBezTo>
                  <a:pt x="263803" y="146201"/>
                  <a:pt x="246515" y="137343"/>
                  <a:pt x="234798" y="123580"/>
                </a:cubicBezTo>
                <a:cubicBezTo>
                  <a:pt x="229369" y="136867"/>
                  <a:pt x="216272" y="146201"/>
                  <a:pt x="201031" y="146201"/>
                </a:cubicBezTo>
                <a:cubicBezTo>
                  <a:pt x="191458" y="146201"/>
                  <a:pt x="182790" y="142486"/>
                  <a:pt x="176218" y="136390"/>
                </a:cubicBezTo>
                <a:cubicBezTo>
                  <a:pt x="171169" y="142343"/>
                  <a:pt x="163787" y="146201"/>
                  <a:pt x="155310" y="146201"/>
                </a:cubicBezTo>
                <a:cubicBezTo>
                  <a:pt x="142927" y="146201"/>
                  <a:pt x="132592" y="137962"/>
                  <a:pt x="129210" y="126628"/>
                </a:cubicBezTo>
                <a:cubicBezTo>
                  <a:pt x="125877" y="127390"/>
                  <a:pt x="122400" y="127961"/>
                  <a:pt x="118780" y="127961"/>
                </a:cubicBezTo>
                <a:cubicBezTo>
                  <a:pt x="93586" y="127961"/>
                  <a:pt x="73106" y="107484"/>
                  <a:pt x="73106" y="82244"/>
                </a:cubicBezTo>
                <a:cubicBezTo>
                  <a:pt x="73106" y="57004"/>
                  <a:pt x="93586" y="36574"/>
                  <a:pt x="118780" y="36574"/>
                </a:cubicBezTo>
                <a:cubicBezTo>
                  <a:pt x="130496" y="36574"/>
                  <a:pt x="141117" y="41098"/>
                  <a:pt x="149118" y="48289"/>
                </a:cubicBezTo>
                <a:cubicBezTo>
                  <a:pt x="155548" y="30859"/>
                  <a:pt x="172217" y="18287"/>
                  <a:pt x="191887" y="18287"/>
                </a:cubicBezTo>
                <a:cubicBezTo>
                  <a:pt x="209794" y="18287"/>
                  <a:pt x="225083" y="28669"/>
                  <a:pt x="232608" y="43574"/>
                </a:cubicBezTo>
                <a:cubicBezTo>
                  <a:pt x="244276" y="28335"/>
                  <a:pt x="262565" y="18287"/>
                  <a:pt x="283282" y="18287"/>
                </a:cubicBezTo>
                <a:cubicBezTo>
                  <a:pt x="311478" y="18287"/>
                  <a:pt x="335243" y="36812"/>
                  <a:pt x="343673" y="62242"/>
                </a:cubicBezTo>
                <a:cubicBezTo>
                  <a:pt x="344959" y="61290"/>
                  <a:pt x="346245" y="60433"/>
                  <a:pt x="347674" y="59671"/>
                </a:cubicBezTo>
                <a:cubicBezTo>
                  <a:pt x="347578" y="58004"/>
                  <a:pt x="347197" y="56528"/>
                  <a:pt x="347197" y="54861"/>
                </a:cubicBezTo>
                <a:cubicBezTo>
                  <a:pt x="347197" y="24525"/>
                  <a:pt x="371773" y="0"/>
                  <a:pt x="402016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47" name="iconfont-11117-5233437"/>
          <p:cNvSpPr/>
          <p:nvPr/>
        </p:nvSpPr>
        <p:spPr>
          <a:xfrm>
            <a:off x="2782993" y="6195823"/>
            <a:ext cx="599781" cy="423573"/>
          </a:xfrm>
          <a:custGeom>
            <a:avLst/>
            <a:gdLst>
              <a:gd name="connsiteX0" fmla="*/ 8648 w 401840"/>
              <a:gd name="connsiteY0" fmla="*/ 378795 h 396046"/>
              <a:gd name="connsiteX1" fmla="*/ 23084 w 401840"/>
              <a:gd name="connsiteY1" fmla="*/ 378795 h 396046"/>
              <a:gd name="connsiteX2" fmla="*/ 23084 w 401840"/>
              <a:gd name="connsiteY2" fmla="*/ 380699 h 396046"/>
              <a:gd name="connsiteX3" fmla="*/ 31729 w 401840"/>
              <a:gd name="connsiteY3" fmla="*/ 389347 h 396046"/>
              <a:gd name="connsiteX4" fmla="*/ 40332 w 401840"/>
              <a:gd name="connsiteY4" fmla="*/ 380699 h 396046"/>
              <a:gd name="connsiteX5" fmla="*/ 40332 w 401840"/>
              <a:gd name="connsiteY5" fmla="*/ 378795 h 396046"/>
              <a:gd name="connsiteX6" fmla="*/ 365391 w 401840"/>
              <a:gd name="connsiteY6" fmla="*/ 378795 h 396046"/>
              <a:gd name="connsiteX7" fmla="*/ 365391 w 401840"/>
              <a:gd name="connsiteY7" fmla="*/ 379743 h 396046"/>
              <a:gd name="connsiteX8" fmla="*/ 373993 w 401840"/>
              <a:gd name="connsiteY8" fmla="*/ 388391 h 396046"/>
              <a:gd name="connsiteX9" fmla="*/ 384550 w 401840"/>
              <a:gd name="connsiteY9" fmla="*/ 380699 h 396046"/>
              <a:gd name="connsiteX10" fmla="*/ 384550 w 401840"/>
              <a:gd name="connsiteY10" fmla="*/ 378795 h 396046"/>
              <a:gd name="connsiteX11" fmla="*/ 393236 w 401840"/>
              <a:gd name="connsiteY11" fmla="*/ 378795 h 396046"/>
              <a:gd name="connsiteX12" fmla="*/ 401840 w 401840"/>
              <a:gd name="connsiteY12" fmla="*/ 387442 h 396046"/>
              <a:gd name="connsiteX13" fmla="*/ 394192 w 401840"/>
              <a:gd name="connsiteY13" fmla="*/ 396046 h 396046"/>
              <a:gd name="connsiteX14" fmla="*/ 8648 w 401840"/>
              <a:gd name="connsiteY14" fmla="*/ 396046 h 396046"/>
              <a:gd name="connsiteX15" fmla="*/ 0 w 401840"/>
              <a:gd name="connsiteY15" fmla="*/ 387442 h 396046"/>
              <a:gd name="connsiteX16" fmla="*/ 8648 w 401840"/>
              <a:gd name="connsiteY16" fmla="*/ 378795 h 396046"/>
              <a:gd name="connsiteX17" fmla="*/ 232100 w 401840"/>
              <a:gd name="connsiteY17" fmla="*/ 308789 h 396046"/>
              <a:gd name="connsiteX18" fmla="*/ 232100 w 401840"/>
              <a:gd name="connsiteY18" fmla="*/ 334688 h 396046"/>
              <a:gd name="connsiteX19" fmla="*/ 296372 w 401840"/>
              <a:gd name="connsiteY19" fmla="*/ 334688 h 396046"/>
              <a:gd name="connsiteX20" fmla="*/ 296372 w 401840"/>
              <a:gd name="connsiteY20" fmla="*/ 308789 h 396046"/>
              <a:gd name="connsiteX21" fmla="*/ 107424 w 401840"/>
              <a:gd name="connsiteY21" fmla="*/ 308789 h 396046"/>
              <a:gd name="connsiteX22" fmla="*/ 107424 w 401840"/>
              <a:gd name="connsiteY22" fmla="*/ 334688 h 396046"/>
              <a:gd name="connsiteX23" fmla="*/ 171695 w 401840"/>
              <a:gd name="connsiteY23" fmla="*/ 334688 h 396046"/>
              <a:gd name="connsiteX24" fmla="*/ 171695 w 401840"/>
              <a:gd name="connsiteY24" fmla="*/ 308789 h 396046"/>
              <a:gd name="connsiteX25" fmla="*/ 223452 w 401840"/>
              <a:gd name="connsiteY25" fmla="*/ 291538 h 396046"/>
              <a:gd name="connsiteX26" fmla="*/ 304976 w 401840"/>
              <a:gd name="connsiteY26" fmla="*/ 291538 h 396046"/>
              <a:gd name="connsiteX27" fmla="*/ 313624 w 401840"/>
              <a:gd name="connsiteY27" fmla="*/ 300142 h 396046"/>
              <a:gd name="connsiteX28" fmla="*/ 313624 w 401840"/>
              <a:gd name="connsiteY28" fmla="*/ 344292 h 396046"/>
              <a:gd name="connsiteX29" fmla="*/ 304976 w 401840"/>
              <a:gd name="connsiteY29" fmla="*/ 352896 h 396046"/>
              <a:gd name="connsiteX30" fmla="*/ 223452 w 401840"/>
              <a:gd name="connsiteY30" fmla="*/ 352896 h 396046"/>
              <a:gd name="connsiteX31" fmla="*/ 214847 w 401840"/>
              <a:gd name="connsiteY31" fmla="*/ 344292 h 396046"/>
              <a:gd name="connsiteX32" fmla="*/ 214847 w 401840"/>
              <a:gd name="connsiteY32" fmla="*/ 300142 h 396046"/>
              <a:gd name="connsiteX33" fmla="*/ 223452 w 401840"/>
              <a:gd name="connsiteY33" fmla="*/ 291538 h 396046"/>
              <a:gd name="connsiteX34" fmla="*/ 98776 w 401840"/>
              <a:gd name="connsiteY34" fmla="*/ 291538 h 396046"/>
              <a:gd name="connsiteX35" fmla="*/ 180300 w 401840"/>
              <a:gd name="connsiteY35" fmla="*/ 291538 h 396046"/>
              <a:gd name="connsiteX36" fmla="*/ 188948 w 401840"/>
              <a:gd name="connsiteY36" fmla="*/ 300142 h 396046"/>
              <a:gd name="connsiteX37" fmla="*/ 188948 w 401840"/>
              <a:gd name="connsiteY37" fmla="*/ 344292 h 396046"/>
              <a:gd name="connsiteX38" fmla="*/ 180300 w 401840"/>
              <a:gd name="connsiteY38" fmla="*/ 352896 h 396046"/>
              <a:gd name="connsiteX39" fmla="*/ 98776 w 401840"/>
              <a:gd name="connsiteY39" fmla="*/ 352896 h 396046"/>
              <a:gd name="connsiteX40" fmla="*/ 90171 w 401840"/>
              <a:gd name="connsiteY40" fmla="*/ 344292 h 396046"/>
              <a:gd name="connsiteX41" fmla="*/ 90171 w 401840"/>
              <a:gd name="connsiteY41" fmla="*/ 300142 h 396046"/>
              <a:gd name="connsiteX42" fmla="*/ 98776 w 401840"/>
              <a:gd name="connsiteY42" fmla="*/ 291538 h 396046"/>
              <a:gd name="connsiteX43" fmla="*/ 232100 w 401840"/>
              <a:gd name="connsiteY43" fmla="*/ 227268 h 396046"/>
              <a:gd name="connsiteX44" fmla="*/ 232100 w 401840"/>
              <a:gd name="connsiteY44" fmla="*/ 253167 h 396046"/>
              <a:gd name="connsiteX45" fmla="*/ 296372 w 401840"/>
              <a:gd name="connsiteY45" fmla="*/ 253167 h 396046"/>
              <a:gd name="connsiteX46" fmla="*/ 296372 w 401840"/>
              <a:gd name="connsiteY46" fmla="*/ 227268 h 396046"/>
              <a:gd name="connsiteX47" fmla="*/ 107424 w 401840"/>
              <a:gd name="connsiteY47" fmla="*/ 227268 h 396046"/>
              <a:gd name="connsiteX48" fmla="*/ 107424 w 401840"/>
              <a:gd name="connsiteY48" fmla="*/ 253167 h 396046"/>
              <a:gd name="connsiteX49" fmla="*/ 171695 w 401840"/>
              <a:gd name="connsiteY49" fmla="*/ 253167 h 396046"/>
              <a:gd name="connsiteX50" fmla="*/ 171695 w 401840"/>
              <a:gd name="connsiteY50" fmla="*/ 227268 h 396046"/>
              <a:gd name="connsiteX51" fmla="*/ 223452 w 401840"/>
              <a:gd name="connsiteY51" fmla="*/ 210017 h 396046"/>
              <a:gd name="connsiteX52" fmla="*/ 304976 w 401840"/>
              <a:gd name="connsiteY52" fmla="*/ 210017 h 396046"/>
              <a:gd name="connsiteX53" fmla="*/ 313624 w 401840"/>
              <a:gd name="connsiteY53" fmla="*/ 218664 h 396046"/>
              <a:gd name="connsiteX54" fmla="*/ 313624 w 401840"/>
              <a:gd name="connsiteY54" fmla="*/ 262771 h 396046"/>
              <a:gd name="connsiteX55" fmla="*/ 304976 w 401840"/>
              <a:gd name="connsiteY55" fmla="*/ 271375 h 396046"/>
              <a:gd name="connsiteX56" fmla="*/ 223452 w 401840"/>
              <a:gd name="connsiteY56" fmla="*/ 271375 h 396046"/>
              <a:gd name="connsiteX57" fmla="*/ 214847 w 401840"/>
              <a:gd name="connsiteY57" fmla="*/ 262771 h 396046"/>
              <a:gd name="connsiteX58" fmla="*/ 214847 w 401840"/>
              <a:gd name="connsiteY58" fmla="*/ 218664 h 396046"/>
              <a:gd name="connsiteX59" fmla="*/ 223452 w 401840"/>
              <a:gd name="connsiteY59" fmla="*/ 210017 h 396046"/>
              <a:gd name="connsiteX60" fmla="*/ 98776 w 401840"/>
              <a:gd name="connsiteY60" fmla="*/ 210017 h 396046"/>
              <a:gd name="connsiteX61" fmla="*/ 180300 w 401840"/>
              <a:gd name="connsiteY61" fmla="*/ 210017 h 396046"/>
              <a:gd name="connsiteX62" fmla="*/ 188948 w 401840"/>
              <a:gd name="connsiteY62" fmla="*/ 218664 h 396046"/>
              <a:gd name="connsiteX63" fmla="*/ 188948 w 401840"/>
              <a:gd name="connsiteY63" fmla="*/ 262771 h 396046"/>
              <a:gd name="connsiteX64" fmla="*/ 180300 w 401840"/>
              <a:gd name="connsiteY64" fmla="*/ 271375 h 396046"/>
              <a:gd name="connsiteX65" fmla="*/ 98776 w 401840"/>
              <a:gd name="connsiteY65" fmla="*/ 271375 h 396046"/>
              <a:gd name="connsiteX66" fmla="*/ 90171 w 401840"/>
              <a:gd name="connsiteY66" fmla="*/ 262771 h 396046"/>
              <a:gd name="connsiteX67" fmla="*/ 90171 w 401840"/>
              <a:gd name="connsiteY67" fmla="*/ 218664 h 396046"/>
              <a:gd name="connsiteX68" fmla="*/ 98776 w 401840"/>
              <a:gd name="connsiteY68" fmla="*/ 210017 h 396046"/>
              <a:gd name="connsiteX69" fmla="*/ 27863 w 401840"/>
              <a:gd name="connsiteY69" fmla="*/ 114072 h 396046"/>
              <a:gd name="connsiteX70" fmla="*/ 36508 w 401840"/>
              <a:gd name="connsiteY70" fmla="*/ 114072 h 396046"/>
              <a:gd name="connsiteX71" fmla="*/ 139083 w 401840"/>
              <a:gd name="connsiteY71" fmla="*/ 166833 h 396046"/>
              <a:gd name="connsiteX72" fmla="*/ 139083 w 401840"/>
              <a:gd name="connsiteY72" fmla="*/ 121765 h 396046"/>
              <a:gd name="connsiteX73" fmla="*/ 143906 w 401840"/>
              <a:gd name="connsiteY73" fmla="*/ 114072 h 396046"/>
              <a:gd name="connsiteX74" fmla="*/ 152508 w 401840"/>
              <a:gd name="connsiteY74" fmla="*/ 114072 h 396046"/>
              <a:gd name="connsiteX75" fmla="*/ 251259 w 401840"/>
              <a:gd name="connsiteY75" fmla="*/ 167789 h 396046"/>
              <a:gd name="connsiteX76" fmla="*/ 251259 w 401840"/>
              <a:gd name="connsiteY76" fmla="*/ 121765 h 396046"/>
              <a:gd name="connsiteX77" fmla="*/ 256082 w 401840"/>
              <a:gd name="connsiteY77" fmla="*/ 114072 h 396046"/>
              <a:gd name="connsiteX78" fmla="*/ 264684 w 401840"/>
              <a:gd name="connsiteY78" fmla="*/ 114072 h 396046"/>
              <a:gd name="connsiteX79" fmla="*/ 277229 w 401840"/>
              <a:gd name="connsiteY79" fmla="*/ 121287 h 396046"/>
              <a:gd name="connsiteX80" fmla="*/ 277164 w 401840"/>
              <a:gd name="connsiteY80" fmla="*/ 121804 h 396046"/>
              <a:gd name="connsiteX81" fmla="*/ 284856 w 401840"/>
              <a:gd name="connsiteY81" fmla="*/ 131364 h 396046"/>
              <a:gd name="connsiteX82" fmla="*/ 288994 w 401840"/>
              <a:gd name="connsiteY82" fmla="*/ 128053 h 396046"/>
              <a:gd name="connsiteX83" fmla="*/ 353879 w 401840"/>
              <a:gd name="connsiteY83" fmla="*/ 165370 h 396046"/>
              <a:gd name="connsiteX84" fmla="*/ 354864 w 401840"/>
              <a:gd name="connsiteY84" fmla="*/ 175470 h 396046"/>
              <a:gd name="connsiteX85" fmla="*/ 363468 w 401840"/>
              <a:gd name="connsiteY85" fmla="*/ 184118 h 396046"/>
              <a:gd name="connsiteX86" fmla="*/ 371869 w 401840"/>
              <a:gd name="connsiteY86" fmla="*/ 175717 h 396046"/>
              <a:gd name="connsiteX87" fmla="*/ 379771 w 401840"/>
              <a:gd name="connsiteY87" fmla="*/ 180262 h 396046"/>
              <a:gd name="connsiteX88" fmla="*/ 384550 w 401840"/>
              <a:gd name="connsiteY88" fmla="*/ 187911 h 396046"/>
              <a:gd name="connsiteX89" fmla="*/ 384550 w 401840"/>
              <a:gd name="connsiteY89" fmla="*/ 378795 h 396046"/>
              <a:gd name="connsiteX90" fmla="*/ 365391 w 401840"/>
              <a:gd name="connsiteY90" fmla="*/ 378795 h 396046"/>
              <a:gd name="connsiteX91" fmla="*/ 365391 w 401840"/>
              <a:gd name="connsiteY91" fmla="*/ 191779 h 396046"/>
              <a:gd name="connsiteX92" fmla="*/ 268550 w 401840"/>
              <a:gd name="connsiteY92" fmla="*/ 136150 h 396046"/>
              <a:gd name="connsiteX93" fmla="*/ 268550 w 401840"/>
              <a:gd name="connsiteY93" fmla="*/ 182174 h 396046"/>
              <a:gd name="connsiteX94" fmla="*/ 263728 w 401840"/>
              <a:gd name="connsiteY94" fmla="*/ 189823 h 396046"/>
              <a:gd name="connsiteX95" fmla="*/ 255126 w 401840"/>
              <a:gd name="connsiteY95" fmla="*/ 189823 h 396046"/>
              <a:gd name="connsiteX96" fmla="*/ 156331 w 401840"/>
              <a:gd name="connsiteY96" fmla="*/ 136150 h 396046"/>
              <a:gd name="connsiteX97" fmla="*/ 156331 w 401840"/>
              <a:gd name="connsiteY97" fmla="*/ 181218 h 396046"/>
              <a:gd name="connsiteX98" fmla="*/ 151552 w 401840"/>
              <a:gd name="connsiteY98" fmla="*/ 188867 h 396046"/>
              <a:gd name="connsiteX99" fmla="*/ 142950 w 401840"/>
              <a:gd name="connsiteY99" fmla="*/ 188867 h 396046"/>
              <a:gd name="connsiteX100" fmla="*/ 40332 w 401840"/>
              <a:gd name="connsiteY100" fmla="*/ 136150 h 396046"/>
              <a:gd name="connsiteX101" fmla="*/ 40332 w 401840"/>
              <a:gd name="connsiteY101" fmla="*/ 378795 h 396046"/>
              <a:gd name="connsiteX102" fmla="*/ 23084 w 401840"/>
              <a:gd name="connsiteY102" fmla="*/ 378795 h 396046"/>
              <a:gd name="connsiteX103" fmla="*/ 23084 w 401840"/>
              <a:gd name="connsiteY103" fmla="*/ 121765 h 396046"/>
              <a:gd name="connsiteX104" fmla="*/ 27863 w 401840"/>
              <a:gd name="connsiteY104" fmla="*/ 114072 h 396046"/>
              <a:gd name="connsiteX105" fmla="*/ 285436 w 401840"/>
              <a:gd name="connsiteY105" fmla="*/ 56157 h 396046"/>
              <a:gd name="connsiteX106" fmla="*/ 293475 w 401840"/>
              <a:gd name="connsiteY106" fmla="*/ 64182 h 396046"/>
              <a:gd name="connsiteX107" fmla="*/ 301993 w 401840"/>
              <a:gd name="connsiteY107" fmla="*/ 64182 h 396046"/>
              <a:gd name="connsiteX108" fmla="*/ 294416 w 401840"/>
              <a:gd name="connsiteY108" fmla="*/ 123716 h 396046"/>
              <a:gd name="connsiteX109" fmla="*/ 288994 w 401840"/>
              <a:gd name="connsiteY109" fmla="*/ 128053 h 396046"/>
              <a:gd name="connsiteX110" fmla="*/ 277229 w 401840"/>
              <a:gd name="connsiteY110" fmla="*/ 121287 h 396046"/>
              <a:gd name="connsiteX111" fmla="*/ 285596 w 401840"/>
              <a:gd name="connsiteY111" fmla="*/ 54888 h 396046"/>
              <a:gd name="connsiteX112" fmla="*/ 285436 w 401840"/>
              <a:gd name="connsiteY112" fmla="*/ 56157 h 396046"/>
              <a:gd name="connsiteX113" fmla="*/ 284882 w 401840"/>
              <a:gd name="connsiteY113" fmla="*/ 55604 h 396046"/>
              <a:gd name="connsiteX114" fmla="*/ 304182 w 401840"/>
              <a:gd name="connsiteY114" fmla="*/ 46982 h 396046"/>
              <a:gd name="connsiteX115" fmla="*/ 342331 w 401840"/>
              <a:gd name="connsiteY115" fmla="*/ 46982 h 396046"/>
              <a:gd name="connsiteX116" fmla="*/ 344008 w 401840"/>
              <a:gd name="connsiteY116" fmla="*/ 64182 h 396046"/>
              <a:gd name="connsiteX117" fmla="*/ 301993 w 401840"/>
              <a:gd name="connsiteY117" fmla="*/ 64182 h 396046"/>
              <a:gd name="connsiteX118" fmla="*/ 300196 w 401840"/>
              <a:gd name="connsiteY118" fmla="*/ 0 h 396046"/>
              <a:gd name="connsiteX119" fmla="*/ 348128 w 401840"/>
              <a:gd name="connsiteY119" fmla="*/ 0 h 396046"/>
              <a:gd name="connsiteX120" fmla="*/ 356776 w 401840"/>
              <a:gd name="connsiteY120" fmla="*/ 8604 h 396046"/>
              <a:gd name="connsiteX121" fmla="*/ 373072 w 401840"/>
              <a:gd name="connsiteY121" fmla="*/ 174514 h 396046"/>
              <a:gd name="connsiteX122" fmla="*/ 371869 w 401840"/>
              <a:gd name="connsiteY122" fmla="*/ 175717 h 396046"/>
              <a:gd name="connsiteX123" fmla="*/ 353879 w 401840"/>
              <a:gd name="connsiteY123" fmla="*/ 165370 h 396046"/>
              <a:gd name="connsiteX124" fmla="*/ 344008 w 401840"/>
              <a:gd name="connsiteY124" fmla="*/ 64182 h 396046"/>
              <a:gd name="connsiteX125" fmla="*/ 349028 w 401840"/>
              <a:gd name="connsiteY125" fmla="*/ 64182 h 396046"/>
              <a:gd name="connsiteX126" fmla="*/ 357664 w 401840"/>
              <a:gd name="connsiteY126" fmla="*/ 55604 h 396046"/>
              <a:gd name="connsiteX127" fmla="*/ 349028 w 401840"/>
              <a:gd name="connsiteY127" fmla="*/ 46982 h 396046"/>
              <a:gd name="connsiteX128" fmla="*/ 342331 w 401840"/>
              <a:gd name="connsiteY128" fmla="*/ 46982 h 396046"/>
              <a:gd name="connsiteX129" fmla="*/ 339524 w 401840"/>
              <a:gd name="connsiteY129" fmla="*/ 18207 h 396046"/>
              <a:gd name="connsiteX130" fmla="*/ 307844 w 401840"/>
              <a:gd name="connsiteY130" fmla="*/ 18207 h 396046"/>
              <a:gd name="connsiteX131" fmla="*/ 304182 w 401840"/>
              <a:gd name="connsiteY131" fmla="*/ 46982 h 396046"/>
              <a:gd name="connsiteX132" fmla="*/ 293475 w 401840"/>
              <a:gd name="connsiteY132" fmla="*/ 46982 h 396046"/>
              <a:gd name="connsiteX133" fmla="*/ 285596 w 401840"/>
              <a:gd name="connsiteY133" fmla="*/ 54888 h 396046"/>
              <a:gd name="connsiteX134" fmla="*/ 291548 w 401840"/>
              <a:gd name="connsiteY134" fmla="*/ 7648 h 396046"/>
              <a:gd name="connsiteX135" fmla="*/ 300196 w 401840"/>
              <a:gd name="connsiteY135" fmla="*/ 0 h 39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01840" h="396046">
                <a:moveTo>
                  <a:pt x="8648" y="378795"/>
                </a:moveTo>
                <a:lnTo>
                  <a:pt x="23084" y="378795"/>
                </a:lnTo>
                <a:lnTo>
                  <a:pt x="23084" y="380699"/>
                </a:lnTo>
                <a:cubicBezTo>
                  <a:pt x="23084" y="385523"/>
                  <a:pt x="26907" y="389347"/>
                  <a:pt x="31729" y="389347"/>
                </a:cubicBezTo>
                <a:cubicBezTo>
                  <a:pt x="36508" y="389347"/>
                  <a:pt x="40332" y="385523"/>
                  <a:pt x="40332" y="380699"/>
                </a:cubicBezTo>
                <a:lnTo>
                  <a:pt x="40332" y="378795"/>
                </a:lnTo>
                <a:lnTo>
                  <a:pt x="365391" y="378795"/>
                </a:lnTo>
                <a:lnTo>
                  <a:pt x="365391" y="379743"/>
                </a:lnTo>
                <a:cubicBezTo>
                  <a:pt x="365391" y="384523"/>
                  <a:pt x="369214" y="388391"/>
                  <a:pt x="373993" y="388391"/>
                </a:cubicBezTo>
                <a:cubicBezTo>
                  <a:pt x="379771" y="388391"/>
                  <a:pt x="383594" y="384523"/>
                  <a:pt x="384550" y="380699"/>
                </a:cubicBezTo>
                <a:lnTo>
                  <a:pt x="384550" y="378795"/>
                </a:lnTo>
                <a:lnTo>
                  <a:pt x="393236" y="378795"/>
                </a:lnTo>
                <a:cubicBezTo>
                  <a:pt x="398016" y="378795"/>
                  <a:pt x="401840" y="382619"/>
                  <a:pt x="401840" y="387442"/>
                </a:cubicBezTo>
                <a:cubicBezTo>
                  <a:pt x="401840" y="392222"/>
                  <a:pt x="398972" y="396046"/>
                  <a:pt x="394192" y="396046"/>
                </a:cubicBezTo>
                <a:lnTo>
                  <a:pt x="8648" y="396046"/>
                </a:lnTo>
                <a:cubicBezTo>
                  <a:pt x="3867" y="396046"/>
                  <a:pt x="0" y="392222"/>
                  <a:pt x="0" y="387442"/>
                </a:cubicBezTo>
                <a:cubicBezTo>
                  <a:pt x="0" y="382619"/>
                  <a:pt x="3867" y="378795"/>
                  <a:pt x="8648" y="378795"/>
                </a:cubicBezTo>
                <a:close/>
                <a:moveTo>
                  <a:pt x="232100" y="308789"/>
                </a:moveTo>
                <a:lnTo>
                  <a:pt x="232100" y="334688"/>
                </a:lnTo>
                <a:lnTo>
                  <a:pt x="296372" y="334688"/>
                </a:lnTo>
                <a:lnTo>
                  <a:pt x="296372" y="308789"/>
                </a:lnTo>
                <a:close/>
                <a:moveTo>
                  <a:pt x="107424" y="308789"/>
                </a:moveTo>
                <a:lnTo>
                  <a:pt x="107424" y="334688"/>
                </a:lnTo>
                <a:lnTo>
                  <a:pt x="171695" y="334688"/>
                </a:lnTo>
                <a:lnTo>
                  <a:pt x="171695" y="308789"/>
                </a:lnTo>
                <a:close/>
                <a:moveTo>
                  <a:pt x="223452" y="291538"/>
                </a:moveTo>
                <a:lnTo>
                  <a:pt x="304976" y="291538"/>
                </a:lnTo>
                <a:cubicBezTo>
                  <a:pt x="309800" y="291538"/>
                  <a:pt x="313624" y="295362"/>
                  <a:pt x="313624" y="300142"/>
                </a:cubicBezTo>
                <a:lnTo>
                  <a:pt x="313624" y="344292"/>
                </a:lnTo>
                <a:cubicBezTo>
                  <a:pt x="313624" y="349072"/>
                  <a:pt x="309800" y="352896"/>
                  <a:pt x="304976" y="352896"/>
                </a:cubicBezTo>
                <a:lnTo>
                  <a:pt x="223452" y="352896"/>
                </a:lnTo>
                <a:cubicBezTo>
                  <a:pt x="218672" y="352896"/>
                  <a:pt x="214847" y="349072"/>
                  <a:pt x="214847" y="344292"/>
                </a:cubicBezTo>
                <a:lnTo>
                  <a:pt x="214847" y="300142"/>
                </a:lnTo>
                <a:cubicBezTo>
                  <a:pt x="214847" y="295362"/>
                  <a:pt x="218672" y="291538"/>
                  <a:pt x="223452" y="291538"/>
                </a:cubicBezTo>
                <a:close/>
                <a:moveTo>
                  <a:pt x="98776" y="291538"/>
                </a:moveTo>
                <a:lnTo>
                  <a:pt x="180300" y="291538"/>
                </a:lnTo>
                <a:cubicBezTo>
                  <a:pt x="185123" y="291538"/>
                  <a:pt x="188948" y="295362"/>
                  <a:pt x="188948" y="300142"/>
                </a:cubicBezTo>
                <a:lnTo>
                  <a:pt x="188948" y="344292"/>
                </a:lnTo>
                <a:cubicBezTo>
                  <a:pt x="189904" y="349072"/>
                  <a:pt x="186079" y="352896"/>
                  <a:pt x="180300" y="352896"/>
                </a:cubicBezTo>
                <a:lnTo>
                  <a:pt x="98776" y="352896"/>
                </a:lnTo>
                <a:cubicBezTo>
                  <a:pt x="93996" y="352896"/>
                  <a:pt x="90171" y="349072"/>
                  <a:pt x="90171" y="344292"/>
                </a:cubicBezTo>
                <a:lnTo>
                  <a:pt x="90171" y="300142"/>
                </a:lnTo>
                <a:cubicBezTo>
                  <a:pt x="90171" y="295362"/>
                  <a:pt x="93996" y="291538"/>
                  <a:pt x="98776" y="291538"/>
                </a:cubicBezTo>
                <a:close/>
                <a:moveTo>
                  <a:pt x="232100" y="227268"/>
                </a:moveTo>
                <a:lnTo>
                  <a:pt x="232100" y="253167"/>
                </a:lnTo>
                <a:lnTo>
                  <a:pt x="296372" y="253167"/>
                </a:lnTo>
                <a:lnTo>
                  <a:pt x="296372" y="227268"/>
                </a:lnTo>
                <a:close/>
                <a:moveTo>
                  <a:pt x="107424" y="227268"/>
                </a:moveTo>
                <a:lnTo>
                  <a:pt x="107424" y="253167"/>
                </a:lnTo>
                <a:lnTo>
                  <a:pt x="171695" y="253167"/>
                </a:lnTo>
                <a:lnTo>
                  <a:pt x="171695" y="227268"/>
                </a:lnTo>
                <a:close/>
                <a:moveTo>
                  <a:pt x="223452" y="210017"/>
                </a:moveTo>
                <a:lnTo>
                  <a:pt x="304976" y="210017"/>
                </a:lnTo>
                <a:cubicBezTo>
                  <a:pt x="309800" y="210017"/>
                  <a:pt x="313624" y="213841"/>
                  <a:pt x="313624" y="218664"/>
                </a:cubicBezTo>
                <a:lnTo>
                  <a:pt x="313624" y="262771"/>
                </a:lnTo>
                <a:cubicBezTo>
                  <a:pt x="313624" y="267551"/>
                  <a:pt x="309800" y="271375"/>
                  <a:pt x="304976" y="271375"/>
                </a:cubicBezTo>
                <a:lnTo>
                  <a:pt x="223452" y="271375"/>
                </a:lnTo>
                <a:cubicBezTo>
                  <a:pt x="218672" y="271375"/>
                  <a:pt x="214847" y="267551"/>
                  <a:pt x="214847" y="262771"/>
                </a:cubicBezTo>
                <a:lnTo>
                  <a:pt x="214847" y="218664"/>
                </a:lnTo>
                <a:cubicBezTo>
                  <a:pt x="214847" y="213841"/>
                  <a:pt x="218672" y="210017"/>
                  <a:pt x="223452" y="210017"/>
                </a:cubicBezTo>
                <a:close/>
                <a:moveTo>
                  <a:pt x="98776" y="210017"/>
                </a:moveTo>
                <a:lnTo>
                  <a:pt x="180300" y="210017"/>
                </a:lnTo>
                <a:cubicBezTo>
                  <a:pt x="185123" y="210017"/>
                  <a:pt x="188948" y="213841"/>
                  <a:pt x="188948" y="218664"/>
                </a:cubicBezTo>
                <a:lnTo>
                  <a:pt x="188948" y="262771"/>
                </a:lnTo>
                <a:cubicBezTo>
                  <a:pt x="189904" y="267551"/>
                  <a:pt x="186079" y="271375"/>
                  <a:pt x="180300" y="271375"/>
                </a:cubicBezTo>
                <a:lnTo>
                  <a:pt x="98776" y="271375"/>
                </a:lnTo>
                <a:cubicBezTo>
                  <a:pt x="93996" y="271375"/>
                  <a:pt x="90171" y="267551"/>
                  <a:pt x="90171" y="262771"/>
                </a:cubicBezTo>
                <a:lnTo>
                  <a:pt x="90171" y="218664"/>
                </a:lnTo>
                <a:cubicBezTo>
                  <a:pt x="90171" y="213841"/>
                  <a:pt x="93996" y="210017"/>
                  <a:pt x="98776" y="210017"/>
                </a:cubicBezTo>
                <a:close/>
                <a:moveTo>
                  <a:pt x="27863" y="114072"/>
                </a:moveTo>
                <a:cubicBezTo>
                  <a:pt x="30730" y="112160"/>
                  <a:pt x="33641" y="112160"/>
                  <a:pt x="36508" y="114072"/>
                </a:cubicBezTo>
                <a:lnTo>
                  <a:pt x="139083" y="166833"/>
                </a:lnTo>
                <a:lnTo>
                  <a:pt x="139083" y="121765"/>
                </a:lnTo>
                <a:cubicBezTo>
                  <a:pt x="139083" y="118853"/>
                  <a:pt x="140995" y="115985"/>
                  <a:pt x="143906" y="114072"/>
                </a:cubicBezTo>
                <a:cubicBezTo>
                  <a:pt x="146773" y="112160"/>
                  <a:pt x="149640" y="112160"/>
                  <a:pt x="152508" y="114072"/>
                </a:cubicBezTo>
                <a:lnTo>
                  <a:pt x="251259" y="167789"/>
                </a:lnTo>
                <a:lnTo>
                  <a:pt x="251259" y="121765"/>
                </a:lnTo>
                <a:cubicBezTo>
                  <a:pt x="251259" y="118853"/>
                  <a:pt x="253171" y="115985"/>
                  <a:pt x="256082" y="114072"/>
                </a:cubicBezTo>
                <a:cubicBezTo>
                  <a:pt x="258949" y="112160"/>
                  <a:pt x="261816" y="112160"/>
                  <a:pt x="264684" y="114072"/>
                </a:cubicBezTo>
                <a:lnTo>
                  <a:pt x="277229" y="121287"/>
                </a:lnTo>
                <a:lnTo>
                  <a:pt x="277164" y="121804"/>
                </a:lnTo>
                <a:cubicBezTo>
                  <a:pt x="276208" y="126584"/>
                  <a:pt x="280032" y="130408"/>
                  <a:pt x="284856" y="131364"/>
                </a:cubicBezTo>
                <a:lnTo>
                  <a:pt x="288994" y="128053"/>
                </a:lnTo>
                <a:lnTo>
                  <a:pt x="353879" y="165370"/>
                </a:lnTo>
                <a:lnTo>
                  <a:pt x="354864" y="175470"/>
                </a:lnTo>
                <a:cubicBezTo>
                  <a:pt x="354864" y="180294"/>
                  <a:pt x="358688" y="184118"/>
                  <a:pt x="363468" y="184118"/>
                </a:cubicBezTo>
                <a:lnTo>
                  <a:pt x="371869" y="175717"/>
                </a:lnTo>
                <a:lnTo>
                  <a:pt x="379771" y="180262"/>
                </a:lnTo>
                <a:cubicBezTo>
                  <a:pt x="382639" y="182174"/>
                  <a:pt x="384550" y="185042"/>
                  <a:pt x="384550" y="187911"/>
                </a:cubicBezTo>
                <a:lnTo>
                  <a:pt x="384550" y="378795"/>
                </a:lnTo>
                <a:lnTo>
                  <a:pt x="365391" y="378795"/>
                </a:lnTo>
                <a:lnTo>
                  <a:pt x="365391" y="191779"/>
                </a:lnTo>
                <a:lnTo>
                  <a:pt x="268550" y="136150"/>
                </a:lnTo>
                <a:lnTo>
                  <a:pt x="268550" y="182174"/>
                </a:lnTo>
                <a:cubicBezTo>
                  <a:pt x="268550" y="185042"/>
                  <a:pt x="266595" y="187911"/>
                  <a:pt x="263728" y="189823"/>
                </a:cubicBezTo>
                <a:cubicBezTo>
                  <a:pt x="260861" y="191779"/>
                  <a:pt x="257993" y="191779"/>
                  <a:pt x="255126" y="189823"/>
                </a:cubicBezTo>
                <a:lnTo>
                  <a:pt x="156331" y="136150"/>
                </a:lnTo>
                <a:lnTo>
                  <a:pt x="156331" y="181218"/>
                </a:lnTo>
                <a:cubicBezTo>
                  <a:pt x="156331" y="184086"/>
                  <a:pt x="154419" y="186955"/>
                  <a:pt x="151552" y="188867"/>
                </a:cubicBezTo>
                <a:cubicBezTo>
                  <a:pt x="148684" y="190823"/>
                  <a:pt x="145817" y="190823"/>
                  <a:pt x="142950" y="188867"/>
                </a:cubicBezTo>
                <a:lnTo>
                  <a:pt x="40332" y="136150"/>
                </a:lnTo>
                <a:lnTo>
                  <a:pt x="40332" y="378795"/>
                </a:lnTo>
                <a:lnTo>
                  <a:pt x="23084" y="378795"/>
                </a:lnTo>
                <a:lnTo>
                  <a:pt x="23084" y="121765"/>
                </a:lnTo>
                <a:cubicBezTo>
                  <a:pt x="23084" y="118853"/>
                  <a:pt x="24995" y="115985"/>
                  <a:pt x="27863" y="114072"/>
                </a:cubicBezTo>
                <a:close/>
                <a:moveTo>
                  <a:pt x="285436" y="56157"/>
                </a:moveTo>
                <a:lnTo>
                  <a:pt x="293475" y="64182"/>
                </a:lnTo>
                <a:lnTo>
                  <a:pt x="301993" y="64182"/>
                </a:lnTo>
                <a:lnTo>
                  <a:pt x="294416" y="123716"/>
                </a:lnTo>
                <a:lnTo>
                  <a:pt x="288994" y="128053"/>
                </a:lnTo>
                <a:lnTo>
                  <a:pt x="277229" y="121287"/>
                </a:lnTo>
                <a:close/>
                <a:moveTo>
                  <a:pt x="285596" y="54888"/>
                </a:moveTo>
                <a:lnTo>
                  <a:pt x="285436" y="56157"/>
                </a:lnTo>
                <a:lnTo>
                  <a:pt x="284882" y="55604"/>
                </a:lnTo>
                <a:close/>
                <a:moveTo>
                  <a:pt x="304182" y="46982"/>
                </a:moveTo>
                <a:lnTo>
                  <a:pt x="342331" y="46982"/>
                </a:lnTo>
                <a:lnTo>
                  <a:pt x="344008" y="64182"/>
                </a:lnTo>
                <a:lnTo>
                  <a:pt x="301993" y="64182"/>
                </a:lnTo>
                <a:close/>
                <a:moveTo>
                  <a:pt x="300196" y="0"/>
                </a:moveTo>
                <a:lnTo>
                  <a:pt x="348128" y="0"/>
                </a:lnTo>
                <a:cubicBezTo>
                  <a:pt x="352952" y="0"/>
                  <a:pt x="356776" y="3824"/>
                  <a:pt x="356776" y="8604"/>
                </a:cubicBezTo>
                <a:lnTo>
                  <a:pt x="373072" y="174514"/>
                </a:lnTo>
                <a:lnTo>
                  <a:pt x="371869" y="175717"/>
                </a:lnTo>
                <a:lnTo>
                  <a:pt x="353879" y="165370"/>
                </a:lnTo>
                <a:lnTo>
                  <a:pt x="344008" y="64182"/>
                </a:lnTo>
                <a:lnTo>
                  <a:pt x="349028" y="64182"/>
                </a:lnTo>
                <a:cubicBezTo>
                  <a:pt x="354800" y="64182"/>
                  <a:pt x="357664" y="60370"/>
                  <a:pt x="357664" y="55604"/>
                </a:cubicBezTo>
                <a:cubicBezTo>
                  <a:pt x="357664" y="50795"/>
                  <a:pt x="353845" y="46982"/>
                  <a:pt x="349028" y="46982"/>
                </a:cubicBezTo>
                <a:lnTo>
                  <a:pt x="342331" y="46982"/>
                </a:lnTo>
                <a:lnTo>
                  <a:pt x="339524" y="18207"/>
                </a:lnTo>
                <a:lnTo>
                  <a:pt x="307844" y="18207"/>
                </a:lnTo>
                <a:lnTo>
                  <a:pt x="304182" y="46982"/>
                </a:lnTo>
                <a:lnTo>
                  <a:pt x="293475" y="46982"/>
                </a:lnTo>
                <a:lnTo>
                  <a:pt x="285596" y="54888"/>
                </a:lnTo>
                <a:lnTo>
                  <a:pt x="291548" y="7648"/>
                </a:lnTo>
                <a:cubicBezTo>
                  <a:pt x="292504" y="2868"/>
                  <a:pt x="296372" y="0"/>
                  <a:pt x="300196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48" name="iconfont-11240-5314374"/>
          <p:cNvSpPr/>
          <p:nvPr/>
        </p:nvSpPr>
        <p:spPr>
          <a:xfrm>
            <a:off x="4450376" y="6195823"/>
            <a:ext cx="599781" cy="429769"/>
          </a:xfrm>
          <a:custGeom>
            <a:avLst/>
            <a:gdLst>
              <a:gd name="connsiteX0" fmla="*/ 18288 w 548181"/>
              <a:gd name="connsiteY0" fmla="*/ 511607 h 548181"/>
              <a:gd name="connsiteX1" fmla="*/ 18288 w 548181"/>
              <a:gd name="connsiteY1" fmla="*/ 529942 h 548181"/>
              <a:gd name="connsiteX2" fmla="*/ 529988 w 548181"/>
              <a:gd name="connsiteY2" fmla="*/ 529942 h 548181"/>
              <a:gd name="connsiteX3" fmla="*/ 529988 w 548181"/>
              <a:gd name="connsiteY3" fmla="*/ 511607 h 548181"/>
              <a:gd name="connsiteX4" fmla="*/ 0 w 548181"/>
              <a:gd name="connsiteY4" fmla="*/ 493320 h 548181"/>
              <a:gd name="connsiteX5" fmla="*/ 39827 w 548181"/>
              <a:gd name="connsiteY5" fmla="*/ 493320 h 548181"/>
              <a:gd name="connsiteX6" fmla="*/ 36605 w 548181"/>
              <a:gd name="connsiteY6" fmla="*/ 511576 h 548181"/>
              <a:gd name="connsiteX7" fmla="*/ 54859 w 548181"/>
              <a:gd name="connsiteY7" fmla="*/ 511576 h 548181"/>
              <a:gd name="connsiteX8" fmla="*/ 58084 w 548181"/>
              <a:gd name="connsiteY8" fmla="*/ 493320 h 548181"/>
              <a:gd name="connsiteX9" fmla="*/ 109672 w 548181"/>
              <a:gd name="connsiteY9" fmla="*/ 493320 h 548181"/>
              <a:gd name="connsiteX10" fmla="*/ 109672 w 548181"/>
              <a:gd name="connsiteY10" fmla="*/ 511576 h 548181"/>
              <a:gd name="connsiteX11" fmla="*/ 493323 w 548181"/>
              <a:gd name="connsiteY11" fmla="*/ 511576 h 548181"/>
              <a:gd name="connsiteX12" fmla="*/ 493323 w 548181"/>
              <a:gd name="connsiteY12" fmla="*/ 493320 h 548181"/>
              <a:gd name="connsiteX13" fmla="*/ 548181 w 548181"/>
              <a:gd name="connsiteY13" fmla="*/ 493320 h 548181"/>
              <a:gd name="connsiteX14" fmla="*/ 548181 w 548181"/>
              <a:gd name="connsiteY14" fmla="*/ 548181 h 548181"/>
              <a:gd name="connsiteX15" fmla="*/ 0 w 548181"/>
              <a:gd name="connsiteY15" fmla="*/ 548181 h 548181"/>
              <a:gd name="connsiteX16" fmla="*/ 383747 w 548181"/>
              <a:gd name="connsiteY16" fmla="*/ 456793 h 548181"/>
              <a:gd name="connsiteX17" fmla="*/ 456818 w 548181"/>
              <a:gd name="connsiteY17" fmla="*/ 456793 h 548181"/>
              <a:gd name="connsiteX18" fmla="*/ 456818 w 548181"/>
              <a:gd name="connsiteY18" fmla="*/ 475070 h 548181"/>
              <a:gd name="connsiteX19" fmla="*/ 383747 w 548181"/>
              <a:gd name="connsiteY19" fmla="*/ 475070 h 548181"/>
              <a:gd name="connsiteX20" fmla="*/ 292443 w 548181"/>
              <a:gd name="connsiteY20" fmla="*/ 438516 h 548181"/>
              <a:gd name="connsiteX21" fmla="*/ 365515 w 548181"/>
              <a:gd name="connsiteY21" fmla="*/ 438516 h 548181"/>
              <a:gd name="connsiteX22" fmla="*/ 365515 w 548181"/>
              <a:gd name="connsiteY22" fmla="*/ 456793 h 548181"/>
              <a:gd name="connsiteX23" fmla="*/ 292443 w 548181"/>
              <a:gd name="connsiteY23" fmla="*/ 456793 h 548181"/>
              <a:gd name="connsiteX24" fmla="*/ 383747 w 548181"/>
              <a:gd name="connsiteY24" fmla="*/ 420238 h 548181"/>
              <a:gd name="connsiteX25" fmla="*/ 456818 w 548181"/>
              <a:gd name="connsiteY25" fmla="*/ 420238 h 548181"/>
              <a:gd name="connsiteX26" fmla="*/ 456818 w 548181"/>
              <a:gd name="connsiteY26" fmla="*/ 438516 h 548181"/>
              <a:gd name="connsiteX27" fmla="*/ 383747 w 548181"/>
              <a:gd name="connsiteY27" fmla="*/ 438516 h 548181"/>
              <a:gd name="connsiteX28" fmla="*/ 292443 w 548181"/>
              <a:gd name="connsiteY28" fmla="*/ 402056 h 548181"/>
              <a:gd name="connsiteX29" fmla="*/ 365515 w 548181"/>
              <a:gd name="connsiteY29" fmla="*/ 402056 h 548181"/>
              <a:gd name="connsiteX30" fmla="*/ 365515 w 548181"/>
              <a:gd name="connsiteY30" fmla="*/ 420333 h 548181"/>
              <a:gd name="connsiteX31" fmla="*/ 292443 w 548181"/>
              <a:gd name="connsiteY31" fmla="*/ 420333 h 548181"/>
              <a:gd name="connsiteX32" fmla="*/ 383747 w 548181"/>
              <a:gd name="connsiteY32" fmla="*/ 383731 h 548181"/>
              <a:gd name="connsiteX33" fmla="*/ 456818 w 548181"/>
              <a:gd name="connsiteY33" fmla="*/ 383731 h 548181"/>
              <a:gd name="connsiteX34" fmla="*/ 456818 w 548181"/>
              <a:gd name="connsiteY34" fmla="*/ 402009 h 548181"/>
              <a:gd name="connsiteX35" fmla="*/ 383747 w 548181"/>
              <a:gd name="connsiteY35" fmla="*/ 402009 h 548181"/>
              <a:gd name="connsiteX36" fmla="*/ 292443 w 548181"/>
              <a:gd name="connsiteY36" fmla="*/ 365454 h 548181"/>
              <a:gd name="connsiteX37" fmla="*/ 365515 w 548181"/>
              <a:gd name="connsiteY37" fmla="*/ 365454 h 548181"/>
              <a:gd name="connsiteX38" fmla="*/ 365515 w 548181"/>
              <a:gd name="connsiteY38" fmla="*/ 383731 h 548181"/>
              <a:gd name="connsiteX39" fmla="*/ 292443 w 548181"/>
              <a:gd name="connsiteY39" fmla="*/ 383731 h 548181"/>
              <a:gd name="connsiteX40" fmla="*/ 88202 w 548181"/>
              <a:gd name="connsiteY40" fmla="*/ 219277 h 548181"/>
              <a:gd name="connsiteX41" fmla="*/ 106501 w 548181"/>
              <a:gd name="connsiteY41" fmla="*/ 219277 h 548181"/>
              <a:gd name="connsiteX42" fmla="*/ 58084 w 548181"/>
              <a:gd name="connsiteY42" fmla="*/ 493320 h 548181"/>
              <a:gd name="connsiteX43" fmla="*/ 39827 w 548181"/>
              <a:gd name="connsiteY43" fmla="*/ 493320 h 548181"/>
              <a:gd name="connsiteX44" fmla="*/ 73097 w 548181"/>
              <a:gd name="connsiteY44" fmla="*/ 182757 h 548181"/>
              <a:gd name="connsiteX45" fmla="*/ 73097 w 548181"/>
              <a:gd name="connsiteY45" fmla="*/ 201041 h 548181"/>
              <a:gd name="connsiteX46" fmla="*/ 127959 w 548181"/>
              <a:gd name="connsiteY46" fmla="*/ 201041 h 548181"/>
              <a:gd name="connsiteX47" fmla="*/ 127959 w 548181"/>
              <a:gd name="connsiteY47" fmla="*/ 493245 h 548181"/>
              <a:gd name="connsiteX48" fmla="*/ 475036 w 548181"/>
              <a:gd name="connsiteY48" fmla="*/ 493245 h 548181"/>
              <a:gd name="connsiteX49" fmla="*/ 475036 w 548181"/>
              <a:gd name="connsiteY49" fmla="*/ 347119 h 548181"/>
              <a:gd name="connsiteX50" fmla="*/ 236921 w 548181"/>
              <a:gd name="connsiteY50" fmla="*/ 347119 h 548181"/>
              <a:gd name="connsiteX51" fmla="*/ 233492 w 548181"/>
              <a:gd name="connsiteY51" fmla="*/ 333311 h 548181"/>
              <a:gd name="connsiteX52" fmla="*/ 206108 w 548181"/>
              <a:gd name="connsiteY52" fmla="*/ 223705 h 548181"/>
              <a:gd name="connsiteX53" fmla="*/ 200441 w 548181"/>
              <a:gd name="connsiteY53" fmla="*/ 201041 h 548181"/>
              <a:gd name="connsiteX54" fmla="*/ 237587 w 548181"/>
              <a:gd name="connsiteY54" fmla="*/ 201041 h 548181"/>
              <a:gd name="connsiteX55" fmla="*/ 237587 w 548181"/>
              <a:gd name="connsiteY55" fmla="*/ 182757 h 548181"/>
              <a:gd name="connsiteX56" fmla="*/ 54858 w 548181"/>
              <a:gd name="connsiteY56" fmla="*/ 164474 h 548181"/>
              <a:gd name="connsiteX57" fmla="*/ 255874 w 548181"/>
              <a:gd name="connsiteY57" fmla="*/ 164474 h 548181"/>
              <a:gd name="connsiteX58" fmla="*/ 255874 w 548181"/>
              <a:gd name="connsiteY58" fmla="*/ 219277 h 548181"/>
              <a:gd name="connsiteX59" fmla="*/ 223919 w 548181"/>
              <a:gd name="connsiteY59" fmla="*/ 219277 h 548181"/>
              <a:gd name="connsiteX60" fmla="*/ 251303 w 548181"/>
              <a:gd name="connsiteY60" fmla="*/ 328931 h 548181"/>
              <a:gd name="connsiteX61" fmla="*/ 493323 w 548181"/>
              <a:gd name="connsiteY61" fmla="*/ 328931 h 548181"/>
              <a:gd name="connsiteX62" fmla="*/ 493323 w 548181"/>
              <a:gd name="connsiteY62" fmla="*/ 493320 h 548181"/>
              <a:gd name="connsiteX63" fmla="*/ 109672 w 548181"/>
              <a:gd name="connsiteY63" fmla="*/ 493320 h 548181"/>
              <a:gd name="connsiteX64" fmla="*/ 109672 w 548181"/>
              <a:gd name="connsiteY64" fmla="*/ 219277 h 548181"/>
              <a:gd name="connsiteX65" fmla="*/ 106501 w 548181"/>
              <a:gd name="connsiteY65" fmla="*/ 219277 h 548181"/>
              <a:gd name="connsiteX66" fmla="*/ 109716 w 548181"/>
              <a:gd name="connsiteY66" fmla="*/ 201079 h 548181"/>
              <a:gd name="connsiteX67" fmla="*/ 91414 w 548181"/>
              <a:gd name="connsiteY67" fmla="*/ 201079 h 548181"/>
              <a:gd name="connsiteX68" fmla="*/ 88202 w 548181"/>
              <a:gd name="connsiteY68" fmla="*/ 219277 h 548181"/>
              <a:gd name="connsiteX69" fmla="*/ 54858 w 548181"/>
              <a:gd name="connsiteY69" fmla="*/ 219277 h 548181"/>
              <a:gd name="connsiteX70" fmla="*/ 402016 w 548181"/>
              <a:gd name="connsiteY70" fmla="*/ 18287 h 548181"/>
              <a:gd name="connsiteX71" fmla="*/ 365486 w 548181"/>
              <a:gd name="connsiteY71" fmla="*/ 54861 h 548181"/>
              <a:gd name="connsiteX72" fmla="*/ 365915 w 548181"/>
              <a:gd name="connsiteY72" fmla="*/ 58004 h 548181"/>
              <a:gd name="connsiteX73" fmla="*/ 356627 w 548181"/>
              <a:gd name="connsiteY73" fmla="*/ 75577 h 548181"/>
              <a:gd name="connsiteX74" fmla="*/ 354580 w 548181"/>
              <a:gd name="connsiteY74" fmla="*/ 76815 h 548181"/>
              <a:gd name="connsiteX75" fmla="*/ 343673 w 548181"/>
              <a:gd name="connsiteY75" fmla="*/ 80434 h 548181"/>
              <a:gd name="connsiteX76" fmla="*/ 338196 w 548181"/>
              <a:gd name="connsiteY76" fmla="*/ 79625 h 548181"/>
              <a:gd name="connsiteX77" fmla="*/ 326385 w 548181"/>
              <a:gd name="connsiteY77" fmla="*/ 67862 h 548181"/>
              <a:gd name="connsiteX78" fmla="*/ 283282 w 548181"/>
              <a:gd name="connsiteY78" fmla="*/ 36526 h 548181"/>
              <a:gd name="connsiteX79" fmla="*/ 247134 w 548181"/>
              <a:gd name="connsiteY79" fmla="*/ 54670 h 548181"/>
              <a:gd name="connsiteX80" fmla="*/ 232608 w 548181"/>
              <a:gd name="connsiteY80" fmla="*/ 61814 h 548181"/>
              <a:gd name="connsiteX81" fmla="*/ 230893 w 548181"/>
              <a:gd name="connsiteY81" fmla="*/ 61766 h 548181"/>
              <a:gd name="connsiteX82" fmla="*/ 216272 w 548181"/>
              <a:gd name="connsiteY82" fmla="*/ 51765 h 548181"/>
              <a:gd name="connsiteX83" fmla="*/ 191935 w 548181"/>
              <a:gd name="connsiteY83" fmla="*/ 36526 h 548181"/>
              <a:gd name="connsiteX84" fmla="*/ 166407 w 548181"/>
              <a:gd name="connsiteY84" fmla="*/ 54528 h 548181"/>
              <a:gd name="connsiteX85" fmla="*/ 153643 w 548181"/>
              <a:gd name="connsiteY85" fmla="*/ 65957 h 548181"/>
              <a:gd name="connsiteX86" fmla="*/ 149261 w 548181"/>
              <a:gd name="connsiteY86" fmla="*/ 66528 h 548181"/>
              <a:gd name="connsiteX87" fmla="*/ 137069 w 548181"/>
              <a:gd name="connsiteY87" fmla="*/ 61861 h 548181"/>
              <a:gd name="connsiteX88" fmla="*/ 118875 w 548181"/>
              <a:gd name="connsiteY88" fmla="*/ 54766 h 548181"/>
              <a:gd name="connsiteX89" fmla="*/ 91490 w 548181"/>
              <a:gd name="connsiteY89" fmla="*/ 82149 h 548181"/>
              <a:gd name="connsiteX90" fmla="*/ 118875 w 548181"/>
              <a:gd name="connsiteY90" fmla="*/ 109627 h 548181"/>
              <a:gd name="connsiteX91" fmla="*/ 125162 w 548181"/>
              <a:gd name="connsiteY91" fmla="*/ 108769 h 548181"/>
              <a:gd name="connsiteX92" fmla="*/ 129306 w 548181"/>
              <a:gd name="connsiteY92" fmla="*/ 108293 h 548181"/>
              <a:gd name="connsiteX93" fmla="*/ 146737 w 548181"/>
              <a:gd name="connsiteY93" fmla="*/ 121342 h 548181"/>
              <a:gd name="connsiteX94" fmla="*/ 155405 w 548181"/>
              <a:gd name="connsiteY94" fmla="*/ 127866 h 548181"/>
              <a:gd name="connsiteX95" fmla="*/ 162311 w 548181"/>
              <a:gd name="connsiteY95" fmla="*/ 124532 h 548181"/>
              <a:gd name="connsiteX96" fmla="*/ 175170 w 548181"/>
              <a:gd name="connsiteY96" fmla="*/ 118103 h 548181"/>
              <a:gd name="connsiteX97" fmla="*/ 176218 w 548181"/>
              <a:gd name="connsiteY97" fmla="*/ 118056 h 548181"/>
              <a:gd name="connsiteX98" fmla="*/ 188648 w 548181"/>
              <a:gd name="connsiteY98" fmla="*/ 122961 h 548181"/>
              <a:gd name="connsiteX99" fmla="*/ 201031 w 548181"/>
              <a:gd name="connsiteY99" fmla="*/ 127866 h 548181"/>
              <a:gd name="connsiteX100" fmla="*/ 217939 w 548181"/>
              <a:gd name="connsiteY100" fmla="*/ 116579 h 548181"/>
              <a:gd name="connsiteX101" fmla="*/ 231988 w 548181"/>
              <a:gd name="connsiteY101" fmla="*/ 105483 h 548181"/>
              <a:gd name="connsiteX102" fmla="*/ 234846 w 548181"/>
              <a:gd name="connsiteY102" fmla="*/ 105245 h 548181"/>
              <a:gd name="connsiteX103" fmla="*/ 248753 w 548181"/>
              <a:gd name="connsiteY103" fmla="*/ 111674 h 548181"/>
              <a:gd name="connsiteX104" fmla="*/ 283330 w 548181"/>
              <a:gd name="connsiteY104" fmla="*/ 127961 h 548181"/>
              <a:gd name="connsiteX105" fmla="*/ 322241 w 548181"/>
              <a:gd name="connsiteY105" fmla="*/ 105674 h 548181"/>
              <a:gd name="connsiteX106" fmla="*/ 336386 w 548181"/>
              <a:gd name="connsiteY106" fmla="*/ 96959 h 548181"/>
              <a:gd name="connsiteX107" fmla="*/ 337910 w 548181"/>
              <a:gd name="connsiteY107" fmla="*/ 96816 h 548181"/>
              <a:gd name="connsiteX108" fmla="*/ 351770 w 548181"/>
              <a:gd name="connsiteY108" fmla="*/ 103198 h 548181"/>
              <a:gd name="connsiteX109" fmla="*/ 365534 w 548181"/>
              <a:gd name="connsiteY109" fmla="*/ 109674 h 548181"/>
              <a:gd name="connsiteX110" fmla="*/ 381346 w 548181"/>
              <a:gd name="connsiteY110" fmla="*/ 100197 h 548181"/>
              <a:gd name="connsiteX111" fmla="*/ 397205 w 548181"/>
              <a:gd name="connsiteY111" fmla="*/ 90911 h 548181"/>
              <a:gd name="connsiteX112" fmla="*/ 398825 w 548181"/>
              <a:gd name="connsiteY112" fmla="*/ 91006 h 548181"/>
              <a:gd name="connsiteX113" fmla="*/ 401444 w 548181"/>
              <a:gd name="connsiteY113" fmla="*/ 91292 h 548181"/>
              <a:gd name="connsiteX114" fmla="*/ 401682 w 548181"/>
              <a:gd name="connsiteY114" fmla="*/ 91292 h 548181"/>
              <a:gd name="connsiteX115" fmla="*/ 436926 w 548181"/>
              <a:gd name="connsiteY115" fmla="*/ 54861 h 548181"/>
              <a:gd name="connsiteX116" fmla="*/ 402063 w 548181"/>
              <a:gd name="connsiteY116" fmla="*/ 18287 h 548181"/>
              <a:gd name="connsiteX117" fmla="*/ 402016 w 548181"/>
              <a:gd name="connsiteY117" fmla="*/ 0 h 548181"/>
              <a:gd name="connsiteX118" fmla="*/ 455214 w 548181"/>
              <a:gd name="connsiteY118" fmla="*/ 54861 h 548181"/>
              <a:gd name="connsiteX119" fmla="*/ 402016 w 548181"/>
              <a:gd name="connsiteY119" fmla="*/ 109674 h 548181"/>
              <a:gd name="connsiteX120" fmla="*/ 397205 w 548181"/>
              <a:gd name="connsiteY120" fmla="*/ 109198 h 548181"/>
              <a:gd name="connsiteX121" fmla="*/ 365486 w 548181"/>
              <a:gd name="connsiteY121" fmla="*/ 127961 h 548181"/>
              <a:gd name="connsiteX122" fmla="*/ 337863 w 548181"/>
              <a:gd name="connsiteY122" fmla="*/ 115103 h 548181"/>
              <a:gd name="connsiteX123" fmla="*/ 283282 w 548181"/>
              <a:gd name="connsiteY123" fmla="*/ 146201 h 548181"/>
              <a:gd name="connsiteX124" fmla="*/ 234798 w 548181"/>
              <a:gd name="connsiteY124" fmla="*/ 123580 h 548181"/>
              <a:gd name="connsiteX125" fmla="*/ 201031 w 548181"/>
              <a:gd name="connsiteY125" fmla="*/ 146201 h 548181"/>
              <a:gd name="connsiteX126" fmla="*/ 176218 w 548181"/>
              <a:gd name="connsiteY126" fmla="*/ 136390 h 548181"/>
              <a:gd name="connsiteX127" fmla="*/ 155310 w 548181"/>
              <a:gd name="connsiteY127" fmla="*/ 146201 h 548181"/>
              <a:gd name="connsiteX128" fmla="*/ 129210 w 548181"/>
              <a:gd name="connsiteY128" fmla="*/ 126628 h 548181"/>
              <a:gd name="connsiteX129" fmla="*/ 118780 w 548181"/>
              <a:gd name="connsiteY129" fmla="*/ 127961 h 548181"/>
              <a:gd name="connsiteX130" fmla="*/ 73106 w 548181"/>
              <a:gd name="connsiteY130" fmla="*/ 82244 h 548181"/>
              <a:gd name="connsiteX131" fmla="*/ 118780 w 548181"/>
              <a:gd name="connsiteY131" fmla="*/ 36574 h 548181"/>
              <a:gd name="connsiteX132" fmla="*/ 149118 w 548181"/>
              <a:gd name="connsiteY132" fmla="*/ 48289 h 548181"/>
              <a:gd name="connsiteX133" fmla="*/ 191887 w 548181"/>
              <a:gd name="connsiteY133" fmla="*/ 18287 h 548181"/>
              <a:gd name="connsiteX134" fmla="*/ 232608 w 548181"/>
              <a:gd name="connsiteY134" fmla="*/ 43574 h 548181"/>
              <a:gd name="connsiteX135" fmla="*/ 283282 w 548181"/>
              <a:gd name="connsiteY135" fmla="*/ 18287 h 548181"/>
              <a:gd name="connsiteX136" fmla="*/ 343673 w 548181"/>
              <a:gd name="connsiteY136" fmla="*/ 62242 h 548181"/>
              <a:gd name="connsiteX137" fmla="*/ 347674 w 548181"/>
              <a:gd name="connsiteY137" fmla="*/ 59671 h 548181"/>
              <a:gd name="connsiteX138" fmla="*/ 347197 w 548181"/>
              <a:gd name="connsiteY138" fmla="*/ 54861 h 548181"/>
              <a:gd name="connsiteX139" fmla="*/ 402016 w 548181"/>
              <a:gd name="connsiteY139" fmla="*/ 0 h 5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48181" h="548181">
                <a:moveTo>
                  <a:pt x="18288" y="511607"/>
                </a:moveTo>
                <a:lnTo>
                  <a:pt x="18288" y="529942"/>
                </a:lnTo>
                <a:lnTo>
                  <a:pt x="529988" y="529942"/>
                </a:lnTo>
                <a:lnTo>
                  <a:pt x="529988" y="511607"/>
                </a:lnTo>
                <a:close/>
                <a:moveTo>
                  <a:pt x="0" y="493320"/>
                </a:moveTo>
                <a:lnTo>
                  <a:pt x="39827" y="493320"/>
                </a:lnTo>
                <a:lnTo>
                  <a:pt x="36605" y="511576"/>
                </a:lnTo>
                <a:lnTo>
                  <a:pt x="54859" y="511576"/>
                </a:lnTo>
                <a:lnTo>
                  <a:pt x="58084" y="493320"/>
                </a:lnTo>
                <a:lnTo>
                  <a:pt x="109672" y="493320"/>
                </a:lnTo>
                <a:lnTo>
                  <a:pt x="109672" y="511576"/>
                </a:lnTo>
                <a:lnTo>
                  <a:pt x="493323" y="511576"/>
                </a:lnTo>
                <a:lnTo>
                  <a:pt x="493323" y="493320"/>
                </a:lnTo>
                <a:lnTo>
                  <a:pt x="548181" y="493320"/>
                </a:lnTo>
                <a:lnTo>
                  <a:pt x="548181" y="548181"/>
                </a:lnTo>
                <a:lnTo>
                  <a:pt x="0" y="548181"/>
                </a:lnTo>
                <a:close/>
                <a:moveTo>
                  <a:pt x="383747" y="456793"/>
                </a:moveTo>
                <a:lnTo>
                  <a:pt x="456818" y="456793"/>
                </a:lnTo>
                <a:lnTo>
                  <a:pt x="456818" y="475070"/>
                </a:lnTo>
                <a:lnTo>
                  <a:pt x="383747" y="475070"/>
                </a:lnTo>
                <a:close/>
                <a:moveTo>
                  <a:pt x="292443" y="438516"/>
                </a:moveTo>
                <a:lnTo>
                  <a:pt x="365515" y="438516"/>
                </a:lnTo>
                <a:lnTo>
                  <a:pt x="365515" y="456793"/>
                </a:lnTo>
                <a:lnTo>
                  <a:pt x="292443" y="456793"/>
                </a:lnTo>
                <a:close/>
                <a:moveTo>
                  <a:pt x="383747" y="420238"/>
                </a:moveTo>
                <a:lnTo>
                  <a:pt x="456818" y="420238"/>
                </a:lnTo>
                <a:lnTo>
                  <a:pt x="456818" y="438516"/>
                </a:lnTo>
                <a:lnTo>
                  <a:pt x="383747" y="438516"/>
                </a:lnTo>
                <a:close/>
                <a:moveTo>
                  <a:pt x="292443" y="402056"/>
                </a:moveTo>
                <a:lnTo>
                  <a:pt x="365515" y="402056"/>
                </a:lnTo>
                <a:lnTo>
                  <a:pt x="365515" y="420333"/>
                </a:lnTo>
                <a:lnTo>
                  <a:pt x="292443" y="420333"/>
                </a:lnTo>
                <a:close/>
                <a:moveTo>
                  <a:pt x="383747" y="383731"/>
                </a:moveTo>
                <a:lnTo>
                  <a:pt x="456818" y="383731"/>
                </a:lnTo>
                <a:lnTo>
                  <a:pt x="456818" y="402009"/>
                </a:lnTo>
                <a:lnTo>
                  <a:pt x="383747" y="402009"/>
                </a:lnTo>
                <a:close/>
                <a:moveTo>
                  <a:pt x="292443" y="365454"/>
                </a:moveTo>
                <a:lnTo>
                  <a:pt x="365515" y="365454"/>
                </a:lnTo>
                <a:lnTo>
                  <a:pt x="365515" y="383731"/>
                </a:lnTo>
                <a:lnTo>
                  <a:pt x="292443" y="383731"/>
                </a:lnTo>
                <a:close/>
                <a:moveTo>
                  <a:pt x="88202" y="219277"/>
                </a:moveTo>
                <a:lnTo>
                  <a:pt x="106501" y="219277"/>
                </a:lnTo>
                <a:lnTo>
                  <a:pt x="58084" y="493320"/>
                </a:lnTo>
                <a:lnTo>
                  <a:pt x="39827" y="493320"/>
                </a:lnTo>
                <a:close/>
                <a:moveTo>
                  <a:pt x="73097" y="182757"/>
                </a:moveTo>
                <a:lnTo>
                  <a:pt x="73097" y="201041"/>
                </a:lnTo>
                <a:lnTo>
                  <a:pt x="127959" y="201041"/>
                </a:lnTo>
                <a:lnTo>
                  <a:pt x="127959" y="493245"/>
                </a:lnTo>
                <a:lnTo>
                  <a:pt x="475036" y="493245"/>
                </a:lnTo>
                <a:lnTo>
                  <a:pt x="475036" y="347119"/>
                </a:lnTo>
                <a:lnTo>
                  <a:pt x="236921" y="347119"/>
                </a:lnTo>
                <a:lnTo>
                  <a:pt x="233492" y="333311"/>
                </a:lnTo>
                <a:lnTo>
                  <a:pt x="206108" y="223705"/>
                </a:lnTo>
                <a:lnTo>
                  <a:pt x="200441" y="201041"/>
                </a:lnTo>
                <a:lnTo>
                  <a:pt x="237587" y="201041"/>
                </a:lnTo>
                <a:lnTo>
                  <a:pt x="237587" y="182757"/>
                </a:lnTo>
                <a:close/>
                <a:moveTo>
                  <a:pt x="54858" y="164474"/>
                </a:moveTo>
                <a:lnTo>
                  <a:pt x="255874" y="164474"/>
                </a:lnTo>
                <a:lnTo>
                  <a:pt x="255874" y="219277"/>
                </a:lnTo>
                <a:lnTo>
                  <a:pt x="223919" y="219277"/>
                </a:lnTo>
                <a:lnTo>
                  <a:pt x="251303" y="328931"/>
                </a:lnTo>
                <a:lnTo>
                  <a:pt x="493323" y="328931"/>
                </a:lnTo>
                <a:lnTo>
                  <a:pt x="493323" y="493320"/>
                </a:lnTo>
                <a:lnTo>
                  <a:pt x="109672" y="493320"/>
                </a:lnTo>
                <a:lnTo>
                  <a:pt x="109672" y="219277"/>
                </a:lnTo>
                <a:lnTo>
                  <a:pt x="106501" y="219277"/>
                </a:lnTo>
                <a:lnTo>
                  <a:pt x="109716" y="201079"/>
                </a:lnTo>
                <a:lnTo>
                  <a:pt x="91414" y="201079"/>
                </a:lnTo>
                <a:lnTo>
                  <a:pt x="88202" y="219277"/>
                </a:lnTo>
                <a:lnTo>
                  <a:pt x="54858" y="219277"/>
                </a:lnTo>
                <a:close/>
                <a:moveTo>
                  <a:pt x="402016" y="18287"/>
                </a:moveTo>
                <a:cubicBezTo>
                  <a:pt x="381917" y="18287"/>
                  <a:pt x="365486" y="34669"/>
                  <a:pt x="365486" y="54861"/>
                </a:cubicBezTo>
                <a:cubicBezTo>
                  <a:pt x="365724" y="56290"/>
                  <a:pt x="365819" y="57099"/>
                  <a:pt x="365915" y="58004"/>
                </a:cubicBezTo>
                <a:cubicBezTo>
                  <a:pt x="366486" y="65147"/>
                  <a:pt x="362867" y="72053"/>
                  <a:pt x="356627" y="75577"/>
                </a:cubicBezTo>
                <a:cubicBezTo>
                  <a:pt x="355913" y="75958"/>
                  <a:pt x="355246" y="76339"/>
                  <a:pt x="354580" y="76815"/>
                </a:cubicBezTo>
                <a:cubicBezTo>
                  <a:pt x="351436" y="79196"/>
                  <a:pt x="347626" y="80434"/>
                  <a:pt x="343673" y="80434"/>
                </a:cubicBezTo>
                <a:cubicBezTo>
                  <a:pt x="341863" y="80434"/>
                  <a:pt x="340006" y="80148"/>
                  <a:pt x="338196" y="79625"/>
                </a:cubicBezTo>
                <a:cubicBezTo>
                  <a:pt x="332576" y="77815"/>
                  <a:pt x="328194" y="73481"/>
                  <a:pt x="326385" y="67862"/>
                </a:cubicBezTo>
                <a:cubicBezTo>
                  <a:pt x="320193" y="49146"/>
                  <a:pt x="302810" y="36526"/>
                  <a:pt x="283282" y="36526"/>
                </a:cubicBezTo>
                <a:cubicBezTo>
                  <a:pt x="269089" y="36526"/>
                  <a:pt x="255945" y="43098"/>
                  <a:pt x="247134" y="54670"/>
                </a:cubicBezTo>
                <a:cubicBezTo>
                  <a:pt x="243657" y="59195"/>
                  <a:pt x="238275" y="61814"/>
                  <a:pt x="232608" y="61814"/>
                </a:cubicBezTo>
                <a:cubicBezTo>
                  <a:pt x="231988" y="61814"/>
                  <a:pt x="231465" y="61814"/>
                  <a:pt x="230893" y="61766"/>
                </a:cubicBezTo>
                <a:cubicBezTo>
                  <a:pt x="224606" y="61147"/>
                  <a:pt x="219129" y="57337"/>
                  <a:pt x="216272" y="51765"/>
                </a:cubicBezTo>
                <a:cubicBezTo>
                  <a:pt x="211604" y="42336"/>
                  <a:pt x="202317" y="36526"/>
                  <a:pt x="191935" y="36526"/>
                </a:cubicBezTo>
                <a:cubicBezTo>
                  <a:pt x="180647" y="36526"/>
                  <a:pt x="170312" y="43765"/>
                  <a:pt x="166407" y="54528"/>
                </a:cubicBezTo>
                <a:cubicBezTo>
                  <a:pt x="164311" y="60195"/>
                  <a:pt x="159549" y="64481"/>
                  <a:pt x="153643" y="65957"/>
                </a:cubicBezTo>
                <a:cubicBezTo>
                  <a:pt x="152214" y="66338"/>
                  <a:pt x="150738" y="66528"/>
                  <a:pt x="149261" y="66528"/>
                </a:cubicBezTo>
                <a:cubicBezTo>
                  <a:pt x="144832" y="66528"/>
                  <a:pt x="140450" y="64909"/>
                  <a:pt x="137069" y="61861"/>
                </a:cubicBezTo>
                <a:cubicBezTo>
                  <a:pt x="133402" y="58671"/>
                  <a:pt x="127353" y="54766"/>
                  <a:pt x="118875" y="54766"/>
                </a:cubicBezTo>
                <a:cubicBezTo>
                  <a:pt x="103778" y="54766"/>
                  <a:pt x="91490" y="67052"/>
                  <a:pt x="91490" y="82149"/>
                </a:cubicBezTo>
                <a:cubicBezTo>
                  <a:pt x="91490" y="97292"/>
                  <a:pt x="103778" y="109627"/>
                  <a:pt x="118875" y="109627"/>
                </a:cubicBezTo>
                <a:cubicBezTo>
                  <a:pt x="120733" y="109627"/>
                  <a:pt x="122828" y="109293"/>
                  <a:pt x="125162" y="108769"/>
                </a:cubicBezTo>
                <a:cubicBezTo>
                  <a:pt x="126496" y="108436"/>
                  <a:pt x="127925" y="108293"/>
                  <a:pt x="129306" y="108293"/>
                </a:cubicBezTo>
                <a:cubicBezTo>
                  <a:pt x="137164" y="108293"/>
                  <a:pt x="144451" y="113484"/>
                  <a:pt x="146737" y="121342"/>
                </a:cubicBezTo>
                <a:cubicBezTo>
                  <a:pt x="147690" y="124628"/>
                  <a:pt x="150785" y="127866"/>
                  <a:pt x="155405" y="127866"/>
                </a:cubicBezTo>
                <a:cubicBezTo>
                  <a:pt x="158882" y="127866"/>
                  <a:pt x="161215" y="125818"/>
                  <a:pt x="162311" y="124532"/>
                </a:cubicBezTo>
                <a:cubicBezTo>
                  <a:pt x="165502" y="120723"/>
                  <a:pt x="170169" y="118437"/>
                  <a:pt x="175170" y="118103"/>
                </a:cubicBezTo>
                <a:cubicBezTo>
                  <a:pt x="175503" y="118056"/>
                  <a:pt x="175884" y="118056"/>
                  <a:pt x="176218" y="118056"/>
                </a:cubicBezTo>
                <a:cubicBezTo>
                  <a:pt x="180885" y="118056"/>
                  <a:pt x="185267" y="119770"/>
                  <a:pt x="188648" y="122961"/>
                </a:cubicBezTo>
                <a:cubicBezTo>
                  <a:pt x="191173" y="125199"/>
                  <a:pt x="195268" y="127866"/>
                  <a:pt x="201031" y="127866"/>
                </a:cubicBezTo>
                <a:cubicBezTo>
                  <a:pt x="208509" y="127866"/>
                  <a:pt x="215176" y="123437"/>
                  <a:pt x="217939" y="116579"/>
                </a:cubicBezTo>
                <a:cubicBezTo>
                  <a:pt x="220415" y="110674"/>
                  <a:pt x="225702" y="106531"/>
                  <a:pt x="231988" y="105483"/>
                </a:cubicBezTo>
                <a:cubicBezTo>
                  <a:pt x="232941" y="105341"/>
                  <a:pt x="233893" y="105245"/>
                  <a:pt x="234846" y="105245"/>
                </a:cubicBezTo>
                <a:cubicBezTo>
                  <a:pt x="240180" y="105245"/>
                  <a:pt x="245229" y="107579"/>
                  <a:pt x="248753" y="111674"/>
                </a:cubicBezTo>
                <a:cubicBezTo>
                  <a:pt x="257564" y="122008"/>
                  <a:pt x="270185" y="127961"/>
                  <a:pt x="283330" y="127961"/>
                </a:cubicBezTo>
                <a:cubicBezTo>
                  <a:pt x="299285" y="127961"/>
                  <a:pt x="313859" y="119627"/>
                  <a:pt x="322241" y="105674"/>
                </a:cubicBezTo>
                <a:cubicBezTo>
                  <a:pt x="325289" y="100674"/>
                  <a:pt x="330528" y="97435"/>
                  <a:pt x="336386" y="96959"/>
                </a:cubicBezTo>
                <a:cubicBezTo>
                  <a:pt x="336910" y="96816"/>
                  <a:pt x="337386" y="96816"/>
                  <a:pt x="337910" y="96816"/>
                </a:cubicBezTo>
                <a:cubicBezTo>
                  <a:pt x="343292" y="96816"/>
                  <a:pt x="348340" y="99150"/>
                  <a:pt x="351770" y="103198"/>
                </a:cubicBezTo>
                <a:cubicBezTo>
                  <a:pt x="353865" y="105626"/>
                  <a:pt x="358390" y="109674"/>
                  <a:pt x="365534" y="109674"/>
                </a:cubicBezTo>
                <a:cubicBezTo>
                  <a:pt x="372106" y="109674"/>
                  <a:pt x="378012" y="106103"/>
                  <a:pt x="381346" y="100197"/>
                </a:cubicBezTo>
                <a:cubicBezTo>
                  <a:pt x="384537" y="94483"/>
                  <a:pt x="390680" y="90911"/>
                  <a:pt x="397205" y="90911"/>
                </a:cubicBezTo>
                <a:cubicBezTo>
                  <a:pt x="397777" y="90911"/>
                  <a:pt x="398301" y="90911"/>
                  <a:pt x="398825" y="91006"/>
                </a:cubicBezTo>
                <a:cubicBezTo>
                  <a:pt x="399729" y="91054"/>
                  <a:pt x="400539" y="91149"/>
                  <a:pt x="401444" y="91292"/>
                </a:cubicBezTo>
                <a:lnTo>
                  <a:pt x="401682" y="91292"/>
                </a:lnTo>
                <a:cubicBezTo>
                  <a:pt x="421685" y="91292"/>
                  <a:pt x="436926" y="75291"/>
                  <a:pt x="436926" y="54861"/>
                </a:cubicBezTo>
                <a:cubicBezTo>
                  <a:pt x="436926" y="34383"/>
                  <a:pt x="421638" y="18287"/>
                  <a:pt x="402063" y="18287"/>
                </a:cubicBezTo>
                <a:close/>
                <a:moveTo>
                  <a:pt x="402016" y="0"/>
                </a:moveTo>
                <a:cubicBezTo>
                  <a:pt x="432258" y="0"/>
                  <a:pt x="455214" y="24525"/>
                  <a:pt x="455214" y="54861"/>
                </a:cubicBezTo>
                <a:cubicBezTo>
                  <a:pt x="455214" y="85149"/>
                  <a:pt x="432258" y="109674"/>
                  <a:pt x="402016" y="109674"/>
                </a:cubicBezTo>
                <a:cubicBezTo>
                  <a:pt x="400349" y="109674"/>
                  <a:pt x="398825" y="109388"/>
                  <a:pt x="397205" y="109198"/>
                </a:cubicBezTo>
                <a:cubicBezTo>
                  <a:pt x="390966" y="120342"/>
                  <a:pt x="379155" y="127961"/>
                  <a:pt x="365486" y="127961"/>
                </a:cubicBezTo>
                <a:cubicBezTo>
                  <a:pt x="354389" y="127961"/>
                  <a:pt x="344530" y="122866"/>
                  <a:pt x="337863" y="115103"/>
                </a:cubicBezTo>
                <a:cubicBezTo>
                  <a:pt x="326718" y="133724"/>
                  <a:pt x="306524" y="146201"/>
                  <a:pt x="283282" y="146201"/>
                </a:cubicBezTo>
                <a:cubicBezTo>
                  <a:pt x="263803" y="146201"/>
                  <a:pt x="246515" y="137343"/>
                  <a:pt x="234798" y="123580"/>
                </a:cubicBezTo>
                <a:cubicBezTo>
                  <a:pt x="229369" y="136867"/>
                  <a:pt x="216272" y="146201"/>
                  <a:pt x="201031" y="146201"/>
                </a:cubicBezTo>
                <a:cubicBezTo>
                  <a:pt x="191458" y="146201"/>
                  <a:pt x="182790" y="142486"/>
                  <a:pt x="176218" y="136390"/>
                </a:cubicBezTo>
                <a:cubicBezTo>
                  <a:pt x="171169" y="142343"/>
                  <a:pt x="163787" y="146201"/>
                  <a:pt x="155310" y="146201"/>
                </a:cubicBezTo>
                <a:cubicBezTo>
                  <a:pt x="142927" y="146201"/>
                  <a:pt x="132592" y="137962"/>
                  <a:pt x="129210" y="126628"/>
                </a:cubicBezTo>
                <a:cubicBezTo>
                  <a:pt x="125877" y="127390"/>
                  <a:pt x="122400" y="127961"/>
                  <a:pt x="118780" y="127961"/>
                </a:cubicBezTo>
                <a:cubicBezTo>
                  <a:pt x="93586" y="127961"/>
                  <a:pt x="73106" y="107484"/>
                  <a:pt x="73106" y="82244"/>
                </a:cubicBezTo>
                <a:cubicBezTo>
                  <a:pt x="73106" y="57004"/>
                  <a:pt x="93586" y="36574"/>
                  <a:pt x="118780" y="36574"/>
                </a:cubicBezTo>
                <a:cubicBezTo>
                  <a:pt x="130496" y="36574"/>
                  <a:pt x="141117" y="41098"/>
                  <a:pt x="149118" y="48289"/>
                </a:cubicBezTo>
                <a:cubicBezTo>
                  <a:pt x="155548" y="30859"/>
                  <a:pt x="172217" y="18287"/>
                  <a:pt x="191887" y="18287"/>
                </a:cubicBezTo>
                <a:cubicBezTo>
                  <a:pt x="209794" y="18287"/>
                  <a:pt x="225083" y="28669"/>
                  <a:pt x="232608" y="43574"/>
                </a:cubicBezTo>
                <a:cubicBezTo>
                  <a:pt x="244276" y="28335"/>
                  <a:pt x="262565" y="18287"/>
                  <a:pt x="283282" y="18287"/>
                </a:cubicBezTo>
                <a:cubicBezTo>
                  <a:pt x="311478" y="18287"/>
                  <a:pt x="335243" y="36812"/>
                  <a:pt x="343673" y="62242"/>
                </a:cubicBezTo>
                <a:cubicBezTo>
                  <a:pt x="344959" y="61290"/>
                  <a:pt x="346245" y="60433"/>
                  <a:pt x="347674" y="59671"/>
                </a:cubicBezTo>
                <a:cubicBezTo>
                  <a:pt x="347578" y="58004"/>
                  <a:pt x="347197" y="56528"/>
                  <a:pt x="347197" y="54861"/>
                </a:cubicBezTo>
                <a:cubicBezTo>
                  <a:pt x="347197" y="24525"/>
                  <a:pt x="371773" y="0"/>
                  <a:pt x="402016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49" name="factory-structure_18222"/>
          <p:cNvSpPr/>
          <p:nvPr/>
        </p:nvSpPr>
        <p:spPr>
          <a:xfrm>
            <a:off x="5981653" y="6192512"/>
            <a:ext cx="599781" cy="425827"/>
          </a:xfrm>
          <a:custGeom>
            <a:avLst/>
            <a:gdLst>
              <a:gd name="connsiteX0" fmla="*/ 345243 w 609332"/>
              <a:gd name="connsiteY0" fmla="*/ 467056 h 603742"/>
              <a:gd name="connsiteX1" fmla="*/ 313466 w 609332"/>
              <a:gd name="connsiteY1" fmla="*/ 498884 h 603742"/>
              <a:gd name="connsiteX2" fmla="*/ 313466 w 609332"/>
              <a:gd name="connsiteY2" fmla="*/ 534130 h 603742"/>
              <a:gd name="connsiteX3" fmla="*/ 345243 w 609332"/>
              <a:gd name="connsiteY3" fmla="*/ 565860 h 603742"/>
              <a:gd name="connsiteX4" fmla="*/ 380637 w 609332"/>
              <a:gd name="connsiteY4" fmla="*/ 565860 h 603742"/>
              <a:gd name="connsiteX5" fmla="*/ 412414 w 609332"/>
              <a:gd name="connsiteY5" fmla="*/ 534130 h 603742"/>
              <a:gd name="connsiteX6" fmla="*/ 412414 w 609332"/>
              <a:gd name="connsiteY6" fmla="*/ 498884 h 603742"/>
              <a:gd name="connsiteX7" fmla="*/ 380637 w 609332"/>
              <a:gd name="connsiteY7" fmla="*/ 467056 h 603742"/>
              <a:gd name="connsiteX8" fmla="*/ 207478 w 609332"/>
              <a:gd name="connsiteY8" fmla="*/ 467056 h 603742"/>
              <a:gd name="connsiteX9" fmla="*/ 175701 w 609332"/>
              <a:gd name="connsiteY9" fmla="*/ 498884 h 603742"/>
              <a:gd name="connsiteX10" fmla="*/ 175701 w 609332"/>
              <a:gd name="connsiteY10" fmla="*/ 534130 h 603742"/>
              <a:gd name="connsiteX11" fmla="*/ 207478 w 609332"/>
              <a:gd name="connsiteY11" fmla="*/ 565860 h 603742"/>
              <a:gd name="connsiteX12" fmla="*/ 242872 w 609332"/>
              <a:gd name="connsiteY12" fmla="*/ 565860 h 603742"/>
              <a:gd name="connsiteX13" fmla="*/ 274649 w 609332"/>
              <a:gd name="connsiteY13" fmla="*/ 534130 h 603742"/>
              <a:gd name="connsiteX14" fmla="*/ 274649 w 609332"/>
              <a:gd name="connsiteY14" fmla="*/ 498884 h 603742"/>
              <a:gd name="connsiteX15" fmla="*/ 242872 w 609332"/>
              <a:gd name="connsiteY15" fmla="*/ 467056 h 603742"/>
              <a:gd name="connsiteX16" fmla="*/ 69713 w 609332"/>
              <a:gd name="connsiteY16" fmla="*/ 467056 h 603742"/>
              <a:gd name="connsiteX17" fmla="*/ 37937 w 609332"/>
              <a:gd name="connsiteY17" fmla="*/ 498884 h 603742"/>
              <a:gd name="connsiteX18" fmla="*/ 37937 w 609332"/>
              <a:gd name="connsiteY18" fmla="*/ 534130 h 603742"/>
              <a:gd name="connsiteX19" fmla="*/ 69713 w 609332"/>
              <a:gd name="connsiteY19" fmla="*/ 565860 h 603742"/>
              <a:gd name="connsiteX20" fmla="*/ 105108 w 609332"/>
              <a:gd name="connsiteY20" fmla="*/ 565860 h 603742"/>
              <a:gd name="connsiteX21" fmla="*/ 136885 w 609332"/>
              <a:gd name="connsiteY21" fmla="*/ 534130 h 603742"/>
              <a:gd name="connsiteX22" fmla="*/ 136885 w 609332"/>
              <a:gd name="connsiteY22" fmla="*/ 498884 h 603742"/>
              <a:gd name="connsiteX23" fmla="*/ 105108 w 609332"/>
              <a:gd name="connsiteY23" fmla="*/ 467056 h 603742"/>
              <a:gd name="connsiteX24" fmla="*/ 478607 w 609332"/>
              <a:gd name="connsiteY24" fmla="*/ 132859 h 603742"/>
              <a:gd name="connsiteX25" fmla="*/ 577555 w 609332"/>
              <a:gd name="connsiteY25" fmla="*/ 132859 h 603742"/>
              <a:gd name="connsiteX26" fmla="*/ 609332 w 609332"/>
              <a:gd name="connsiteY26" fmla="*/ 469009 h 603742"/>
              <a:gd name="connsiteX27" fmla="*/ 609332 w 609332"/>
              <a:gd name="connsiteY27" fmla="*/ 603742 h 603742"/>
              <a:gd name="connsiteX28" fmla="*/ 446830 w 609332"/>
              <a:gd name="connsiteY28" fmla="*/ 603742 h 603742"/>
              <a:gd name="connsiteX29" fmla="*/ 386797 w 609332"/>
              <a:gd name="connsiteY29" fmla="*/ 603742 h 603742"/>
              <a:gd name="connsiteX30" fmla="*/ 0 w 609332"/>
              <a:gd name="connsiteY30" fmla="*/ 603742 h 603742"/>
              <a:gd name="connsiteX31" fmla="*/ 0 w 609332"/>
              <a:gd name="connsiteY31" fmla="*/ 349799 h 603742"/>
              <a:gd name="connsiteX32" fmla="*/ 150084 w 609332"/>
              <a:gd name="connsiteY32" fmla="*/ 273938 h 603742"/>
              <a:gd name="connsiteX33" fmla="*/ 150084 w 609332"/>
              <a:gd name="connsiteY33" fmla="*/ 348920 h 603742"/>
              <a:gd name="connsiteX34" fmla="*/ 298506 w 609332"/>
              <a:gd name="connsiteY34" fmla="*/ 273938 h 603742"/>
              <a:gd name="connsiteX35" fmla="*/ 298506 w 609332"/>
              <a:gd name="connsiteY35" fmla="*/ 348920 h 603742"/>
              <a:gd name="connsiteX36" fmla="*/ 446830 w 609332"/>
              <a:gd name="connsiteY36" fmla="*/ 273938 h 603742"/>
              <a:gd name="connsiteX37" fmla="*/ 446830 w 609332"/>
              <a:gd name="connsiteY37" fmla="*/ 349799 h 603742"/>
              <a:gd name="connsiteX38" fmla="*/ 446830 w 609332"/>
              <a:gd name="connsiteY38" fmla="*/ 469009 h 603742"/>
              <a:gd name="connsiteX39" fmla="*/ 238001 w 609332"/>
              <a:gd name="connsiteY39" fmla="*/ 0 h 603742"/>
              <a:gd name="connsiteX40" fmla="*/ 386789 w 609332"/>
              <a:gd name="connsiteY40" fmla="*/ 18744 h 603742"/>
              <a:gd name="connsiteX41" fmla="*/ 569109 w 609332"/>
              <a:gd name="connsiteY41" fmla="*/ 109925 h 603742"/>
              <a:gd name="connsiteX42" fmla="*/ 479073 w 609332"/>
              <a:gd name="connsiteY42" fmla="*/ 109925 h 603742"/>
              <a:gd name="connsiteX43" fmla="*/ 296754 w 609332"/>
              <a:gd name="connsiteY43" fmla="*/ 70290 h 603742"/>
              <a:gd name="connsiteX44" fmla="*/ 238001 w 609332"/>
              <a:gd name="connsiteY44" fmla="*/ 0 h 603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9332" h="603742">
                <a:moveTo>
                  <a:pt x="345243" y="467056"/>
                </a:moveTo>
                <a:cubicBezTo>
                  <a:pt x="327741" y="467056"/>
                  <a:pt x="313466" y="481310"/>
                  <a:pt x="313466" y="498884"/>
                </a:cubicBezTo>
                <a:lnTo>
                  <a:pt x="313466" y="534130"/>
                </a:lnTo>
                <a:cubicBezTo>
                  <a:pt x="313466" y="551606"/>
                  <a:pt x="327741" y="565860"/>
                  <a:pt x="345243" y="565860"/>
                </a:cubicBezTo>
                <a:lnTo>
                  <a:pt x="380637" y="565860"/>
                </a:lnTo>
                <a:cubicBezTo>
                  <a:pt x="398139" y="565860"/>
                  <a:pt x="412414" y="551606"/>
                  <a:pt x="412414" y="534130"/>
                </a:cubicBezTo>
                <a:lnTo>
                  <a:pt x="412414" y="498884"/>
                </a:lnTo>
                <a:cubicBezTo>
                  <a:pt x="412414" y="481310"/>
                  <a:pt x="398139" y="467056"/>
                  <a:pt x="380637" y="467056"/>
                </a:cubicBezTo>
                <a:close/>
                <a:moveTo>
                  <a:pt x="207478" y="467056"/>
                </a:moveTo>
                <a:cubicBezTo>
                  <a:pt x="189976" y="467056"/>
                  <a:pt x="175701" y="481310"/>
                  <a:pt x="175701" y="498884"/>
                </a:cubicBezTo>
                <a:lnTo>
                  <a:pt x="175701" y="534130"/>
                </a:lnTo>
                <a:cubicBezTo>
                  <a:pt x="175701" y="551606"/>
                  <a:pt x="189976" y="565860"/>
                  <a:pt x="207478" y="565860"/>
                </a:cubicBezTo>
                <a:lnTo>
                  <a:pt x="242872" y="565860"/>
                </a:lnTo>
                <a:cubicBezTo>
                  <a:pt x="260374" y="565860"/>
                  <a:pt x="274649" y="551606"/>
                  <a:pt x="274649" y="534130"/>
                </a:cubicBezTo>
                <a:lnTo>
                  <a:pt x="274649" y="498884"/>
                </a:lnTo>
                <a:cubicBezTo>
                  <a:pt x="274649" y="481310"/>
                  <a:pt x="260374" y="467056"/>
                  <a:pt x="242872" y="467056"/>
                </a:cubicBezTo>
                <a:close/>
                <a:moveTo>
                  <a:pt x="69713" y="467056"/>
                </a:moveTo>
                <a:cubicBezTo>
                  <a:pt x="52212" y="467056"/>
                  <a:pt x="37937" y="481310"/>
                  <a:pt x="37937" y="498884"/>
                </a:cubicBezTo>
                <a:lnTo>
                  <a:pt x="37937" y="534130"/>
                </a:lnTo>
                <a:cubicBezTo>
                  <a:pt x="37937" y="551606"/>
                  <a:pt x="52212" y="565860"/>
                  <a:pt x="69713" y="565860"/>
                </a:cubicBezTo>
                <a:lnTo>
                  <a:pt x="105108" y="565860"/>
                </a:lnTo>
                <a:cubicBezTo>
                  <a:pt x="122609" y="565860"/>
                  <a:pt x="136885" y="551606"/>
                  <a:pt x="136885" y="534130"/>
                </a:cubicBezTo>
                <a:lnTo>
                  <a:pt x="136885" y="498884"/>
                </a:lnTo>
                <a:cubicBezTo>
                  <a:pt x="136885" y="481310"/>
                  <a:pt x="122609" y="467056"/>
                  <a:pt x="105108" y="467056"/>
                </a:cubicBezTo>
                <a:close/>
                <a:moveTo>
                  <a:pt x="478607" y="132859"/>
                </a:moveTo>
                <a:lnTo>
                  <a:pt x="577555" y="132859"/>
                </a:lnTo>
                <a:lnTo>
                  <a:pt x="609332" y="469009"/>
                </a:lnTo>
                <a:lnTo>
                  <a:pt x="609332" y="603742"/>
                </a:lnTo>
                <a:lnTo>
                  <a:pt x="446830" y="603742"/>
                </a:lnTo>
                <a:lnTo>
                  <a:pt x="386797" y="603742"/>
                </a:lnTo>
                <a:lnTo>
                  <a:pt x="0" y="603742"/>
                </a:lnTo>
                <a:lnTo>
                  <a:pt x="0" y="349799"/>
                </a:lnTo>
                <a:lnTo>
                  <a:pt x="150084" y="273938"/>
                </a:lnTo>
                <a:lnTo>
                  <a:pt x="150084" y="348920"/>
                </a:lnTo>
                <a:lnTo>
                  <a:pt x="298506" y="273938"/>
                </a:lnTo>
                <a:lnTo>
                  <a:pt x="298506" y="348920"/>
                </a:lnTo>
                <a:lnTo>
                  <a:pt x="446830" y="273938"/>
                </a:lnTo>
                <a:lnTo>
                  <a:pt x="446830" y="349799"/>
                </a:lnTo>
                <a:lnTo>
                  <a:pt x="446830" y="469009"/>
                </a:lnTo>
                <a:close/>
                <a:moveTo>
                  <a:pt x="238001" y="0"/>
                </a:moveTo>
                <a:cubicBezTo>
                  <a:pt x="238001" y="0"/>
                  <a:pt x="219427" y="70290"/>
                  <a:pt x="386789" y="18744"/>
                </a:cubicBezTo>
                <a:cubicBezTo>
                  <a:pt x="554054" y="-32899"/>
                  <a:pt x="569109" y="109925"/>
                  <a:pt x="569109" y="109925"/>
                </a:cubicBezTo>
                <a:lnTo>
                  <a:pt x="479073" y="109925"/>
                </a:lnTo>
                <a:cubicBezTo>
                  <a:pt x="475065" y="55744"/>
                  <a:pt x="386300" y="80833"/>
                  <a:pt x="296754" y="70290"/>
                </a:cubicBezTo>
                <a:cubicBezTo>
                  <a:pt x="207109" y="59746"/>
                  <a:pt x="238001" y="0"/>
                  <a:pt x="238001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0" name="factory-building_16739"/>
          <p:cNvSpPr/>
          <p:nvPr/>
        </p:nvSpPr>
        <p:spPr>
          <a:xfrm>
            <a:off x="7463773" y="6197804"/>
            <a:ext cx="599781" cy="423033"/>
          </a:xfrm>
          <a:custGeom>
            <a:avLst/>
            <a:gdLst>
              <a:gd name="connsiteX0" fmla="*/ 17257 w 603264"/>
              <a:gd name="connsiteY0" fmla="*/ 533132 h 593808"/>
              <a:gd name="connsiteX1" fmla="*/ 17257 w 603264"/>
              <a:gd name="connsiteY1" fmla="*/ 576720 h 593808"/>
              <a:gd name="connsiteX2" fmla="*/ 586007 w 603264"/>
              <a:gd name="connsiteY2" fmla="*/ 576720 h 593808"/>
              <a:gd name="connsiteX3" fmla="*/ 586007 w 603264"/>
              <a:gd name="connsiteY3" fmla="*/ 533132 h 593808"/>
              <a:gd name="connsiteX4" fmla="*/ 470140 w 603264"/>
              <a:gd name="connsiteY4" fmla="*/ 339520 h 593808"/>
              <a:gd name="connsiteX5" fmla="*/ 470140 w 603264"/>
              <a:gd name="connsiteY5" fmla="*/ 437267 h 593808"/>
              <a:gd name="connsiteX6" fmla="*/ 555264 w 603264"/>
              <a:gd name="connsiteY6" fmla="*/ 437267 h 593808"/>
              <a:gd name="connsiteX7" fmla="*/ 555264 w 603264"/>
              <a:gd name="connsiteY7" fmla="*/ 339520 h 593808"/>
              <a:gd name="connsiteX8" fmla="*/ 293076 w 603264"/>
              <a:gd name="connsiteY8" fmla="*/ 339520 h 593808"/>
              <a:gd name="connsiteX9" fmla="*/ 293076 w 603264"/>
              <a:gd name="connsiteY9" fmla="*/ 437267 h 593808"/>
              <a:gd name="connsiteX10" fmla="*/ 378055 w 603264"/>
              <a:gd name="connsiteY10" fmla="*/ 437267 h 593808"/>
              <a:gd name="connsiteX11" fmla="*/ 378055 w 603264"/>
              <a:gd name="connsiteY11" fmla="*/ 339520 h 593808"/>
              <a:gd name="connsiteX12" fmla="*/ 107456 w 603264"/>
              <a:gd name="connsiteY12" fmla="*/ 339520 h 593808"/>
              <a:gd name="connsiteX13" fmla="*/ 107456 w 603264"/>
              <a:gd name="connsiteY13" fmla="*/ 437267 h 593808"/>
              <a:gd name="connsiteX14" fmla="*/ 192435 w 603264"/>
              <a:gd name="connsiteY14" fmla="*/ 437267 h 593808"/>
              <a:gd name="connsiteX15" fmla="*/ 192435 w 603264"/>
              <a:gd name="connsiteY15" fmla="*/ 339520 h 593808"/>
              <a:gd name="connsiteX16" fmla="*/ 41909 w 603264"/>
              <a:gd name="connsiteY16" fmla="*/ 102320 h 593808"/>
              <a:gd name="connsiteX17" fmla="*/ 115287 w 603264"/>
              <a:gd name="connsiteY17" fmla="*/ 102320 h 593808"/>
              <a:gd name="connsiteX18" fmla="*/ 115287 w 603264"/>
              <a:gd name="connsiteY18" fmla="*/ 293615 h 593808"/>
              <a:gd name="connsiteX19" fmla="*/ 239710 w 603264"/>
              <a:gd name="connsiteY19" fmla="*/ 247565 h 593808"/>
              <a:gd name="connsiteX20" fmla="*/ 239710 w 603264"/>
              <a:gd name="connsiteY20" fmla="*/ 317509 h 593808"/>
              <a:gd name="connsiteX21" fmla="*/ 428811 w 603264"/>
              <a:gd name="connsiteY21" fmla="*/ 247565 h 593808"/>
              <a:gd name="connsiteX22" fmla="*/ 428811 w 603264"/>
              <a:gd name="connsiteY22" fmla="*/ 312151 h 593808"/>
              <a:gd name="connsiteX23" fmla="*/ 603264 w 603264"/>
              <a:gd name="connsiteY23" fmla="*/ 247565 h 593808"/>
              <a:gd name="connsiteX24" fmla="*/ 603264 w 603264"/>
              <a:gd name="connsiteY24" fmla="*/ 593808 h 593808"/>
              <a:gd name="connsiteX25" fmla="*/ 0 w 603264"/>
              <a:gd name="connsiteY25" fmla="*/ 593808 h 593808"/>
              <a:gd name="connsiteX26" fmla="*/ 0 w 603264"/>
              <a:gd name="connsiteY26" fmla="*/ 336334 h 593808"/>
              <a:gd name="connsiteX27" fmla="*/ 41909 w 603264"/>
              <a:gd name="connsiteY27" fmla="*/ 320840 h 593808"/>
              <a:gd name="connsiteX28" fmla="*/ 185171 w 603264"/>
              <a:gd name="connsiteY28" fmla="*/ 0 h 593808"/>
              <a:gd name="connsiteX29" fmla="*/ 200829 w 603264"/>
              <a:gd name="connsiteY29" fmla="*/ 6948 h 593808"/>
              <a:gd name="connsiteX30" fmla="*/ 198799 w 603264"/>
              <a:gd name="connsiteY30" fmla="*/ 11581 h 593808"/>
              <a:gd name="connsiteX31" fmla="*/ 126746 w 603264"/>
              <a:gd name="connsiteY31" fmla="*/ 45454 h 593808"/>
              <a:gd name="connsiteX32" fmla="*/ 116452 w 603264"/>
              <a:gd name="connsiteY32" fmla="*/ 45165 h 593808"/>
              <a:gd name="connsiteX33" fmla="*/ 80063 w 603264"/>
              <a:gd name="connsiteY33" fmla="*/ 76577 h 593808"/>
              <a:gd name="connsiteX34" fmla="*/ 79628 w 603264"/>
              <a:gd name="connsiteY34" fmla="*/ 81644 h 593808"/>
              <a:gd name="connsiteX35" fmla="*/ 62521 w 603264"/>
              <a:gd name="connsiteY35" fmla="*/ 80196 h 593808"/>
              <a:gd name="connsiteX36" fmla="*/ 62956 w 603264"/>
              <a:gd name="connsiteY36" fmla="*/ 75130 h 593808"/>
              <a:gd name="connsiteX37" fmla="*/ 127181 w 603264"/>
              <a:gd name="connsiteY37" fmla="*/ 28228 h 593808"/>
              <a:gd name="connsiteX38" fmla="*/ 138054 w 603264"/>
              <a:gd name="connsiteY38" fmla="*/ 28517 h 593808"/>
              <a:gd name="connsiteX39" fmla="*/ 182997 w 603264"/>
              <a:gd name="connsiteY39" fmla="*/ 4632 h 59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3264" h="593808">
                <a:moveTo>
                  <a:pt x="17257" y="533132"/>
                </a:moveTo>
                <a:lnTo>
                  <a:pt x="17257" y="576720"/>
                </a:lnTo>
                <a:lnTo>
                  <a:pt x="586007" y="576720"/>
                </a:lnTo>
                <a:lnTo>
                  <a:pt x="586007" y="533132"/>
                </a:lnTo>
                <a:close/>
                <a:moveTo>
                  <a:pt x="470140" y="339520"/>
                </a:moveTo>
                <a:lnTo>
                  <a:pt x="470140" y="437267"/>
                </a:lnTo>
                <a:lnTo>
                  <a:pt x="555264" y="437267"/>
                </a:lnTo>
                <a:lnTo>
                  <a:pt x="555264" y="339520"/>
                </a:lnTo>
                <a:close/>
                <a:moveTo>
                  <a:pt x="293076" y="339520"/>
                </a:moveTo>
                <a:lnTo>
                  <a:pt x="293076" y="437267"/>
                </a:lnTo>
                <a:lnTo>
                  <a:pt x="378055" y="437267"/>
                </a:lnTo>
                <a:lnTo>
                  <a:pt x="378055" y="339520"/>
                </a:lnTo>
                <a:close/>
                <a:moveTo>
                  <a:pt x="107456" y="339520"/>
                </a:moveTo>
                <a:lnTo>
                  <a:pt x="107456" y="437267"/>
                </a:lnTo>
                <a:lnTo>
                  <a:pt x="192435" y="437267"/>
                </a:lnTo>
                <a:lnTo>
                  <a:pt x="192435" y="339520"/>
                </a:lnTo>
                <a:close/>
                <a:moveTo>
                  <a:pt x="41909" y="102320"/>
                </a:moveTo>
                <a:lnTo>
                  <a:pt x="115287" y="102320"/>
                </a:lnTo>
                <a:lnTo>
                  <a:pt x="115287" y="293615"/>
                </a:lnTo>
                <a:lnTo>
                  <a:pt x="239710" y="247565"/>
                </a:lnTo>
                <a:lnTo>
                  <a:pt x="239710" y="317509"/>
                </a:lnTo>
                <a:lnTo>
                  <a:pt x="428811" y="247565"/>
                </a:lnTo>
                <a:lnTo>
                  <a:pt x="428811" y="312151"/>
                </a:lnTo>
                <a:lnTo>
                  <a:pt x="603264" y="247565"/>
                </a:lnTo>
                <a:lnTo>
                  <a:pt x="603264" y="593808"/>
                </a:lnTo>
                <a:lnTo>
                  <a:pt x="0" y="593808"/>
                </a:lnTo>
                <a:lnTo>
                  <a:pt x="0" y="336334"/>
                </a:lnTo>
                <a:lnTo>
                  <a:pt x="41909" y="320840"/>
                </a:lnTo>
                <a:close/>
                <a:moveTo>
                  <a:pt x="185171" y="0"/>
                </a:moveTo>
                <a:lnTo>
                  <a:pt x="200829" y="6948"/>
                </a:lnTo>
                <a:lnTo>
                  <a:pt x="198799" y="11581"/>
                </a:lnTo>
                <a:cubicBezTo>
                  <a:pt x="183287" y="46468"/>
                  <a:pt x="152407" y="46033"/>
                  <a:pt x="126746" y="45454"/>
                </a:cubicBezTo>
                <a:cubicBezTo>
                  <a:pt x="122976" y="45310"/>
                  <a:pt x="119642" y="45165"/>
                  <a:pt x="116452" y="45165"/>
                </a:cubicBezTo>
                <a:cubicBezTo>
                  <a:pt x="96881" y="45165"/>
                  <a:pt x="82818" y="47481"/>
                  <a:pt x="80063" y="76577"/>
                </a:cubicBezTo>
                <a:lnTo>
                  <a:pt x="79628" y="81644"/>
                </a:lnTo>
                <a:lnTo>
                  <a:pt x="62521" y="80196"/>
                </a:lnTo>
                <a:lnTo>
                  <a:pt x="62956" y="75130"/>
                </a:lnTo>
                <a:cubicBezTo>
                  <a:pt x="67305" y="28228"/>
                  <a:pt x="97895" y="27504"/>
                  <a:pt x="127181" y="28228"/>
                </a:cubicBezTo>
                <a:cubicBezTo>
                  <a:pt x="130950" y="28373"/>
                  <a:pt x="134430" y="28517"/>
                  <a:pt x="138054" y="28517"/>
                </a:cubicBezTo>
                <a:cubicBezTo>
                  <a:pt x="159801" y="28517"/>
                  <a:pt x="174153" y="24609"/>
                  <a:pt x="182997" y="4632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1" name="圆角矩形 150"/>
          <p:cNvSpPr/>
          <p:nvPr/>
        </p:nvSpPr>
        <p:spPr>
          <a:xfrm>
            <a:off x="1109268" y="5558569"/>
            <a:ext cx="1057646" cy="174242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App @Edge A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2" name="圆角矩形 151"/>
          <p:cNvSpPr/>
          <p:nvPr/>
        </p:nvSpPr>
        <p:spPr>
          <a:xfrm>
            <a:off x="2596027" y="5561447"/>
            <a:ext cx="1055864" cy="183422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App @Edge B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3" name="圆角矩形 152"/>
          <p:cNvSpPr/>
          <p:nvPr/>
        </p:nvSpPr>
        <p:spPr>
          <a:xfrm>
            <a:off x="4195952" y="5571906"/>
            <a:ext cx="1019216" cy="160938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App @Edge A</a:t>
            </a:r>
            <a:endParaRPr kumimoji="0" lang="en-US" altLang="zh-CN" sz="1000" b="0" i="0" u="none" strike="noStrike" kern="0" cap="none" spc="0" normalizeH="0" baseline="0" noProof="0" dirty="0" smtClean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4" name="圆角矩形 153"/>
          <p:cNvSpPr/>
          <p:nvPr/>
        </p:nvSpPr>
        <p:spPr>
          <a:xfrm>
            <a:off x="5908973" y="5595488"/>
            <a:ext cx="1014091" cy="134104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App @Edge C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圆角矩形 154"/>
          <p:cNvSpPr/>
          <p:nvPr/>
        </p:nvSpPr>
        <p:spPr>
          <a:xfrm>
            <a:off x="7335403" y="5577366"/>
            <a:ext cx="1042757" cy="131374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App @Edge D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2039284" y="5796530"/>
            <a:ext cx="350848" cy="284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7053918" y="5796530"/>
            <a:ext cx="350848" cy="284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1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圆角矩形 157"/>
          <p:cNvSpPr/>
          <p:nvPr/>
        </p:nvSpPr>
        <p:spPr>
          <a:xfrm>
            <a:off x="1267745" y="5146359"/>
            <a:ext cx="771540" cy="174212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Inference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59" name="圆角矩形 158"/>
          <p:cNvSpPr/>
          <p:nvPr/>
        </p:nvSpPr>
        <p:spPr>
          <a:xfrm>
            <a:off x="2553769" y="4240726"/>
            <a:ext cx="1141380" cy="1245646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0" name="圆角矩形 159"/>
          <p:cNvSpPr/>
          <p:nvPr/>
        </p:nvSpPr>
        <p:spPr>
          <a:xfrm>
            <a:off x="2624825" y="4470832"/>
            <a:ext cx="975083" cy="346089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Unseen Task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Detection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161" name="直接箭头连接符 194"/>
          <p:cNvCxnSpPr>
            <a:stCxn id="160" idx="2"/>
            <a:endCxn id="162" idx="0"/>
          </p:cNvCxnSpPr>
          <p:nvPr/>
        </p:nvCxnSpPr>
        <p:spPr>
          <a:xfrm>
            <a:off x="3112367" y="4816921"/>
            <a:ext cx="44" cy="331581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62" name="圆角矩形 161"/>
          <p:cNvSpPr/>
          <p:nvPr/>
        </p:nvSpPr>
        <p:spPr>
          <a:xfrm>
            <a:off x="2726641" y="5148502"/>
            <a:ext cx="771540" cy="174212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Inference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163" name="直接箭头连接符 194"/>
          <p:cNvCxnSpPr>
            <a:stCxn id="160" idx="0"/>
            <a:endCxn id="90" idx="4"/>
          </p:cNvCxnSpPr>
          <p:nvPr/>
        </p:nvCxnSpPr>
        <p:spPr>
          <a:xfrm flipH="1" flipV="1">
            <a:off x="2702436" y="4098127"/>
            <a:ext cx="409931" cy="372705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64" name="直接箭头连接符 194"/>
          <p:cNvCxnSpPr>
            <a:stCxn id="188" idx="4"/>
            <a:endCxn id="160" idx="0"/>
          </p:cNvCxnSpPr>
          <p:nvPr/>
        </p:nvCxnSpPr>
        <p:spPr>
          <a:xfrm flipH="1">
            <a:off x="3112367" y="4076806"/>
            <a:ext cx="356732" cy="394026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65" name="圆角矩形 164"/>
          <p:cNvSpPr/>
          <p:nvPr/>
        </p:nvSpPr>
        <p:spPr>
          <a:xfrm>
            <a:off x="4137713" y="4216281"/>
            <a:ext cx="1141380" cy="1245646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6" name="圆角矩形 165"/>
          <p:cNvSpPr/>
          <p:nvPr/>
        </p:nvSpPr>
        <p:spPr>
          <a:xfrm>
            <a:off x="4208769" y="4468690"/>
            <a:ext cx="975083" cy="346089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Unseen Task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Detection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167" name="直接箭头连接符 194"/>
          <p:cNvCxnSpPr>
            <a:stCxn id="166" idx="2"/>
            <a:endCxn id="168" idx="0"/>
          </p:cNvCxnSpPr>
          <p:nvPr/>
        </p:nvCxnSpPr>
        <p:spPr>
          <a:xfrm>
            <a:off x="4696311" y="4814779"/>
            <a:ext cx="44" cy="331580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68" name="圆角矩形 167"/>
          <p:cNvSpPr/>
          <p:nvPr/>
        </p:nvSpPr>
        <p:spPr>
          <a:xfrm>
            <a:off x="4310585" y="5146359"/>
            <a:ext cx="771540" cy="174212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Inference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169" name="直接箭头连接符 194"/>
          <p:cNvCxnSpPr>
            <a:stCxn id="166" idx="0"/>
          </p:cNvCxnSpPr>
          <p:nvPr/>
        </p:nvCxnSpPr>
        <p:spPr>
          <a:xfrm flipV="1">
            <a:off x="4696311" y="4094579"/>
            <a:ext cx="10357" cy="374111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70" name="圆角矩形 169"/>
          <p:cNvSpPr/>
          <p:nvPr/>
        </p:nvSpPr>
        <p:spPr>
          <a:xfrm>
            <a:off x="5782402" y="4214224"/>
            <a:ext cx="1141380" cy="1245646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1" name="圆角矩形 170"/>
          <p:cNvSpPr/>
          <p:nvPr/>
        </p:nvSpPr>
        <p:spPr>
          <a:xfrm>
            <a:off x="5853458" y="4455482"/>
            <a:ext cx="975083" cy="346089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Unseen Task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Detection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172" name="直接箭头连接符 194"/>
          <p:cNvCxnSpPr>
            <a:stCxn id="171" idx="0"/>
          </p:cNvCxnSpPr>
          <p:nvPr/>
        </p:nvCxnSpPr>
        <p:spPr>
          <a:xfrm flipH="1" flipV="1">
            <a:off x="5955404" y="4111940"/>
            <a:ext cx="385596" cy="343542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73" name="直接箭头连接符 194"/>
          <p:cNvCxnSpPr>
            <a:endCxn id="171" idx="0"/>
          </p:cNvCxnSpPr>
          <p:nvPr/>
        </p:nvCxnSpPr>
        <p:spPr>
          <a:xfrm flipH="1">
            <a:off x="6341000" y="4106701"/>
            <a:ext cx="394715" cy="348781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74" name="圆角矩形 173"/>
          <p:cNvSpPr/>
          <p:nvPr/>
        </p:nvSpPr>
        <p:spPr>
          <a:xfrm>
            <a:off x="7236781" y="4234444"/>
            <a:ext cx="1141380" cy="1275494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5" name="圆角矩形 174"/>
          <p:cNvSpPr/>
          <p:nvPr/>
        </p:nvSpPr>
        <p:spPr>
          <a:xfrm>
            <a:off x="7318989" y="4475702"/>
            <a:ext cx="975083" cy="346089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Unseen Task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Detection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176" name="直接箭头连接符 194"/>
          <p:cNvCxnSpPr>
            <a:stCxn id="175" idx="0"/>
            <a:endCxn id="103" idx="4"/>
          </p:cNvCxnSpPr>
          <p:nvPr/>
        </p:nvCxnSpPr>
        <p:spPr>
          <a:xfrm flipH="1" flipV="1">
            <a:off x="7805137" y="4096557"/>
            <a:ext cx="1394" cy="379145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77" name="直接箭头连接符 194"/>
          <p:cNvCxnSpPr>
            <a:stCxn id="171" idx="2"/>
            <a:endCxn id="178" idx="0"/>
          </p:cNvCxnSpPr>
          <p:nvPr/>
        </p:nvCxnSpPr>
        <p:spPr>
          <a:xfrm flipH="1">
            <a:off x="6340141" y="4801571"/>
            <a:ext cx="859" cy="353895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78" name="圆角矩形 177"/>
          <p:cNvSpPr/>
          <p:nvPr/>
        </p:nvSpPr>
        <p:spPr>
          <a:xfrm>
            <a:off x="5954371" y="5155466"/>
            <a:ext cx="771540" cy="174212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Inference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179" name="直接箭头连接符 194"/>
          <p:cNvCxnSpPr>
            <a:stCxn id="175" idx="2"/>
            <a:endCxn id="180" idx="0"/>
          </p:cNvCxnSpPr>
          <p:nvPr/>
        </p:nvCxnSpPr>
        <p:spPr>
          <a:xfrm>
            <a:off x="7806531" y="4821791"/>
            <a:ext cx="3744" cy="337862"/>
          </a:xfrm>
          <a:prstGeom prst="straightConnector1">
            <a:avLst/>
          </a:prstGeom>
          <a:noFill/>
          <a:ln w="25400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80" name="圆角矩形 179"/>
          <p:cNvSpPr/>
          <p:nvPr/>
        </p:nvSpPr>
        <p:spPr>
          <a:xfrm>
            <a:off x="7424505" y="5159653"/>
            <a:ext cx="771540" cy="174212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1000" kern="0" dirty="0" smtClean="0">
                <a:solidFill>
                  <a:srgbClr val="1D1D1A"/>
                </a:solidFill>
                <a:cs typeface="+mn-ea"/>
                <a:sym typeface="+mn-lt"/>
              </a:rPr>
              <a:t>Inference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grpSp>
        <p:nvGrpSpPr>
          <p:cNvPr id="181" name="组合 180"/>
          <p:cNvGrpSpPr/>
          <p:nvPr/>
        </p:nvGrpSpPr>
        <p:grpSpPr>
          <a:xfrm>
            <a:off x="4415843" y="3615033"/>
            <a:ext cx="580086" cy="450912"/>
            <a:chOff x="3838901" y="3259753"/>
            <a:chExt cx="602167" cy="487588"/>
          </a:xfrm>
        </p:grpSpPr>
        <p:sp>
          <p:nvSpPr>
            <p:cNvPr id="182" name="等腰三角形 181"/>
            <p:cNvSpPr/>
            <p:nvPr/>
          </p:nvSpPr>
          <p:spPr>
            <a:xfrm>
              <a:off x="4173131" y="3372325"/>
              <a:ext cx="131106" cy="93322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3" name="等腰三角形 182"/>
            <p:cNvSpPr/>
            <p:nvPr/>
          </p:nvSpPr>
          <p:spPr>
            <a:xfrm>
              <a:off x="4177981" y="3523103"/>
              <a:ext cx="131106" cy="93322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3986557" y="3384870"/>
              <a:ext cx="106802" cy="88656"/>
            </a:xfrm>
            <a:prstGeom prst="rect">
              <a:avLst/>
            </a:prstGeom>
            <a:solidFill>
              <a:srgbClr val="EA002F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>
              <a:off x="3986557" y="3534670"/>
              <a:ext cx="106802" cy="88656"/>
            </a:xfrm>
            <a:prstGeom prst="rect">
              <a:avLst/>
            </a:prstGeom>
            <a:solidFill>
              <a:srgbClr val="EA002F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6" name="椭圆 185"/>
            <p:cNvSpPr/>
            <p:nvPr/>
          </p:nvSpPr>
          <p:spPr>
            <a:xfrm>
              <a:off x="3838901" y="3259753"/>
              <a:ext cx="602167" cy="487588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7" name="菱形 186"/>
          <p:cNvSpPr/>
          <p:nvPr/>
        </p:nvSpPr>
        <p:spPr>
          <a:xfrm>
            <a:off x="3503548" y="3872289"/>
            <a:ext cx="115560" cy="100799"/>
          </a:xfrm>
          <a:prstGeom prst="diamond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8" name="椭圆 187"/>
          <p:cNvSpPr/>
          <p:nvPr/>
        </p:nvSpPr>
        <p:spPr>
          <a:xfrm>
            <a:off x="3179056" y="3625894"/>
            <a:ext cx="580086" cy="45091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9" name="菱形 188"/>
          <p:cNvSpPr/>
          <p:nvPr/>
        </p:nvSpPr>
        <p:spPr>
          <a:xfrm>
            <a:off x="3501913" y="3713925"/>
            <a:ext cx="117195" cy="101318"/>
          </a:xfrm>
          <a:prstGeom prst="diamond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菱形 189"/>
          <p:cNvSpPr/>
          <p:nvPr/>
        </p:nvSpPr>
        <p:spPr>
          <a:xfrm>
            <a:off x="3332053" y="3716788"/>
            <a:ext cx="117195" cy="101318"/>
          </a:xfrm>
          <a:prstGeom prst="diamond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1" name="菱形 190"/>
          <p:cNvSpPr/>
          <p:nvPr/>
        </p:nvSpPr>
        <p:spPr>
          <a:xfrm>
            <a:off x="3337506" y="3869529"/>
            <a:ext cx="117195" cy="101318"/>
          </a:xfrm>
          <a:prstGeom prst="diamond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菱形 191"/>
          <p:cNvSpPr/>
          <p:nvPr/>
        </p:nvSpPr>
        <p:spPr>
          <a:xfrm>
            <a:off x="5782504" y="3752444"/>
            <a:ext cx="117195" cy="101318"/>
          </a:xfrm>
          <a:prstGeom prst="diamond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3" name="菱形 192"/>
          <p:cNvSpPr/>
          <p:nvPr/>
        </p:nvSpPr>
        <p:spPr>
          <a:xfrm>
            <a:off x="5973438" y="3752444"/>
            <a:ext cx="117195" cy="101318"/>
          </a:xfrm>
          <a:prstGeom prst="diamond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4" name="菱形 193"/>
          <p:cNvSpPr/>
          <p:nvPr/>
        </p:nvSpPr>
        <p:spPr>
          <a:xfrm>
            <a:off x="7661760" y="3894477"/>
            <a:ext cx="115560" cy="100799"/>
          </a:xfrm>
          <a:prstGeom prst="diamond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5" name="菱形 194"/>
          <p:cNvSpPr/>
          <p:nvPr/>
        </p:nvSpPr>
        <p:spPr>
          <a:xfrm>
            <a:off x="7660125" y="3736113"/>
            <a:ext cx="117195" cy="101318"/>
          </a:xfrm>
          <a:prstGeom prst="diamond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smtClean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流程图: 联系 195"/>
          <p:cNvSpPr/>
          <p:nvPr/>
        </p:nvSpPr>
        <p:spPr bwMode="auto">
          <a:xfrm>
            <a:off x="2952356" y="1640360"/>
            <a:ext cx="222942" cy="22358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</a:pPr>
            <a:r>
              <a:rPr kumimoji="0" lang="en-US" altLang="zh-CN" sz="9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7" name="流程图: 联系 196"/>
          <p:cNvSpPr/>
          <p:nvPr/>
        </p:nvSpPr>
        <p:spPr bwMode="auto">
          <a:xfrm>
            <a:off x="4405621" y="2339448"/>
            <a:ext cx="222942" cy="22358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altLang="zh-CN" sz="9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流程图: 联系 197"/>
          <p:cNvSpPr/>
          <p:nvPr/>
        </p:nvSpPr>
        <p:spPr bwMode="auto">
          <a:xfrm>
            <a:off x="5321915" y="2247249"/>
            <a:ext cx="222942" cy="237125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altLang="zh-CN" sz="9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流程图: 联系 198"/>
          <p:cNvSpPr/>
          <p:nvPr/>
        </p:nvSpPr>
        <p:spPr bwMode="auto">
          <a:xfrm>
            <a:off x="6512771" y="2247249"/>
            <a:ext cx="222943" cy="23232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altLang="zh-CN" sz="9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9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0" name="Google Shape;539;p38"/>
          <p:cNvSpPr txBox="1"/>
          <p:nvPr/>
        </p:nvSpPr>
        <p:spPr>
          <a:xfrm>
            <a:off x="8462054" y="1440469"/>
            <a:ext cx="3656286" cy="2631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Clr>
                <a:srgbClr val="222222"/>
              </a:buClr>
              <a:buSzPts val="1400"/>
            </a:pPr>
            <a:r>
              <a:rPr lang="en-CA" altLang="zh-CN" sz="1100" dirty="0" smtClean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For </a:t>
            </a:r>
            <a:r>
              <a:rPr lang="en-CA" altLang="zh-CN" sz="1100" b="1" dirty="0" smtClean="0">
                <a:solidFill>
                  <a:srgbClr val="3985BE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small sample size and heterogeneous edge data</a:t>
            </a:r>
            <a:r>
              <a:rPr lang="en-CA" altLang="zh-CN" sz="1100" dirty="0" smtClean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:</a:t>
            </a:r>
            <a:endParaRPr lang="en-CA" altLang="zh-CN" sz="1100" dirty="0" smtClean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marL="171450" lvl="0" indent="-171450">
              <a:lnSpc>
                <a:spcPct val="150000"/>
              </a:lnSpc>
              <a:buClr>
                <a:srgbClr val="222222"/>
              </a:buClr>
              <a:buSzPts val="1400"/>
              <a:buFont typeface="Arial" panose="020B0604020202020204" pitchFamily="34" charset="0"/>
              <a:buChar char="•"/>
            </a:pPr>
            <a:r>
              <a:rPr lang="en-CA" altLang="zh-CN" sz="1100" b="1" dirty="0">
                <a:solidFill>
                  <a:srgbClr val="3985BE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K</a:t>
            </a:r>
            <a:r>
              <a:rPr lang="en-CA" altLang="zh-CN" sz="1100" b="1" dirty="0" smtClean="0">
                <a:solidFill>
                  <a:srgbClr val="3985BE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nowledge lib </a:t>
            </a:r>
            <a:r>
              <a:rPr lang="en-CA" altLang="zh-CN" sz="1100" dirty="0" smtClean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in cloud provides memory. The sample knowledge accumulated on th</a:t>
            </a:r>
            <a:r>
              <a:rPr lang="en-CA" altLang="zh-CN" sz="1100" dirty="0" smtClean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e edge is continuously updated and persistently stored, thereby mitigating the problem of </a:t>
            </a:r>
            <a:r>
              <a:rPr lang="en-CA" altLang="zh-CN" sz="1100" b="1" dirty="0" smtClean="0">
                <a:solidFill>
                  <a:srgbClr val="3985BE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catastrophic forgetting</a:t>
            </a:r>
            <a:r>
              <a:rPr lang="en-CA" altLang="zh-CN" sz="1100" dirty="0" smtClean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. </a:t>
            </a:r>
            <a:endParaRPr lang="en-CA" altLang="zh-CN" sz="1100" dirty="0" smtClean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marL="171450" lvl="0" indent="-171450">
              <a:lnSpc>
                <a:spcPct val="150000"/>
              </a:lnSpc>
              <a:buClr>
                <a:srgbClr val="222222"/>
              </a:buClr>
              <a:buSzPts val="1400"/>
              <a:buFont typeface="Arial" panose="020B0604020202020204" pitchFamily="34" charset="0"/>
              <a:buChar char="•"/>
            </a:pPr>
            <a:r>
              <a:rPr lang="en-CA" altLang="zh-CN" sz="1100" dirty="0" smtClean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By combining</a:t>
            </a:r>
            <a:r>
              <a:rPr lang="en-CA" altLang="zh-CN" sz="1100" b="1" dirty="0" smtClean="0">
                <a:solidFill>
                  <a:srgbClr val="3985BE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 incremental training and multi-task training</a:t>
            </a:r>
            <a:r>
              <a:rPr lang="en-CA" altLang="zh-CN" sz="1100" dirty="0" smtClean="0">
                <a:latin typeface="+mn-lt"/>
                <a:ea typeface="Calibri" panose="020F0502020204030204"/>
                <a:cs typeface="+mn-lt"/>
                <a:sym typeface="Calibri" panose="020F0502020204030204"/>
              </a:rPr>
              <a:t>, as well as cross-temporal and cross-scenario knowledge transfer, it’s able to better handle unknown tasks.</a:t>
            </a:r>
            <a:endParaRPr lang="en-CA" altLang="zh-CN" sz="1100" dirty="0"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</p:txBody>
      </p:sp>
      <p:sp>
        <p:nvSpPr>
          <p:cNvPr id="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Cloud-Edge </a:t>
            </a:r>
            <a:r>
              <a:rPr lang="en-US" altLang="zh-CN" dirty="0">
                <a:sym typeface="+mn-lt"/>
              </a:rPr>
              <a:t>Collaboration</a:t>
            </a:r>
            <a:r>
              <a:rPr lang="en-US" altLang="zh-CN" dirty="0"/>
              <a:t> </a:t>
            </a:r>
            <a:r>
              <a:rPr lang="en-US" altLang="zh-CN" dirty="0" smtClean="0"/>
              <a:t>Lifelong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Cloud-Edge </a:t>
            </a:r>
            <a:r>
              <a:rPr lang="en-US" altLang="zh-CN" dirty="0">
                <a:sym typeface="+mn-lt"/>
              </a:rPr>
              <a:t>Collaboration</a:t>
            </a:r>
            <a:r>
              <a:rPr lang="en-US" altLang="zh-CN" dirty="0"/>
              <a:t> Federated Learning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5894862" y="2885717"/>
            <a:ext cx="2672540" cy="2653376"/>
          </a:xfrm>
          <a:prstGeom prst="roundRect">
            <a:avLst>
              <a:gd name="adj" fmla="val 9405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Cloud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183843" y="3279226"/>
            <a:ext cx="2209648" cy="1151733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13871" y="2535801"/>
            <a:ext cx="3879403" cy="1764812"/>
          </a:xfrm>
          <a:prstGeom prst="roundRect">
            <a:avLst>
              <a:gd name="adj" fmla="val 8854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Edge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56914" y="2873160"/>
            <a:ext cx="2632842" cy="1383875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620769" y="3569141"/>
            <a:ext cx="1245823" cy="467310"/>
          </a:xfrm>
          <a:prstGeom prst="roundRect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396984" y="4467875"/>
            <a:ext cx="3896289" cy="1852611"/>
          </a:xfrm>
          <a:prstGeom prst="roundRect">
            <a:avLst>
              <a:gd name="adj" fmla="val 8854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Edge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163071" y="4701745"/>
            <a:ext cx="2209648" cy="662637"/>
          </a:xfrm>
          <a:prstGeom prst="roundRect">
            <a:avLst/>
          </a:prstGeom>
          <a:solidFill>
            <a:srgbClr val="1C77C8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Sedna Federated-Learning Service API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左右箭头 10"/>
          <p:cNvSpPr/>
          <p:nvPr/>
        </p:nvSpPr>
        <p:spPr>
          <a:xfrm>
            <a:off x="8380056" y="4929494"/>
            <a:ext cx="263004" cy="97010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2" name="组合 608"/>
          <p:cNvGrpSpPr/>
          <p:nvPr/>
        </p:nvGrpSpPr>
        <p:grpSpPr bwMode="auto">
          <a:xfrm>
            <a:off x="8688129" y="4784811"/>
            <a:ext cx="381506" cy="346088"/>
            <a:chOff x="2465388" y="5186363"/>
            <a:chExt cx="577849" cy="481012"/>
          </a:xfrm>
          <a:solidFill>
            <a:srgbClr val="1D1D1A"/>
          </a:solidFill>
        </p:grpSpPr>
        <p:sp>
          <p:nvSpPr>
            <p:cNvPr id="13" name="Oval 460"/>
            <p:cNvSpPr>
              <a:spLocks noChangeArrowheads="1"/>
            </p:cNvSpPr>
            <p:nvPr/>
          </p:nvSpPr>
          <p:spPr bwMode="auto">
            <a:xfrm>
              <a:off x="2752725" y="5613400"/>
              <a:ext cx="52387" cy="539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Oval 461"/>
            <p:cNvSpPr>
              <a:spLocks noChangeArrowheads="1"/>
            </p:cNvSpPr>
            <p:nvPr/>
          </p:nvSpPr>
          <p:spPr bwMode="auto">
            <a:xfrm>
              <a:off x="2832100" y="5613400"/>
              <a:ext cx="53975" cy="539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483"/>
            <p:cNvSpPr/>
            <p:nvPr/>
          </p:nvSpPr>
          <p:spPr bwMode="auto">
            <a:xfrm>
              <a:off x="2638425" y="5411788"/>
              <a:ext cx="312737" cy="241300"/>
            </a:xfrm>
            <a:custGeom>
              <a:avLst/>
              <a:gdLst>
                <a:gd name="T0" fmla="*/ 2147483647 w 238"/>
                <a:gd name="T1" fmla="*/ 2147483647 h 183"/>
                <a:gd name="T2" fmla="*/ 2147483647 w 238"/>
                <a:gd name="T3" fmla="*/ 2147483647 h 183"/>
                <a:gd name="T4" fmla="*/ 2147483647 w 238"/>
                <a:gd name="T5" fmla="*/ 2147483647 h 183"/>
                <a:gd name="T6" fmla="*/ 2147483647 w 238"/>
                <a:gd name="T7" fmla="*/ 2147483647 h 183"/>
                <a:gd name="T8" fmla="*/ 2147483647 w 238"/>
                <a:gd name="T9" fmla="*/ 2147483647 h 183"/>
                <a:gd name="T10" fmla="*/ 2147483647 w 238"/>
                <a:gd name="T11" fmla="*/ 2147483647 h 183"/>
                <a:gd name="T12" fmla="*/ 2147483647 w 238"/>
                <a:gd name="T13" fmla="*/ 2147483647 h 183"/>
                <a:gd name="T14" fmla="*/ 2147483647 w 238"/>
                <a:gd name="T15" fmla="*/ 2147483647 h 183"/>
                <a:gd name="T16" fmla="*/ 2147483647 w 238"/>
                <a:gd name="T17" fmla="*/ 2147483647 h 183"/>
                <a:gd name="T18" fmla="*/ 2147483647 w 238"/>
                <a:gd name="T19" fmla="*/ 2147483647 h 183"/>
                <a:gd name="T20" fmla="*/ 2147483647 w 238"/>
                <a:gd name="T21" fmla="*/ 2147483647 h 183"/>
                <a:gd name="T22" fmla="*/ 2147483647 w 238"/>
                <a:gd name="T23" fmla="*/ 2147483647 h 183"/>
                <a:gd name="T24" fmla="*/ 2147483647 w 238"/>
                <a:gd name="T25" fmla="*/ 2147483647 h 183"/>
                <a:gd name="T26" fmla="*/ 0 w 238"/>
                <a:gd name="T27" fmla="*/ 2147483647 h 183"/>
                <a:gd name="T28" fmla="*/ 0 w 238"/>
                <a:gd name="T29" fmla="*/ 2147483647 h 183"/>
                <a:gd name="T30" fmla="*/ 2147483647 w 238"/>
                <a:gd name="T31" fmla="*/ 0 h 183"/>
                <a:gd name="T32" fmla="*/ 2147483647 w 238"/>
                <a:gd name="T33" fmla="*/ 0 h 183"/>
                <a:gd name="T34" fmla="*/ 2147483647 w 238"/>
                <a:gd name="T35" fmla="*/ 2147483647 h 183"/>
                <a:gd name="T36" fmla="*/ 2147483647 w 238"/>
                <a:gd name="T37" fmla="*/ 2147483647 h 183"/>
                <a:gd name="T38" fmla="*/ 2147483647 w 238"/>
                <a:gd name="T39" fmla="*/ 2147483647 h 183"/>
                <a:gd name="T40" fmla="*/ 2147483647 w 238"/>
                <a:gd name="T41" fmla="*/ 2147483647 h 183"/>
                <a:gd name="T42" fmla="*/ 2147483647 w 238"/>
                <a:gd name="T43" fmla="*/ 2147483647 h 183"/>
                <a:gd name="T44" fmla="*/ 2147483647 w 238"/>
                <a:gd name="T45" fmla="*/ 2147483647 h 1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38"/>
                <a:gd name="T70" fmla="*/ 0 h 183"/>
                <a:gd name="T71" fmla="*/ 238 w 238"/>
                <a:gd name="T72" fmla="*/ 183 h 18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38" h="183">
                  <a:moveTo>
                    <a:pt x="229" y="183"/>
                  </a:moveTo>
                  <a:cubicBezTo>
                    <a:pt x="169" y="183"/>
                    <a:pt x="169" y="183"/>
                    <a:pt x="169" y="183"/>
                  </a:cubicBezTo>
                  <a:cubicBezTo>
                    <a:pt x="169" y="165"/>
                    <a:pt x="169" y="165"/>
                    <a:pt x="169" y="165"/>
                  </a:cubicBezTo>
                  <a:cubicBezTo>
                    <a:pt x="220" y="165"/>
                    <a:pt x="220" y="165"/>
                    <a:pt x="220" y="165"/>
                  </a:cubicBezTo>
                  <a:cubicBezTo>
                    <a:pt x="220" y="55"/>
                    <a:pt x="220" y="55"/>
                    <a:pt x="220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5" y="55"/>
                    <a:pt x="122" y="54"/>
                    <a:pt x="120" y="51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4" y="183"/>
                    <a:pt x="0" y="179"/>
                    <a:pt x="0" y="1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7" y="2"/>
                    <a:pt x="108" y="4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229" y="37"/>
                    <a:pt x="229" y="37"/>
                    <a:pt x="229" y="37"/>
                  </a:cubicBezTo>
                  <a:cubicBezTo>
                    <a:pt x="233" y="37"/>
                    <a:pt x="238" y="41"/>
                    <a:pt x="238" y="46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8" y="179"/>
                    <a:pt x="233" y="183"/>
                    <a:pt x="229" y="1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485"/>
            <p:cNvSpPr/>
            <p:nvPr/>
          </p:nvSpPr>
          <p:spPr bwMode="auto">
            <a:xfrm>
              <a:off x="2684463" y="5365750"/>
              <a:ext cx="312737" cy="239713"/>
            </a:xfrm>
            <a:custGeom>
              <a:avLst/>
              <a:gdLst>
                <a:gd name="T0" fmla="*/ 2147483647 w 238"/>
                <a:gd name="T1" fmla="*/ 2147483647 h 183"/>
                <a:gd name="T2" fmla="*/ 2147483647 w 238"/>
                <a:gd name="T3" fmla="*/ 2147483647 h 183"/>
                <a:gd name="T4" fmla="*/ 2147483647 w 238"/>
                <a:gd name="T5" fmla="*/ 2147483647 h 183"/>
                <a:gd name="T6" fmla="*/ 2147483647 w 238"/>
                <a:gd name="T7" fmla="*/ 2147483647 h 183"/>
                <a:gd name="T8" fmla="*/ 2147483647 w 238"/>
                <a:gd name="T9" fmla="*/ 2147483647 h 183"/>
                <a:gd name="T10" fmla="*/ 2147483647 w 238"/>
                <a:gd name="T11" fmla="*/ 2147483647 h 183"/>
                <a:gd name="T12" fmla="*/ 2147483647 w 238"/>
                <a:gd name="T13" fmla="*/ 2147483647 h 183"/>
                <a:gd name="T14" fmla="*/ 2147483647 w 238"/>
                <a:gd name="T15" fmla="*/ 2147483647 h 183"/>
                <a:gd name="T16" fmla="*/ 2147483647 w 238"/>
                <a:gd name="T17" fmla="*/ 2147483647 h 183"/>
                <a:gd name="T18" fmla="*/ 2147483647 w 238"/>
                <a:gd name="T19" fmla="*/ 2147483647 h 183"/>
                <a:gd name="T20" fmla="*/ 0 w 238"/>
                <a:gd name="T21" fmla="*/ 2147483647 h 183"/>
                <a:gd name="T22" fmla="*/ 0 w 238"/>
                <a:gd name="T23" fmla="*/ 2147483647 h 183"/>
                <a:gd name="T24" fmla="*/ 2147483647 w 238"/>
                <a:gd name="T25" fmla="*/ 0 h 183"/>
                <a:gd name="T26" fmla="*/ 2147483647 w 238"/>
                <a:gd name="T27" fmla="*/ 0 h 183"/>
                <a:gd name="T28" fmla="*/ 2147483647 w 238"/>
                <a:gd name="T29" fmla="*/ 2147483647 h 183"/>
                <a:gd name="T30" fmla="*/ 2147483647 w 238"/>
                <a:gd name="T31" fmla="*/ 2147483647 h 183"/>
                <a:gd name="T32" fmla="*/ 2147483647 w 238"/>
                <a:gd name="T33" fmla="*/ 2147483647 h 183"/>
                <a:gd name="T34" fmla="*/ 2147483647 w 238"/>
                <a:gd name="T35" fmla="*/ 2147483647 h 183"/>
                <a:gd name="T36" fmla="*/ 2147483647 w 238"/>
                <a:gd name="T37" fmla="*/ 2147483647 h 183"/>
                <a:gd name="T38" fmla="*/ 2147483647 w 238"/>
                <a:gd name="T39" fmla="*/ 2147483647 h 18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38"/>
                <a:gd name="T61" fmla="*/ 0 h 183"/>
                <a:gd name="T62" fmla="*/ 238 w 238"/>
                <a:gd name="T63" fmla="*/ 183 h 18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38" h="183">
                  <a:moveTo>
                    <a:pt x="229" y="183"/>
                  </a:moveTo>
                  <a:cubicBezTo>
                    <a:pt x="194" y="183"/>
                    <a:pt x="194" y="183"/>
                    <a:pt x="194" y="183"/>
                  </a:cubicBezTo>
                  <a:cubicBezTo>
                    <a:pt x="194" y="165"/>
                    <a:pt x="194" y="165"/>
                    <a:pt x="194" y="165"/>
                  </a:cubicBezTo>
                  <a:cubicBezTo>
                    <a:pt x="220" y="165"/>
                    <a:pt x="220" y="165"/>
                    <a:pt x="220" y="165"/>
                  </a:cubicBezTo>
                  <a:cubicBezTo>
                    <a:pt x="220" y="55"/>
                    <a:pt x="220" y="55"/>
                    <a:pt x="220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5" y="55"/>
                    <a:pt x="122" y="54"/>
                    <a:pt x="120" y="52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7" y="2"/>
                    <a:pt x="108" y="4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229" y="37"/>
                    <a:pt x="229" y="37"/>
                    <a:pt x="229" y="37"/>
                  </a:cubicBezTo>
                  <a:cubicBezTo>
                    <a:pt x="234" y="37"/>
                    <a:pt x="238" y="41"/>
                    <a:pt x="238" y="46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8" y="179"/>
                    <a:pt x="234" y="183"/>
                    <a:pt x="229" y="1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Freeform 486"/>
            <p:cNvSpPr/>
            <p:nvPr/>
          </p:nvSpPr>
          <p:spPr bwMode="auto">
            <a:xfrm>
              <a:off x="2730500" y="5319713"/>
              <a:ext cx="312737" cy="238125"/>
            </a:xfrm>
            <a:custGeom>
              <a:avLst/>
              <a:gdLst>
                <a:gd name="T0" fmla="*/ 2147483647 w 238"/>
                <a:gd name="T1" fmla="*/ 2147483647 h 182"/>
                <a:gd name="T2" fmla="*/ 2147483647 w 238"/>
                <a:gd name="T3" fmla="*/ 2147483647 h 182"/>
                <a:gd name="T4" fmla="*/ 2147483647 w 238"/>
                <a:gd name="T5" fmla="*/ 2147483647 h 182"/>
                <a:gd name="T6" fmla="*/ 2147483647 w 238"/>
                <a:gd name="T7" fmla="*/ 2147483647 h 182"/>
                <a:gd name="T8" fmla="*/ 2147483647 w 238"/>
                <a:gd name="T9" fmla="*/ 2147483647 h 182"/>
                <a:gd name="T10" fmla="*/ 2147483647 w 238"/>
                <a:gd name="T11" fmla="*/ 2147483647 h 182"/>
                <a:gd name="T12" fmla="*/ 2147483647 w 238"/>
                <a:gd name="T13" fmla="*/ 2147483647 h 182"/>
                <a:gd name="T14" fmla="*/ 2147483647 w 238"/>
                <a:gd name="T15" fmla="*/ 2147483647 h 182"/>
                <a:gd name="T16" fmla="*/ 2147483647 w 238"/>
                <a:gd name="T17" fmla="*/ 2147483647 h 182"/>
                <a:gd name="T18" fmla="*/ 2147483647 w 238"/>
                <a:gd name="T19" fmla="*/ 2147483647 h 182"/>
                <a:gd name="T20" fmla="*/ 0 w 238"/>
                <a:gd name="T21" fmla="*/ 2147483647 h 182"/>
                <a:gd name="T22" fmla="*/ 0 w 238"/>
                <a:gd name="T23" fmla="*/ 2147483647 h 182"/>
                <a:gd name="T24" fmla="*/ 2147483647 w 238"/>
                <a:gd name="T25" fmla="*/ 0 h 182"/>
                <a:gd name="T26" fmla="*/ 2147483647 w 238"/>
                <a:gd name="T27" fmla="*/ 0 h 182"/>
                <a:gd name="T28" fmla="*/ 2147483647 w 238"/>
                <a:gd name="T29" fmla="*/ 2147483647 h 182"/>
                <a:gd name="T30" fmla="*/ 2147483647 w 238"/>
                <a:gd name="T31" fmla="*/ 2147483647 h 182"/>
                <a:gd name="T32" fmla="*/ 2147483647 w 238"/>
                <a:gd name="T33" fmla="*/ 2147483647 h 182"/>
                <a:gd name="T34" fmla="*/ 2147483647 w 238"/>
                <a:gd name="T35" fmla="*/ 2147483647 h 182"/>
                <a:gd name="T36" fmla="*/ 2147483647 w 238"/>
                <a:gd name="T37" fmla="*/ 2147483647 h 182"/>
                <a:gd name="T38" fmla="*/ 2147483647 w 238"/>
                <a:gd name="T39" fmla="*/ 2147483647 h 18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38"/>
                <a:gd name="T61" fmla="*/ 0 h 182"/>
                <a:gd name="T62" fmla="*/ 238 w 238"/>
                <a:gd name="T63" fmla="*/ 182 h 18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38" h="182">
                  <a:moveTo>
                    <a:pt x="229" y="182"/>
                  </a:moveTo>
                  <a:cubicBezTo>
                    <a:pt x="194" y="182"/>
                    <a:pt x="194" y="182"/>
                    <a:pt x="194" y="182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20" y="54"/>
                    <a:pt x="220" y="54"/>
                    <a:pt x="220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5" y="54"/>
                    <a:pt x="122" y="53"/>
                    <a:pt x="121" y="51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7" y="1"/>
                    <a:pt x="109" y="3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229" y="36"/>
                    <a:pt x="229" y="36"/>
                    <a:pt x="229" y="36"/>
                  </a:cubicBezTo>
                  <a:cubicBezTo>
                    <a:pt x="234" y="36"/>
                    <a:pt x="238" y="41"/>
                    <a:pt x="238" y="45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8" y="178"/>
                    <a:pt x="234" y="182"/>
                    <a:pt x="229" y="1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523"/>
            <p:cNvSpPr/>
            <p:nvPr/>
          </p:nvSpPr>
          <p:spPr bwMode="auto">
            <a:xfrm>
              <a:off x="2465388" y="5186363"/>
              <a:ext cx="239712" cy="280988"/>
            </a:xfrm>
            <a:custGeom>
              <a:avLst/>
              <a:gdLst>
                <a:gd name="T0" fmla="*/ 2147483647 w 182"/>
                <a:gd name="T1" fmla="*/ 2147483647 h 214"/>
                <a:gd name="T2" fmla="*/ 0 w 182"/>
                <a:gd name="T3" fmla="*/ 2147483647 h 214"/>
                <a:gd name="T4" fmla="*/ 2147483647 w 182"/>
                <a:gd name="T5" fmla="*/ 2147483647 h 214"/>
                <a:gd name="T6" fmla="*/ 2147483647 w 182"/>
                <a:gd name="T7" fmla="*/ 2147483647 h 214"/>
                <a:gd name="T8" fmla="*/ 2147483647 w 182"/>
                <a:gd name="T9" fmla="*/ 0 h 214"/>
                <a:gd name="T10" fmla="*/ 2147483647 w 182"/>
                <a:gd name="T11" fmla="*/ 2147483647 h 214"/>
                <a:gd name="T12" fmla="*/ 2147483647 w 182"/>
                <a:gd name="T13" fmla="*/ 2147483647 h 214"/>
                <a:gd name="T14" fmla="*/ 2147483647 w 182"/>
                <a:gd name="T15" fmla="*/ 2147483647 h 214"/>
                <a:gd name="T16" fmla="*/ 2147483647 w 182"/>
                <a:gd name="T17" fmla="*/ 2147483647 h 214"/>
                <a:gd name="T18" fmla="*/ 2147483647 w 182"/>
                <a:gd name="T19" fmla="*/ 2147483647 h 214"/>
                <a:gd name="T20" fmla="*/ 2147483647 w 182"/>
                <a:gd name="T21" fmla="*/ 2147483647 h 214"/>
                <a:gd name="T22" fmla="*/ 2147483647 w 182"/>
                <a:gd name="T23" fmla="*/ 2147483647 h 214"/>
                <a:gd name="T24" fmla="*/ 2147483647 w 182"/>
                <a:gd name="T25" fmla="*/ 2147483647 h 214"/>
                <a:gd name="T26" fmla="*/ 2147483647 w 182"/>
                <a:gd name="T27" fmla="*/ 2147483647 h 214"/>
                <a:gd name="T28" fmla="*/ 2147483647 w 182"/>
                <a:gd name="T29" fmla="*/ 2147483647 h 214"/>
                <a:gd name="T30" fmla="*/ 2147483647 w 182"/>
                <a:gd name="T31" fmla="*/ 2147483647 h 214"/>
                <a:gd name="T32" fmla="*/ 2147483647 w 182"/>
                <a:gd name="T33" fmla="*/ 2147483647 h 214"/>
                <a:gd name="T34" fmla="*/ 2147483647 w 182"/>
                <a:gd name="T35" fmla="*/ 2147483647 h 214"/>
                <a:gd name="T36" fmla="*/ 2147483647 w 182"/>
                <a:gd name="T37" fmla="*/ 2147483647 h 2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2"/>
                <a:gd name="T58" fmla="*/ 0 h 214"/>
                <a:gd name="T59" fmla="*/ 182 w 182"/>
                <a:gd name="T60" fmla="*/ 214 h 2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2" h="214">
                  <a:moveTo>
                    <a:pt x="18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179"/>
                    <a:pt x="18" y="148"/>
                    <a:pt x="47" y="130"/>
                  </a:cubicBezTo>
                  <a:cubicBezTo>
                    <a:pt x="32" y="116"/>
                    <a:pt x="23" y="96"/>
                    <a:pt x="23" y="75"/>
                  </a:cubicBezTo>
                  <a:cubicBezTo>
                    <a:pt x="23" y="34"/>
                    <a:pt x="57" y="0"/>
                    <a:pt x="98" y="0"/>
                  </a:cubicBezTo>
                  <a:cubicBezTo>
                    <a:pt x="139" y="0"/>
                    <a:pt x="173" y="34"/>
                    <a:pt x="173" y="75"/>
                  </a:cubicBezTo>
                  <a:cubicBezTo>
                    <a:pt x="173" y="96"/>
                    <a:pt x="164" y="116"/>
                    <a:pt x="149" y="130"/>
                  </a:cubicBezTo>
                  <a:cubicBezTo>
                    <a:pt x="163" y="139"/>
                    <a:pt x="174" y="150"/>
                    <a:pt x="182" y="164"/>
                  </a:cubicBezTo>
                  <a:cubicBezTo>
                    <a:pt x="167" y="174"/>
                    <a:pt x="167" y="174"/>
                    <a:pt x="167" y="174"/>
                  </a:cubicBezTo>
                  <a:cubicBezTo>
                    <a:pt x="158" y="159"/>
                    <a:pt x="144" y="147"/>
                    <a:pt x="128" y="140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45" y="114"/>
                    <a:pt x="155" y="95"/>
                    <a:pt x="155" y="75"/>
                  </a:cubicBezTo>
                  <a:cubicBezTo>
                    <a:pt x="155" y="44"/>
                    <a:pt x="129" y="18"/>
                    <a:pt x="98" y="18"/>
                  </a:cubicBezTo>
                  <a:cubicBezTo>
                    <a:pt x="66" y="18"/>
                    <a:pt x="41" y="44"/>
                    <a:pt x="41" y="75"/>
                  </a:cubicBezTo>
                  <a:cubicBezTo>
                    <a:pt x="41" y="95"/>
                    <a:pt x="51" y="114"/>
                    <a:pt x="69" y="12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37" y="153"/>
                    <a:pt x="18" y="182"/>
                    <a:pt x="18" y="2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Freeform 524"/>
            <p:cNvSpPr/>
            <p:nvPr/>
          </p:nvSpPr>
          <p:spPr bwMode="auto">
            <a:xfrm>
              <a:off x="2465388" y="5467350"/>
              <a:ext cx="219075" cy="185738"/>
            </a:xfrm>
            <a:custGeom>
              <a:avLst/>
              <a:gdLst>
                <a:gd name="T0" fmla="*/ 2147483647 w 166"/>
                <a:gd name="T1" fmla="*/ 2147483647 h 141"/>
                <a:gd name="T2" fmla="*/ 2147483647 w 166"/>
                <a:gd name="T3" fmla="*/ 2147483647 h 141"/>
                <a:gd name="T4" fmla="*/ 0 w 166"/>
                <a:gd name="T5" fmla="*/ 2147483647 h 141"/>
                <a:gd name="T6" fmla="*/ 0 w 166"/>
                <a:gd name="T7" fmla="*/ 0 h 141"/>
                <a:gd name="T8" fmla="*/ 2147483647 w 166"/>
                <a:gd name="T9" fmla="*/ 0 h 141"/>
                <a:gd name="T10" fmla="*/ 2147483647 w 166"/>
                <a:gd name="T11" fmla="*/ 2147483647 h 141"/>
                <a:gd name="T12" fmla="*/ 2147483647 w 166"/>
                <a:gd name="T13" fmla="*/ 2147483647 h 141"/>
                <a:gd name="T14" fmla="*/ 2147483647 w 166"/>
                <a:gd name="T15" fmla="*/ 2147483647 h 141"/>
                <a:gd name="T16" fmla="*/ 2147483647 w 166"/>
                <a:gd name="T17" fmla="*/ 2147483647 h 1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6"/>
                <a:gd name="T28" fmla="*/ 0 h 141"/>
                <a:gd name="T29" fmla="*/ 166 w 166"/>
                <a:gd name="T30" fmla="*/ 141 h 1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6" h="141">
                  <a:moveTo>
                    <a:pt x="166" y="141"/>
                  </a:moveTo>
                  <a:cubicBezTo>
                    <a:pt x="29" y="141"/>
                    <a:pt x="29" y="141"/>
                    <a:pt x="29" y="141"/>
                  </a:cubicBezTo>
                  <a:cubicBezTo>
                    <a:pt x="13" y="141"/>
                    <a:pt x="0" y="127"/>
                    <a:pt x="0" y="1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1"/>
                    <a:pt x="18" y="111"/>
                    <a:pt x="18" y="111"/>
                  </a:cubicBezTo>
                  <a:cubicBezTo>
                    <a:pt x="18" y="118"/>
                    <a:pt x="23" y="123"/>
                    <a:pt x="29" y="123"/>
                  </a:cubicBezTo>
                  <a:cubicBezTo>
                    <a:pt x="166" y="123"/>
                    <a:pt x="166" y="123"/>
                    <a:pt x="166" y="123"/>
                  </a:cubicBezTo>
                  <a:lnTo>
                    <a:pt x="166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Freeform 525"/>
            <p:cNvSpPr>
              <a:spLocks noEditPoints="1"/>
            </p:cNvSpPr>
            <p:nvPr/>
          </p:nvSpPr>
          <p:spPr bwMode="auto">
            <a:xfrm>
              <a:off x="2495550" y="5186363"/>
              <a:ext cx="198437" cy="196850"/>
            </a:xfrm>
            <a:custGeom>
              <a:avLst/>
              <a:gdLst>
                <a:gd name="T0" fmla="*/ 2147483647 w 150"/>
                <a:gd name="T1" fmla="*/ 2147483647 h 150"/>
                <a:gd name="T2" fmla="*/ 0 w 150"/>
                <a:gd name="T3" fmla="*/ 2147483647 h 150"/>
                <a:gd name="T4" fmla="*/ 2147483647 w 150"/>
                <a:gd name="T5" fmla="*/ 0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0"/>
                <a:gd name="T31" fmla="*/ 0 h 150"/>
                <a:gd name="T32" fmla="*/ 150 w 150"/>
                <a:gd name="T33" fmla="*/ 150 h 1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0" h="150">
                  <a:moveTo>
                    <a:pt x="75" y="150"/>
                  </a:moveTo>
                  <a:cubicBezTo>
                    <a:pt x="34" y="150"/>
                    <a:pt x="0" y="116"/>
                    <a:pt x="0" y="75"/>
                  </a:cubicBezTo>
                  <a:cubicBezTo>
                    <a:pt x="0" y="34"/>
                    <a:pt x="34" y="0"/>
                    <a:pt x="75" y="0"/>
                  </a:cubicBezTo>
                  <a:cubicBezTo>
                    <a:pt x="116" y="0"/>
                    <a:pt x="150" y="34"/>
                    <a:pt x="150" y="75"/>
                  </a:cubicBezTo>
                  <a:cubicBezTo>
                    <a:pt x="150" y="116"/>
                    <a:pt x="116" y="150"/>
                    <a:pt x="75" y="150"/>
                  </a:cubicBezTo>
                  <a:close/>
                  <a:moveTo>
                    <a:pt x="75" y="18"/>
                  </a:moveTo>
                  <a:cubicBezTo>
                    <a:pt x="43" y="18"/>
                    <a:pt x="18" y="44"/>
                    <a:pt x="18" y="75"/>
                  </a:cubicBezTo>
                  <a:cubicBezTo>
                    <a:pt x="18" y="107"/>
                    <a:pt x="43" y="132"/>
                    <a:pt x="75" y="132"/>
                  </a:cubicBezTo>
                  <a:cubicBezTo>
                    <a:pt x="106" y="132"/>
                    <a:pt x="132" y="107"/>
                    <a:pt x="132" y="75"/>
                  </a:cubicBezTo>
                  <a:cubicBezTo>
                    <a:pt x="132" y="44"/>
                    <a:pt x="106" y="18"/>
                    <a:pt x="7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2314895" y="4539880"/>
            <a:ext cx="2674862" cy="1410255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流程图: 文档 588"/>
          <p:cNvSpPr/>
          <p:nvPr/>
        </p:nvSpPr>
        <p:spPr>
          <a:xfrm>
            <a:off x="2497576" y="5523436"/>
            <a:ext cx="881746" cy="347269"/>
          </a:xfrm>
          <a:prstGeom prst="flowChartDocument">
            <a:avLst/>
          </a:prstGeom>
          <a:solidFill>
            <a:srgbClr val="F7A65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model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3" name="直接箭头连接符 589"/>
          <p:cNvCxnSpPr>
            <a:stCxn id="37" idx="3"/>
            <a:endCxn id="22" idx="1"/>
          </p:cNvCxnSpPr>
          <p:nvPr/>
        </p:nvCxnSpPr>
        <p:spPr>
          <a:xfrm>
            <a:off x="2241497" y="5684988"/>
            <a:ext cx="256080" cy="12083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4" name="圆柱形 591"/>
          <p:cNvSpPr/>
          <p:nvPr/>
        </p:nvSpPr>
        <p:spPr>
          <a:xfrm>
            <a:off x="2499327" y="4730013"/>
            <a:ext cx="891930" cy="356340"/>
          </a:xfrm>
          <a:prstGeom prst="can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local samples</a:t>
            </a:r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25" name="直接箭头连接符 595"/>
          <p:cNvCxnSpPr>
            <a:stCxn id="41" idx="2"/>
            <a:endCxn id="22" idx="3"/>
          </p:cNvCxnSpPr>
          <p:nvPr/>
        </p:nvCxnSpPr>
        <p:spPr>
          <a:xfrm flipH="1">
            <a:off x="3379322" y="5128017"/>
            <a:ext cx="809113" cy="569054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596"/>
          <p:cNvCxnSpPr>
            <a:stCxn id="102" idx="3"/>
            <a:endCxn id="24" idx="2"/>
          </p:cNvCxnSpPr>
          <p:nvPr/>
        </p:nvCxnSpPr>
        <p:spPr>
          <a:xfrm>
            <a:off x="2213824" y="4903899"/>
            <a:ext cx="285503" cy="4284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7" name="组合 395"/>
          <p:cNvGrpSpPr/>
          <p:nvPr/>
        </p:nvGrpSpPr>
        <p:grpSpPr bwMode="auto">
          <a:xfrm>
            <a:off x="569176" y="5543330"/>
            <a:ext cx="266729" cy="265621"/>
            <a:chOff x="561975" y="1692276"/>
            <a:chExt cx="703263" cy="714375"/>
          </a:xfrm>
          <a:solidFill>
            <a:srgbClr val="1D1D1A"/>
          </a:solidFill>
        </p:grpSpPr>
        <p:sp>
          <p:nvSpPr>
            <p:cNvPr id="28" name="Oval 120"/>
            <p:cNvSpPr>
              <a:spLocks noChangeArrowheads="1"/>
            </p:cNvSpPr>
            <p:nvPr/>
          </p:nvSpPr>
          <p:spPr bwMode="auto">
            <a:xfrm>
              <a:off x="927100" y="2354263"/>
              <a:ext cx="53975" cy="5238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Oval 121"/>
            <p:cNvSpPr>
              <a:spLocks noChangeArrowheads="1"/>
            </p:cNvSpPr>
            <p:nvPr/>
          </p:nvSpPr>
          <p:spPr bwMode="auto">
            <a:xfrm>
              <a:off x="844550" y="2354263"/>
              <a:ext cx="53975" cy="5238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Freeform 122"/>
            <p:cNvSpPr/>
            <p:nvPr/>
          </p:nvSpPr>
          <p:spPr bwMode="auto">
            <a:xfrm>
              <a:off x="561975" y="1692276"/>
              <a:ext cx="703263" cy="701675"/>
            </a:xfrm>
            <a:custGeom>
              <a:avLst/>
              <a:gdLst>
                <a:gd name="T0" fmla="*/ 2147483647 w 526"/>
                <a:gd name="T1" fmla="*/ 2147483647 h 525"/>
                <a:gd name="T2" fmla="*/ 2147483647 w 526"/>
                <a:gd name="T3" fmla="*/ 2147483647 h 525"/>
                <a:gd name="T4" fmla="*/ 0 w 526"/>
                <a:gd name="T5" fmla="*/ 2147483647 h 525"/>
                <a:gd name="T6" fmla="*/ 2147483647 w 526"/>
                <a:gd name="T7" fmla="*/ 0 h 525"/>
                <a:gd name="T8" fmla="*/ 2147483647 w 526"/>
                <a:gd name="T9" fmla="*/ 2147483647 h 525"/>
                <a:gd name="T10" fmla="*/ 2147483647 w 526"/>
                <a:gd name="T11" fmla="*/ 2147483647 h 525"/>
                <a:gd name="T12" fmla="*/ 2147483647 w 526"/>
                <a:gd name="T13" fmla="*/ 2147483647 h 525"/>
                <a:gd name="T14" fmla="*/ 2147483647 w 526"/>
                <a:gd name="T15" fmla="*/ 2147483647 h 525"/>
                <a:gd name="T16" fmla="*/ 2147483647 w 526"/>
                <a:gd name="T17" fmla="*/ 2147483647 h 525"/>
                <a:gd name="T18" fmla="*/ 2147483647 w 526"/>
                <a:gd name="T19" fmla="*/ 2147483647 h 525"/>
                <a:gd name="T20" fmla="*/ 2147483647 w 526"/>
                <a:gd name="T21" fmla="*/ 2147483647 h 525"/>
                <a:gd name="T22" fmla="*/ 2147483647 w 526"/>
                <a:gd name="T23" fmla="*/ 2147483647 h 525"/>
                <a:gd name="T24" fmla="*/ 2147483647 w 526"/>
                <a:gd name="T25" fmla="*/ 2147483647 h 525"/>
                <a:gd name="T26" fmla="*/ 2147483647 w 526"/>
                <a:gd name="T27" fmla="*/ 2147483647 h 52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6"/>
                <a:gd name="T43" fmla="*/ 0 h 525"/>
                <a:gd name="T44" fmla="*/ 526 w 526"/>
                <a:gd name="T45" fmla="*/ 525 h 52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6" h="525">
                  <a:moveTo>
                    <a:pt x="233" y="524"/>
                  </a:moveTo>
                  <a:cubicBezTo>
                    <a:pt x="232" y="524"/>
                    <a:pt x="232" y="524"/>
                    <a:pt x="232" y="524"/>
                  </a:cubicBezTo>
                  <a:cubicBezTo>
                    <a:pt x="99" y="509"/>
                    <a:pt x="0" y="396"/>
                    <a:pt x="0" y="263"/>
                  </a:cubicBezTo>
                  <a:cubicBezTo>
                    <a:pt x="0" y="118"/>
                    <a:pt x="118" y="0"/>
                    <a:pt x="263" y="0"/>
                  </a:cubicBezTo>
                  <a:cubicBezTo>
                    <a:pt x="408" y="0"/>
                    <a:pt x="526" y="118"/>
                    <a:pt x="526" y="263"/>
                  </a:cubicBezTo>
                  <a:cubicBezTo>
                    <a:pt x="526" y="395"/>
                    <a:pt x="427" y="507"/>
                    <a:pt x="296" y="524"/>
                  </a:cubicBezTo>
                  <a:cubicBezTo>
                    <a:pt x="291" y="525"/>
                    <a:pt x="286" y="521"/>
                    <a:pt x="286" y="516"/>
                  </a:cubicBezTo>
                  <a:cubicBezTo>
                    <a:pt x="285" y="511"/>
                    <a:pt x="289" y="507"/>
                    <a:pt x="293" y="506"/>
                  </a:cubicBezTo>
                  <a:cubicBezTo>
                    <a:pt x="416" y="491"/>
                    <a:pt x="508" y="386"/>
                    <a:pt x="508" y="263"/>
                  </a:cubicBezTo>
                  <a:cubicBezTo>
                    <a:pt x="508" y="128"/>
                    <a:pt x="398" y="18"/>
                    <a:pt x="263" y="18"/>
                  </a:cubicBezTo>
                  <a:cubicBezTo>
                    <a:pt x="128" y="18"/>
                    <a:pt x="18" y="128"/>
                    <a:pt x="18" y="263"/>
                  </a:cubicBezTo>
                  <a:cubicBezTo>
                    <a:pt x="18" y="387"/>
                    <a:pt x="111" y="492"/>
                    <a:pt x="234" y="506"/>
                  </a:cubicBezTo>
                  <a:cubicBezTo>
                    <a:pt x="239" y="507"/>
                    <a:pt x="242" y="511"/>
                    <a:pt x="242" y="516"/>
                  </a:cubicBezTo>
                  <a:cubicBezTo>
                    <a:pt x="241" y="521"/>
                    <a:pt x="237" y="524"/>
                    <a:pt x="233" y="5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Freeform 374"/>
            <p:cNvSpPr/>
            <p:nvPr/>
          </p:nvSpPr>
          <p:spPr bwMode="auto">
            <a:xfrm>
              <a:off x="665163" y="1870075"/>
              <a:ext cx="355600" cy="434975"/>
            </a:xfrm>
            <a:custGeom>
              <a:avLst/>
              <a:gdLst>
                <a:gd name="T0" fmla="*/ 2147483647 w 266"/>
                <a:gd name="T1" fmla="*/ 2147483647 h 326"/>
                <a:gd name="T2" fmla="*/ 2147483647 w 266"/>
                <a:gd name="T3" fmla="*/ 2147483647 h 326"/>
                <a:gd name="T4" fmla="*/ 2147483647 w 266"/>
                <a:gd name="T5" fmla="*/ 2147483647 h 326"/>
                <a:gd name="T6" fmla="*/ 2147483647 w 266"/>
                <a:gd name="T7" fmla="*/ 2147483647 h 326"/>
                <a:gd name="T8" fmla="*/ 2147483647 w 266"/>
                <a:gd name="T9" fmla="*/ 2147483647 h 326"/>
                <a:gd name="T10" fmla="*/ 2147483647 w 266"/>
                <a:gd name="T11" fmla="*/ 2147483647 h 326"/>
                <a:gd name="T12" fmla="*/ 2147483647 w 266"/>
                <a:gd name="T13" fmla="*/ 2147483647 h 326"/>
                <a:gd name="T14" fmla="*/ 2147483647 w 266"/>
                <a:gd name="T15" fmla="*/ 2147483647 h 326"/>
                <a:gd name="T16" fmla="*/ 2147483647 w 266"/>
                <a:gd name="T17" fmla="*/ 2147483647 h 326"/>
                <a:gd name="T18" fmla="*/ 2147483647 w 266"/>
                <a:gd name="T19" fmla="*/ 2147483647 h 326"/>
                <a:gd name="T20" fmla="*/ 2147483647 w 266"/>
                <a:gd name="T21" fmla="*/ 2147483647 h 326"/>
                <a:gd name="T22" fmla="*/ 2147483647 w 266"/>
                <a:gd name="T23" fmla="*/ 2147483647 h 326"/>
                <a:gd name="T24" fmla="*/ 2147483647 w 266"/>
                <a:gd name="T25" fmla="*/ 2147483647 h 326"/>
                <a:gd name="T26" fmla="*/ 2147483647 w 266"/>
                <a:gd name="T27" fmla="*/ 2147483647 h 326"/>
                <a:gd name="T28" fmla="*/ 2147483647 w 266"/>
                <a:gd name="T29" fmla="*/ 2147483647 h 326"/>
                <a:gd name="T30" fmla="*/ 2147483647 w 266"/>
                <a:gd name="T31" fmla="*/ 2147483647 h 326"/>
                <a:gd name="T32" fmla="*/ 2147483647 w 266"/>
                <a:gd name="T33" fmla="*/ 2147483647 h 326"/>
                <a:gd name="T34" fmla="*/ 2147483647 w 266"/>
                <a:gd name="T35" fmla="*/ 2147483647 h 326"/>
                <a:gd name="T36" fmla="*/ 2147483647 w 266"/>
                <a:gd name="T37" fmla="*/ 2147483647 h 326"/>
                <a:gd name="T38" fmla="*/ 2147483647 w 266"/>
                <a:gd name="T39" fmla="*/ 2147483647 h 326"/>
                <a:gd name="T40" fmla="*/ 2147483647 w 266"/>
                <a:gd name="T41" fmla="*/ 2147483647 h 326"/>
                <a:gd name="T42" fmla="*/ 2147483647 w 266"/>
                <a:gd name="T43" fmla="*/ 2147483647 h 326"/>
                <a:gd name="T44" fmla="*/ 2147483647 w 266"/>
                <a:gd name="T45" fmla="*/ 2147483647 h 326"/>
                <a:gd name="T46" fmla="*/ 2147483647 w 266"/>
                <a:gd name="T47" fmla="*/ 2147483647 h 326"/>
                <a:gd name="T48" fmla="*/ 2147483647 w 266"/>
                <a:gd name="T49" fmla="*/ 2147483647 h 326"/>
                <a:gd name="T50" fmla="*/ 2147483647 w 266"/>
                <a:gd name="T51" fmla="*/ 2147483647 h 326"/>
                <a:gd name="T52" fmla="*/ 2147483647 w 266"/>
                <a:gd name="T53" fmla="*/ 2147483647 h 326"/>
                <a:gd name="T54" fmla="*/ 2147483647 w 266"/>
                <a:gd name="T55" fmla="*/ 2147483647 h 326"/>
                <a:gd name="T56" fmla="*/ 2147483647 w 266"/>
                <a:gd name="T57" fmla="*/ 2147483647 h 326"/>
                <a:gd name="T58" fmla="*/ 2147483647 w 266"/>
                <a:gd name="T59" fmla="*/ 2147483647 h 326"/>
                <a:gd name="T60" fmla="*/ 2147483647 w 266"/>
                <a:gd name="T61" fmla="*/ 2147483647 h 326"/>
                <a:gd name="T62" fmla="*/ 2147483647 w 266"/>
                <a:gd name="T63" fmla="*/ 2147483647 h 326"/>
                <a:gd name="T64" fmla="*/ 2147483647 w 266"/>
                <a:gd name="T65" fmla="*/ 2147483647 h 326"/>
                <a:gd name="T66" fmla="*/ 2147483647 w 266"/>
                <a:gd name="T67" fmla="*/ 2147483647 h 3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66"/>
                <a:gd name="T103" fmla="*/ 0 h 326"/>
                <a:gd name="T104" fmla="*/ 266 w 266"/>
                <a:gd name="T105" fmla="*/ 326 h 32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66" h="326">
                  <a:moveTo>
                    <a:pt x="177" y="326"/>
                  </a:moveTo>
                  <a:cubicBezTo>
                    <a:pt x="164" y="326"/>
                    <a:pt x="153" y="318"/>
                    <a:pt x="150" y="305"/>
                  </a:cubicBezTo>
                  <a:cubicBezTo>
                    <a:pt x="123" y="198"/>
                    <a:pt x="123" y="198"/>
                    <a:pt x="123" y="198"/>
                  </a:cubicBezTo>
                  <a:cubicBezTo>
                    <a:pt x="91" y="305"/>
                    <a:pt x="91" y="305"/>
                    <a:pt x="91" y="305"/>
                  </a:cubicBezTo>
                  <a:cubicBezTo>
                    <a:pt x="87" y="316"/>
                    <a:pt x="77" y="324"/>
                    <a:pt x="65" y="324"/>
                  </a:cubicBezTo>
                  <a:cubicBezTo>
                    <a:pt x="57" y="324"/>
                    <a:pt x="50" y="320"/>
                    <a:pt x="45" y="313"/>
                  </a:cubicBezTo>
                  <a:cubicBezTo>
                    <a:pt x="40" y="307"/>
                    <a:pt x="38" y="298"/>
                    <a:pt x="40" y="290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3" y="84"/>
                    <a:pt x="83" y="84"/>
                    <a:pt x="83" y="84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53" y="153"/>
                    <a:pt x="53" y="153"/>
                    <a:pt x="53" y="153"/>
                  </a:cubicBezTo>
                  <a:cubicBezTo>
                    <a:pt x="51" y="160"/>
                    <a:pt x="47" y="165"/>
                    <a:pt x="41" y="169"/>
                  </a:cubicBezTo>
                  <a:cubicBezTo>
                    <a:pt x="35" y="172"/>
                    <a:pt x="28" y="173"/>
                    <a:pt x="21" y="171"/>
                  </a:cubicBezTo>
                  <a:cubicBezTo>
                    <a:pt x="8" y="167"/>
                    <a:pt x="0" y="152"/>
                    <a:pt x="4" y="139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63"/>
                    <a:pt x="27" y="62"/>
                    <a:pt x="28" y="61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9" y="0"/>
                    <a:pt x="101" y="3"/>
                  </a:cubicBezTo>
                  <a:cubicBezTo>
                    <a:pt x="103" y="5"/>
                    <a:pt x="103" y="9"/>
                    <a:pt x="101" y="11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3" y="150"/>
                    <a:pt x="17" y="157"/>
                    <a:pt x="25" y="159"/>
                  </a:cubicBezTo>
                  <a:cubicBezTo>
                    <a:pt x="28" y="160"/>
                    <a:pt x="32" y="160"/>
                    <a:pt x="35" y="158"/>
                  </a:cubicBezTo>
                  <a:cubicBezTo>
                    <a:pt x="38" y="156"/>
                    <a:pt x="40" y="153"/>
                    <a:pt x="41" y="150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7" y="93"/>
                    <a:pt x="57" y="92"/>
                    <a:pt x="58" y="91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8" y="63"/>
                    <a:pt x="90" y="63"/>
                    <a:pt x="92" y="64"/>
                  </a:cubicBezTo>
                  <a:cubicBezTo>
                    <a:pt x="95" y="65"/>
                    <a:pt x="96" y="67"/>
                    <a:pt x="96" y="70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9"/>
                    <a:pt x="93" y="149"/>
                    <a:pt x="93" y="150"/>
                  </a:cubicBezTo>
                  <a:cubicBezTo>
                    <a:pt x="52" y="294"/>
                    <a:pt x="52" y="294"/>
                    <a:pt x="52" y="294"/>
                  </a:cubicBezTo>
                  <a:cubicBezTo>
                    <a:pt x="51" y="298"/>
                    <a:pt x="51" y="303"/>
                    <a:pt x="54" y="306"/>
                  </a:cubicBezTo>
                  <a:cubicBezTo>
                    <a:pt x="57" y="310"/>
                    <a:pt x="61" y="312"/>
                    <a:pt x="65" y="312"/>
                  </a:cubicBezTo>
                  <a:cubicBezTo>
                    <a:pt x="72" y="312"/>
                    <a:pt x="77" y="308"/>
                    <a:pt x="79" y="302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2"/>
                    <a:pt x="121" y="170"/>
                    <a:pt x="124" y="170"/>
                  </a:cubicBezTo>
                  <a:cubicBezTo>
                    <a:pt x="126" y="170"/>
                    <a:pt x="129" y="172"/>
                    <a:pt x="129" y="174"/>
                  </a:cubicBezTo>
                  <a:cubicBezTo>
                    <a:pt x="162" y="302"/>
                    <a:pt x="162" y="302"/>
                    <a:pt x="162" y="302"/>
                  </a:cubicBezTo>
                  <a:cubicBezTo>
                    <a:pt x="163" y="310"/>
                    <a:pt x="170" y="314"/>
                    <a:pt x="177" y="314"/>
                  </a:cubicBezTo>
                  <a:cubicBezTo>
                    <a:pt x="182" y="314"/>
                    <a:pt x="187" y="312"/>
                    <a:pt x="190" y="308"/>
                  </a:cubicBezTo>
                  <a:cubicBezTo>
                    <a:pt x="193" y="304"/>
                    <a:pt x="194" y="299"/>
                    <a:pt x="192" y="294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4"/>
                    <a:pt x="154" y="153"/>
                    <a:pt x="154" y="153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3"/>
                    <a:pt x="158" y="61"/>
                    <a:pt x="160" y="60"/>
                  </a:cubicBezTo>
                  <a:cubicBezTo>
                    <a:pt x="162" y="59"/>
                    <a:pt x="165" y="60"/>
                    <a:pt x="167" y="62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30" y="123"/>
                    <a:pt x="230" y="123"/>
                    <a:pt x="230" y="123"/>
                  </a:cubicBezTo>
                  <a:cubicBezTo>
                    <a:pt x="233" y="125"/>
                    <a:pt x="236" y="125"/>
                    <a:pt x="240" y="125"/>
                  </a:cubicBezTo>
                  <a:cubicBezTo>
                    <a:pt x="244" y="124"/>
                    <a:pt x="247" y="122"/>
                    <a:pt x="249" y="118"/>
                  </a:cubicBezTo>
                  <a:cubicBezTo>
                    <a:pt x="252" y="112"/>
                    <a:pt x="250" y="104"/>
                    <a:pt x="244" y="100"/>
                  </a:cubicBezTo>
                  <a:cubicBezTo>
                    <a:pt x="211" y="79"/>
                    <a:pt x="211" y="79"/>
                    <a:pt x="211" y="79"/>
                  </a:cubicBezTo>
                  <a:cubicBezTo>
                    <a:pt x="211" y="79"/>
                    <a:pt x="210" y="79"/>
                    <a:pt x="210" y="78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3" y="8"/>
                    <a:pt x="154" y="4"/>
                    <a:pt x="156" y="2"/>
                  </a:cubicBezTo>
                  <a:cubicBezTo>
                    <a:pt x="159" y="0"/>
                    <a:pt x="163" y="1"/>
                    <a:pt x="165" y="3"/>
                  </a:cubicBezTo>
                  <a:cubicBezTo>
                    <a:pt x="218" y="70"/>
                    <a:pt x="218" y="70"/>
                    <a:pt x="218" y="7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62" y="97"/>
                    <a:pt x="266" y="112"/>
                    <a:pt x="259" y="124"/>
                  </a:cubicBezTo>
                  <a:cubicBezTo>
                    <a:pt x="255" y="130"/>
                    <a:pt x="250" y="135"/>
                    <a:pt x="243" y="136"/>
                  </a:cubicBezTo>
                  <a:cubicBezTo>
                    <a:pt x="236" y="138"/>
                    <a:pt x="229" y="137"/>
                    <a:pt x="223" y="133"/>
                  </a:cubicBezTo>
                  <a:cubicBezTo>
                    <a:pt x="192" y="112"/>
                    <a:pt x="192" y="112"/>
                    <a:pt x="192" y="112"/>
                  </a:cubicBezTo>
                  <a:cubicBezTo>
                    <a:pt x="192" y="112"/>
                    <a:pt x="191" y="111"/>
                    <a:pt x="191" y="111"/>
                  </a:cubicBezTo>
                  <a:cubicBezTo>
                    <a:pt x="167" y="82"/>
                    <a:pt x="167" y="82"/>
                    <a:pt x="167" y="8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204" y="291"/>
                    <a:pt x="204" y="291"/>
                    <a:pt x="204" y="291"/>
                  </a:cubicBezTo>
                  <a:cubicBezTo>
                    <a:pt x="206" y="300"/>
                    <a:pt x="204" y="308"/>
                    <a:pt x="199" y="315"/>
                  </a:cubicBezTo>
                  <a:cubicBezTo>
                    <a:pt x="194" y="322"/>
                    <a:pt x="186" y="326"/>
                    <a:pt x="177" y="3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Freeform 375"/>
            <p:cNvSpPr>
              <a:spLocks noEditPoints="1"/>
            </p:cNvSpPr>
            <p:nvPr/>
          </p:nvSpPr>
          <p:spPr bwMode="auto">
            <a:xfrm>
              <a:off x="766763" y="1765300"/>
              <a:ext cx="141287" cy="138113"/>
            </a:xfrm>
            <a:custGeom>
              <a:avLst/>
              <a:gdLst>
                <a:gd name="T0" fmla="*/ 2147483647 w 105"/>
                <a:gd name="T1" fmla="*/ 2147483647 h 103"/>
                <a:gd name="T2" fmla="*/ 0 w 105"/>
                <a:gd name="T3" fmla="*/ 2147483647 h 103"/>
                <a:gd name="T4" fmla="*/ 2147483647 w 105"/>
                <a:gd name="T5" fmla="*/ 0 h 103"/>
                <a:gd name="T6" fmla="*/ 2147483647 w 105"/>
                <a:gd name="T7" fmla="*/ 2147483647 h 103"/>
                <a:gd name="T8" fmla="*/ 2147483647 w 105"/>
                <a:gd name="T9" fmla="*/ 2147483647 h 103"/>
                <a:gd name="T10" fmla="*/ 2147483647 w 105"/>
                <a:gd name="T11" fmla="*/ 2147483647 h 103"/>
                <a:gd name="T12" fmla="*/ 2147483647 w 105"/>
                <a:gd name="T13" fmla="*/ 2147483647 h 103"/>
                <a:gd name="T14" fmla="*/ 2147483647 w 105"/>
                <a:gd name="T15" fmla="*/ 2147483647 h 103"/>
                <a:gd name="T16" fmla="*/ 2147483647 w 105"/>
                <a:gd name="T17" fmla="*/ 2147483647 h 103"/>
                <a:gd name="T18" fmla="*/ 2147483647 w 105"/>
                <a:gd name="T19" fmla="*/ 2147483647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"/>
                <a:gd name="T31" fmla="*/ 0 h 103"/>
                <a:gd name="T32" fmla="*/ 105 w 105"/>
                <a:gd name="T33" fmla="*/ 103 h 1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" h="103">
                  <a:moveTo>
                    <a:pt x="52" y="103"/>
                  </a:moveTo>
                  <a:cubicBezTo>
                    <a:pt x="23" y="103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  <a:cubicBezTo>
                    <a:pt x="105" y="80"/>
                    <a:pt x="81" y="103"/>
                    <a:pt x="52" y="103"/>
                  </a:cubicBezTo>
                  <a:close/>
                  <a:moveTo>
                    <a:pt x="52" y="12"/>
                  </a:moveTo>
                  <a:cubicBezTo>
                    <a:pt x="30" y="12"/>
                    <a:pt x="12" y="30"/>
                    <a:pt x="12" y="52"/>
                  </a:cubicBezTo>
                  <a:cubicBezTo>
                    <a:pt x="12" y="73"/>
                    <a:pt x="30" y="91"/>
                    <a:pt x="52" y="91"/>
                  </a:cubicBezTo>
                  <a:cubicBezTo>
                    <a:pt x="75" y="91"/>
                    <a:pt x="93" y="73"/>
                    <a:pt x="93" y="52"/>
                  </a:cubicBezTo>
                  <a:cubicBezTo>
                    <a:pt x="93" y="30"/>
                    <a:pt x="75" y="12"/>
                    <a:pt x="5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376"/>
            <p:cNvSpPr/>
            <p:nvPr/>
          </p:nvSpPr>
          <p:spPr bwMode="auto">
            <a:xfrm>
              <a:off x="884238" y="2009775"/>
              <a:ext cx="307975" cy="303213"/>
            </a:xfrm>
            <a:custGeom>
              <a:avLst/>
              <a:gdLst>
                <a:gd name="T0" fmla="*/ 2147483647 w 230"/>
                <a:gd name="T1" fmla="*/ 2147483647 h 227"/>
                <a:gd name="T2" fmla="*/ 2147483647 w 230"/>
                <a:gd name="T3" fmla="*/ 2147483647 h 227"/>
                <a:gd name="T4" fmla="*/ 2147483647 w 230"/>
                <a:gd name="T5" fmla="*/ 2147483647 h 227"/>
                <a:gd name="T6" fmla="*/ 2147483647 w 230"/>
                <a:gd name="T7" fmla="*/ 2147483647 h 227"/>
                <a:gd name="T8" fmla="*/ 2147483647 w 230"/>
                <a:gd name="T9" fmla="*/ 2147483647 h 227"/>
                <a:gd name="T10" fmla="*/ 2147483647 w 230"/>
                <a:gd name="T11" fmla="*/ 2147483647 h 227"/>
                <a:gd name="T12" fmla="*/ 2147483647 w 230"/>
                <a:gd name="T13" fmla="*/ 2147483647 h 227"/>
                <a:gd name="T14" fmla="*/ 2147483647 w 230"/>
                <a:gd name="T15" fmla="*/ 2147483647 h 227"/>
                <a:gd name="T16" fmla="*/ 2147483647 w 230"/>
                <a:gd name="T17" fmla="*/ 2147483647 h 227"/>
                <a:gd name="T18" fmla="*/ 2147483647 w 230"/>
                <a:gd name="T19" fmla="*/ 2147483647 h 227"/>
                <a:gd name="T20" fmla="*/ 2147483647 w 230"/>
                <a:gd name="T21" fmla="*/ 2147483647 h 227"/>
                <a:gd name="T22" fmla="*/ 2147483647 w 230"/>
                <a:gd name="T23" fmla="*/ 2147483647 h 227"/>
                <a:gd name="T24" fmla="*/ 2147483647 w 230"/>
                <a:gd name="T25" fmla="*/ 2147483647 h 227"/>
                <a:gd name="T26" fmla="*/ 2147483647 w 230"/>
                <a:gd name="T27" fmla="*/ 2147483647 h 227"/>
                <a:gd name="T28" fmla="*/ 2147483647 w 230"/>
                <a:gd name="T29" fmla="*/ 2147483647 h 227"/>
                <a:gd name="T30" fmla="*/ 2147483647 w 230"/>
                <a:gd name="T31" fmla="*/ 2147483647 h 227"/>
                <a:gd name="T32" fmla="*/ 2147483647 w 230"/>
                <a:gd name="T33" fmla="*/ 2147483647 h 227"/>
                <a:gd name="T34" fmla="*/ 2147483647 w 230"/>
                <a:gd name="T35" fmla="*/ 2147483647 h 227"/>
                <a:gd name="T36" fmla="*/ 2147483647 w 230"/>
                <a:gd name="T37" fmla="*/ 2147483647 h 227"/>
                <a:gd name="T38" fmla="*/ 2147483647 w 230"/>
                <a:gd name="T39" fmla="*/ 2147483647 h 227"/>
                <a:gd name="T40" fmla="*/ 2147483647 w 230"/>
                <a:gd name="T41" fmla="*/ 2147483647 h 227"/>
                <a:gd name="T42" fmla="*/ 2147483647 w 230"/>
                <a:gd name="T43" fmla="*/ 2147483647 h 227"/>
                <a:gd name="T44" fmla="*/ 2147483647 w 230"/>
                <a:gd name="T45" fmla="*/ 2147483647 h 227"/>
                <a:gd name="T46" fmla="*/ 2147483647 w 230"/>
                <a:gd name="T47" fmla="*/ 2147483647 h 227"/>
                <a:gd name="T48" fmla="*/ 2147483647 w 230"/>
                <a:gd name="T49" fmla="*/ 2147483647 h 227"/>
                <a:gd name="T50" fmla="*/ 2147483647 w 230"/>
                <a:gd name="T51" fmla="*/ 2147483647 h 227"/>
                <a:gd name="T52" fmla="*/ 2147483647 w 230"/>
                <a:gd name="T53" fmla="*/ 2147483647 h 227"/>
                <a:gd name="T54" fmla="*/ 2147483647 w 230"/>
                <a:gd name="T55" fmla="*/ 2147483647 h 227"/>
                <a:gd name="T56" fmla="*/ 2147483647 w 230"/>
                <a:gd name="T57" fmla="*/ 2147483647 h 227"/>
                <a:gd name="T58" fmla="*/ 2147483647 w 230"/>
                <a:gd name="T59" fmla="*/ 2147483647 h 227"/>
                <a:gd name="T60" fmla="*/ 2147483647 w 230"/>
                <a:gd name="T61" fmla="*/ 2147483647 h 227"/>
                <a:gd name="T62" fmla="*/ 2147483647 w 230"/>
                <a:gd name="T63" fmla="*/ 2147483647 h 227"/>
                <a:gd name="T64" fmla="*/ 2147483647 w 230"/>
                <a:gd name="T65" fmla="*/ 2147483647 h 227"/>
                <a:gd name="T66" fmla="*/ 2147483647 w 230"/>
                <a:gd name="T67" fmla="*/ 2147483647 h 227"/>
                <a:gd name="T68" fmla="*/ 2147483647 w 230"/>
                <a:gd name="T69" fmla="*/ 2147483647 h 227"/>
                <a:gd name="T70" fmla="*/ 2147483647 w 230"/>
                <a:gd name="T71" fmla="*/ 2147483647 h 227"/>
                <a:gd name="T72" fmla="*/ 2147483647 w 230"/>
                <a:gd name="T73" fmla="*/ 2147483647 h 227"/>
                <a:gd name="T74" fmla="*/ 2147483647 w 230"/>
                <a:gd name="T75" fmla="*/ 2147483647 h 227"/>
                <a:gd name="T76" fmla="*/ 2147483647 w 230"/>
                <a:gd name="T77" fmla="*/ 2147483647 h 227"/>
                <a:gd name="T78" fmla="*/ 2147483647 w 230"/>
                <a:gd name="T79" fmla="*/ 2147483647 h 227"/>
                <a:gd name="T80" fmla="*/ 2147483647 w 230"/>
                <a:gd name="T81" fmla="*/ 2147483647 h 227"/>
                <a:gd name="T82" fmla="*/ 2147483647 w 230"/>
                <a:gd name="T83" fmla="*/ 2147483647 h 227"/>
                <a:gd name="T84" fmla="*/ 2147483647 w 230"/>
                <a:gd name="T85" fmla="*/ 2147483647 h 227"/>
                <a:gd name="T86" fmla="*/ 2147483647 w 230"/>
                <a:gd name="T87" fmla="*/ 2147483647 h 227"/>
                <a:gd name="T88" fmla="*/ 2147483647 w 230"/>
                <a:gd name="T89" fmla="*/ 2147483647 h 22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0"/>
                <a:gd name="T136" fmla="*/ 0 h 227"/>
                <a:gd name="T137" fmla="*/ 230 w 230"/>
                <a:gd name="T138" fmla="*/ 227 h 22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0" h="227">
                  <a:moveTo>
                    <a:pt x="133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09" y="227"/>
                    <a:pt x="106" y="224"/>
                    <a:pt x="106" y="221"/>
                  </a:cubicBezTo>
                  <a:cubicBezTo>
                    <a:pt x="106" y="221"/>
                    <a:pt x="102" y="167"/>
                    <a:pt x="97" y="150"/>
                  </a:cubicBezTo>
                  <a:cubicBezTo>
                    <a:pt x="97" y="147"/>
                    <a:pt x="94" y="139"/>
                    <a:pt x="85" y="141"/>
                  </a:cubicBezTo>
                  <a:cubicBezTo>
                    <a:pt x="83" y="141"/>
                    <a:pt x="81" y="141"/>
                    <a:pt x="79" y="142"/>
                  </a:cubicBezTo>
                  <a:cubicBezTo>
                    <a:pt x="65" y="145"/>
                    <a:pt x="47" y="149"/>
                    <a:pt x="21" y="148"/>
                  </a:cubicBezTo>
                  <a:cubicBezTo>
                    <a:pt x="18" y="148"/>
                    <a:pt x="15" y="145"/>
                    <a:pt x="15" y="141"/>
                  </a:cubicBezTo>
                  <a:cubicBezTo>
                    <a:pt x="15" y="138"/>
                    <a:pt x="18" y="136"/>
                    <a:pt x="22" y="136"/>
                  </a:cubicBezTo>
                  <a:cubicBezTo>
                    <a:pt x="46" y="137"/>
                    <a:pt x="62" y="133"/>
                    <a:pt x="77" y="130"/>
                  </a:cubicBezTo>
                  <a:cubicBezTo>
                    <a:pt x="79" y="130"/>
                    <a:pt x="81" y="129"/>
                    <a:pt x="83" y="129"/>
                  </a:cubicBezTo>
                  <a:cubicBezTo>
                    <a:pt x="95" y="126"/>
                    <a:pt x="106" y="134"/>
                    <a:pt x="109" y="147"/>
                  </a:cubicBezTo>
                  <a:cubicBezTo>
                    <a:pt x="113" y="162"/>
                    <a:pt x="116" y="200"/>
                    <a:pt x="117" y="215"/>
                  </a:cubicBezTo>
                  <a:cubicBezTo>
                    <a:pt x="127" y="215"/>
                    <a:pt x="127" y="215"/>
                    <a:pt x="127" y="215"/>
                  </a:cubicBezTo>
                  <a:cubicBezTo>
                    <a:pt x="127" y="193"/>
                    <a:pt x="129" y="125"/>
                    <a:pt x="145" y="105"/>
                  </a:cubicBezTo>
                  <a:cubicBezTo>
                    <a:pt x="162" y="83"/>
                    <a:pt x="171" y="82"/>
                    <a:pt x="183" y="82"/>
                  </a:cubicBezTo>
                  <a:cubicBezTo>
                    <a:pt x="189" y="83"/>
                    <a:pt x="194" y="83"/>
                    <a:pt x="202" y="79"/>
                  </a:cubicBezTo>
                  <a:cubicBezTo>
                    <a:pt x="213" y="75"/>
                    <a:pt x="218" y="57"/>
                    <a:pt x="217" y="53"/>
                  </a:cubicBezTo>
                  <a:cubicBezTo>
                    <a:pt x="215" y="52"/>
                    <a:pt x="208" y="52"/>
                    <a:pt x="204" y="51"/>
                  </a:cubicBezTo>
                  <a:cubicBezTo>
                    <a:pt x="193" y="51"/>
                    <a:pt x="180" y="50"/>
                    <a:pt x="176" y="40"/>
                  </a:cubicBezTo>
                  <a:cubicBezTo>
                    <a:pt x="170" y="25"/>
                    <a:pt x="153" y="26"/>
                    <a:pt x="152" y="26"/>
                  </a:cubicBezTo>
                  <a:cubicBezTo>
                    <a:pt x="151" y="26"/>
                    <a:pt x="149" y="26"/>
                    <a:pt x="148" y="25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7" y="32"/>
                    <a:pt x="136" y="34"/>
                    <a:pt x="136" y="35"/>
                  </a:cubicBezTo>
                  <a:cubicBezTo>
                    <a:pt x="132" y="42"/>
                    <a:pt x="118" y="65"/>
                    <a:pt x="109" y="69"/>
                  </a:cubicBezTo>
                  <a:cubicBezTo>
                    <a:pt x="97" y="75"/>
                    <a:pt x="45" y="80"/>
                    <a:pt x="6" y="77"/>
                  </a:cubicBezTo>
                  <a:cubicBezTo>
                    <a:pt x="3" y="77"/>
                    <a:pt x="0" y="74"/>
                    <a:pt x="1" y="70"/>
                  </a:cubicBezTo>
                  <a:cubicBezTo>
                    <a:pt x="1" y="67"/>
                    <a:pt x="4" y="65"/>
                    <a:pt x="7" y="65"/>
                  </a:cubicBezTo>
                  <a:cubicBezTo>
                    <a:pt x="47" y="68"/>
                    <a:pt x="96" y="62"/>
                    <a:pt x="104" y="58"/>
                  </a:cubicBezTo>
                  <a:cubicBezTo>
                    <a:pt x="108" y="57"/>
                    <a:pt x="117" y="43"/>
                    <a:pt x="124" y="31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5"/>
                    <a:pt x="122" y="3"/>
                    <a:pt x="124" y="1"/>
                  </a:cubicBezTo>
                  <a:cubicBezTo>
                    <a:pt x="125" y="0"/>
                    <a:pt x="128" y="0"/>
                    <a:pt x="130" y="1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63" y="14"/>
                    <a:pt x="181" y="18"/>
                    <a:pt x="187" y="36"/>
                  </a:cubicBezTo>
                  <a:cubicBezTo>
                    <a:pt x="188" y="38"/>
                    <a:pt x="199" y="39"/>
                    <a:pt x="205" y="39"/>
                  </a:cubicBezTo>
                  <a:cubicBezTo>
                    <a:pt x="214" y="40"/>
                    <a:pt x="223" y="40"/>
                    <a:pt x="227" y="46"/>
                  </a:cubicBezTo>
                  <a:cubicBezTo>
                    <a:pt x="230" y="50"/>
                    <a:pt x="229" y="58"/>
                    <a:pt x="228" y="63"/>
                  </a:cubicBezTo>
                  <a:cubicBezTo>
                    <a:pt x="225" y="72"/>
                    <a:pt x="218" y="86"/>
                    <a:pt x="207" y="90"/>
                  </a:cubicBezTo>
                  <a:cubicBezTo>
                    <a:pt x="196" y="95"/>
                    <a:pt x="189" y="95"/>
                    <a:pt x="183" y="94"/>
                  </a:cubicBezTo>
                  <a:cubicBezTo>
                    <a:pt x="175" y="94"/>
                    <a:pt x="169" y="94"/>
                    <a:pt x="154" y="113"/>
                  </a:cubicBezTo>
                  <a:cubicBezTo>
                    <a:pt x="141" y="129"/>
                    <a:pt x="139" y="196"/>
                    <a:pt x="139" y="221"/>
                  </a:cubicBezTo>
                  <a:cubicBezTo>
                    <a:pt x="139" y="222"/>
                    <a:pt x="138" y="224"/>
                    <a:pt x="137" y="225"/>
                  </a:cubicBezTo>
                  <a:cubicBezTo>
                    <a:pt x="136" y="226"/>
                    <a:pt x="134" y="227"/>
                    <a:pt x="133" y="2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377"/>
            <p:cNvSpPr/>
            <p:nvPr/>
          </p:nvSpPr>
          <p:spPr bwMode="auto">
            <a:xfrm>
              <a:off x="1060450" y="2165350"/>
              <a:ext cx="61912" cy="122238"/>
            </a:xfrm>
            <a:custGeom>
              <a:avLst/>
              <a:gdLst>
                <a:gd name="T0" fmla="*/ 2147483647 w 47"/>
                <a:gd name="T1" fmla="*/ 2147483647 h 92"/>
                <a:gd name="T2" fmla="*/ 2147483647 w 47"/>
                <a:gd name="T3" fmla="*/ 2147483647 h 92"/>
                <a:gd name="T4" fmla="*/ 2147483647 w 47"/>
                <a:gd name="T5" fmla="*/ 2147483647 h 92"/>
                <a:gd name="T6" fmla="*/ 2147483647 w 47"/>
                <a:gd name="T7" fmla="*/ 2147483647 h 92"/>
                <a:gd name="T8" fmla="*/ 2147483647 w 47"/>
                <a:gd name="T9" fmla="*/ 2147483647 h 92"/>
                <a:gd name="T10" fmla="*/ 2147483647 w 47"/>
                <a:gd name="T11" fmla="*/ 2147483647 h 92"/>
                <a:gd name="T12" fmla="*/ 2147483647 w 47"/>
                <a:gd name="T13" fmla="*/ 2147483647 h 92"/>
                <a:gd name="T14" fmla="*/ 2147483647 w 47"/>
                <a:gd name="T15" fmla="*/ 2147483647 h 92"/>
                <a:gd name="T16" fmla="*/ 2147483647 w 47"/>
                <a:gd name="T17" fmla="*/ 2147483647 h 92"/>
                <a:gd name="T18" fmla="*/ 2147483647 w 47"/>
                <a:gd name="T19" fmla="*/ 2147483647 h 92"/>
                <a:gd name="T20" fmla="*/ 2147483647 w 47"/>
                <a:gd name="T21" fmla="*/ 2147483647 h 92"/>
                <a:gd name="T22" fmla="*/ 2147483647 w 47"/>
                <a:gd name="T23" fmla="*/ 2147483647 h 92"/>
                <a:gd name="T24" fmla="*/ 2147483647 w 47"/>
                <a:gd name="T25" fmla="*/ 2147483647 h 92"/>
                <a:gd name="T26" fmla="*/ 2147483647 w 47"/>
                <a:gd name="T27" fmla="*/ 2147483647 h 92"/>
                <a:gd name="T28" fmla="*/ 2147483647 w 47"/>
                <a:gd name="T29" fmla="*/ 2147483647 h 92"/>
                <a:gd name="T30" fmla="*/ 2147483647 w 47"/>
                <a:gd name="T31" fmla="*/ 2147483647 h 92"/>
                <a:gd name="T32" fmla="*/ 2147483647 w 47"/>
                <a:gd name="T33" fmla="*/ 2147483647 h 92"/>
                <a:gd name="T34" fmla="*/ 2147483647 w 47"/>
                <a:gd name="T35" fmla="*/ 2147483647 h 92"/>
                <a:gd name="T36" fmla="*/ 2147483647 w 47"/>
                <a:gd name="T37" fmla="*/ 2147483647 h 92"/>
                <a:gd name="T38" fmla="*/ 2147483647 w 47"/>
                <a:gd name="T39" fmla="*/ 2147483647 h 92"/>
                <a:gd name="T40" fmla="*/ 2147483647 w 47"/>
                <a:gd name="T41" fmla="*/ 2147483647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7"/>
                <a:gd name="T64" fmla="*/ 0 h 92"/>
                <a:gd name="T65" fmla="*/ 47 w 47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7" h="92">
                  <a:moveTo>
                    <a:pt x="37" y="92"/>
                  </a:moveTo>
                  <a:cubicBezTo>
                    <a:pt x="37" y="92"/>
                    <a:pt x="36" y="92"/>
                    <a:pt x="36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7" y="88"/>
                    <a:pt x="15" y="86"/>
                    <a:pt x="15" y="8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6"/>
                    <a:pt x="0" y="32"/>
                    <a:pt x="1" y="29"/>
                  </a:cubicBezTo>
                  <a:cubicBezTo>
                    <a:pt x="3" y="27"/>
                    <a:pt x="7" y="26"/>
                    <a:pt x="10" y="28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4" y="37"/>
                    <a:pt x="25" y="39"/>
                    <a:pt x="25" y="41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6" y="10"/>
                    <a:pt x="5" y="6"/>
                    <a:pt x="7" y="4"/>
                  </a:cubicBezTo>
                  <a:cubicBezTo>
                    <a:pt x="9" y="1"/>
                    <a:pt x="12" y="0"/>
                    <a:pt x="15" y="2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6" y="22"/>
                    <a:pt x="47" y="24"/>
                    <a:pt x="47" y="2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88"/>
                    <a:pt x="42" y="90"/>
                    <a:pt x="41" y="91"/>
                  </a:cubicBezTo>
                  <a:cubicBezTo>
                    <a:pt x="40" y="92"/>
                    <a:pt x="38" y="92"/>
                    <a:pt x="37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378"/>
            <p:cNvSpPr/>
            <p:nvPr/>
          </p:nvSpPr>
          <p:spPr bwMode="auto">
            <a:xfrm>
              <a:off x="993775" y="2025650"/>
              <a:ext cx="115887" cy="120650"/>
            </a:xfrm>
            <a:custGeom>
              <a:avLst/>
              <a:gdLst>
                <a:gd name="T0" fmla="*/ 2147483647 w 86"/>
                <a:gd name="T1" fmla="*/ 2147483647 h 90"/>
                <a:gd name="T2" fmla="*/ 2147483647 w 86"/>
                <a:gd name="T3" fmla="*/ 2147483647 h 90"/>
                <a:gd name="T4" fmla="*/ 2147483647 w 86"/>
                <a:gd name="T5" fmla="*/ 2147483647 h 90"/>
                <a:gd name="T6" fmla="*/ 2147483647 w 86"/>
                <a:gd name="T7" fmla="*/ 2147483647 h 90"/>
                <a:gd name="T8" fmla="*/ 2147483647 w 86"/>
                <a:gd name="T9" fmla="*/ 2147483647 h 90"/>
                <a:gd name="T10" fmla="*/ 2147483647 w 86"/>
                <a:gd name="T11" fmla="*/ 2147483647 h 90"/>
                <a:gd name="T12" fmla="*/ 2147483647 w 86"/>
                <a:gd name="T13" fmla="*/ 2147483647 h 90"/>
                <a:gd name="T14" fmla="*/ 2147483647 w 86"/>
                <a:gd name="T15" fmla="*/ 2147483647 h 90"/>
                <a:gd name="T16" fmla="*/ 2147483647 w 86"/>
                <a:gd name="T17" fmla="*/ 2147483647 h 90"/>
                <a:gd name="T18" fmla="*/ 2147483647 w 86"/>
                <a:gd name="T19" fmla="*/ 2147483647 h 90"/>
                <a:gd name="T20" fmla="*/ 2147483647 w 86"/>
                <a:gd name="T21" fmla="*/ 2147483647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6"/>
                <a:gd name="T34" fmla="*/ 0 h 90"/>
                <a:gd name="T35" fmla="*/ 86 w 86"/>
                <a:gd name="T36" fmla="*/ 90 h 9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6" h="90">
                  <a:moveTo>
                    <a:pt x="80" y="90"/>
                  </a:moveTo>
                  <a:cubicBezTo>
                    <a:pt x="79" y="90"/>
                    <a:pt x="79" y="90"/>
                    <a:pt x="78" y="90"/>
                  </a:cubicBezTo>
                  <a:cubicBezTo>
                    <a:pt x="37" y="81"/>
                    <a:pt x="32" y="50"/>
                    <a:pt x="31" y="4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3" y="35"/>
                    <a:pt x="43" y="37"/>
                    <a:pt x="43" y="39"/>
                  </a:cubicBezTo>
                  <a:cubicBezTo>
                    <a:pt x="43" y="40"/>
                    <a:pt x="42" y="70"/>
                    <a:pt x="81" y="78"/>
                  </a:cubicBezTo>
                  <a:cubicBezTo>
                    <a:pt x="84" y="79"/>
                    <a:pt x="86" y="82"/>
                    <a:pt x="85" y="85"/>
                  </a:cubicBezTo>
                  <a:cubicBezTo>
                    <a:pt x="85" y="88"/>
                    <a:pt x="82" y="90"/>
                    <a:pt x="80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9" y="5543330"/>
            <a:ext cx="163534" cy="272757"/>
          </a:xfrm>
          <a:prstGeom prst="rect">
            <a:avLst/>
          </a:prstGeom>
        </p:spPr>
      </p:pic>
      <p:sp>
        <p:nvSpPr>
          <p:cNvPr id="37" name="圆角矩形 36"/>
          <p:cNvSpPr/>
          <p:nvPr/>
        </p:nvSpPr>
        <p:spPr>
          <a:xfrm>
            <a:off x="1564638" y="5419841"/>
            <a:ext cx="676859" cy="530294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app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8" name="直接箭头连接符 600"/>
          <p:cNvCxnSpPr>
            <a:endCxn id="36" idx="1"/>
          </p:cNvCxnSpPr>
          <p:nvPr/>
        </p:nvCxnSpPr>
        <p:spPr>
          <a:xfrm>
            <a:off x="824676" y="5673779"/>
            <a:ext cx="178883" cy="5929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601"/>
          <p:cNvCxnSpPr>
            <a:stCxn id="36" idx="3"/>
            <a:endCxn id="37" idx="1"/>
          </p:cNvCxnSpPr>
          <p:nvPr/>
        </p:nvCxnSpPr>
        <p:spPr>
          <a:xfrm>
            <a:off x="1167094" y="5679708"/>
            <a:ext cx="397545" cy="5280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602"/>
          <p:cNvCxnSpPr>
            <a:stCxn id="37" idx="1"/>
          </p:cNvCxnSpPr>
          <p:nvPr/>
        </p:nvCxnSpPr>
        <p:spPr>
          <a:xfrm flipH="1" flipV="1">
            <a:off x="1024384" y="4360002"/>
            <a:ext cx="540254" cy="1324986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圆角矩形 40"/>
          <p:cNvSpPr/>
          <p:nvPr/>
        </p:nvSpPr>
        <p:spPr>
          <a:xfrm>
            <a:off x="3558390" y="4676855"/>
            <a:ext cx="1260089" cy="451162"/>
          </a:xfrm>
          <a:prstGeom prst="roundRect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local incre-training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Algo</a:t>
            </a:r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42" name="直接箭头连接符 604"/>
          <p:cNvCxnSpPr>
            <a:stCxn id="24" idx="4"/>
            <a:endCxn id="41" idx="1"/>
          </p:cNvCxnSpPr>
          <p:nvPr/>
        </p:nvCxnSpPr>
        <p:spPr>
          <a:xfrm flipV="1">
            <a:off x="3391257" y="4902436"/>
            <a:ext cx="167133" cy="574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606"/>
          <p:cNvCxnSpPr>
            <a:stCxn id="22" idx="0"/>
            <a:endCxn id="24" idx="3"/>
          </p:cNvCxnSpPr>
          <p:nvPr/>
        </p:nvCxnSpPr>
        <p:spPr>
          <a:xfrm flipV="1">
            <a:off x="2938449" y="5086353"/>
            <a:ext cx="6843" cy="437083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流程图: 文档 608"/>
          <p:cNvSpPr/>
          <p:nvPr/>
        </p:nvSpPr>
        <p:spPr>
          <a:xfrm>
            <a:off x="2572664" y="3022596"/>
            <a:ext cx="760092" cy="347269"/>
          </a:xfrm>
          <a:prstGeom prst="flowChartDocument">
            <a:avLst/>
          </a:prstGeom>
          <a:solidFill>
            <a:srgbClr val="F7A65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model 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45" name="直接箭头连接符 609"/>
          <p:cNvCxnSpPr>
            <a:stCxn id="76" idx="3"/>
            <a:endCxn id="44" idx="1"/>
          </p:cNvCxnSpPr>
          <p:nvPr/>
        </p:nvCxnSpPr>
        <p:spPr>
          <a:xfrm flipV="1">
            <a:off x="2209828" y="3196231"/>
            <a:ext cx="362835" cy="9723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6" name="圆柱形 611"/>
          <p:cNvSpPr/>
          <p:nvPr/>
        </p:nvSpPr>
        <p:spPr>
          <a:xfrm>
            <a:off x="2554479" y="3711363"/>
            <a:ext cx="798957" cy="356340"/>
          </a:xfrm>
          <a:prstGeom prst="can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local samples</a:t>
            </a:r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47" name="直接箭头连接符 614"/>
          <p:cNvCxnSpPr>
            <a:stCxn id="101" idx="3"/>
            <a:endCxn id="46" idx="2"/>
          </p:cNvCxnSpPr>
          <p:nvPr/>
        </p:nvCxnSpPr>
        <p:spPr>
          <a:xfrm flipV="1">
            <a:off x="2241497" y="3889533"/>
            <a:ext cx="312982" cy="121414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8" name="组合 639"/>
          <p:cNvGrpSpPr/>
          <p:nvPr/>
        </p:nvGrpSpPr>
        <p:grpSpPr bwMode="auto">
          <a:xfrm>
            <a:off x="619083" y="4253785"/>
            <a:ext cx="363613" cy="326884"/>
            <a:chOff x="4611688" y="2801938"/>
            <a:chExt cx="684212" cy="565150"/>
          </a:xfrm>
          <a:solidFill>
            <a:srgbClr val="1D1D1A"/>
          </a:solidFill>
        </p:grpSpPr>
        <p:sp>
          <p:nvSpPr>
            <p:cNvPr id="49" name="Oval 550"/>
            <p:cNvSpPr>
              <a:spLocks noChangeArrowheads="1"/>
            </p:cNvSpPr>
            <p:nvPr/>
          </p:nvSpPr>
          <p:spPr bwMode="auto">
            <a:xfrm>
              <a:off x="5189538" y="3173413"/>
              <a:ext cx="55563" cy="539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Oval 551"/>
            <p:cNvSpPr>
              <a:spLocks noChangeArrowheads="1"/>
            </p:cNvSpPr>
            <p:nvPr/>
          </p:nvSpPr>
          <p:spPr bwMode="auto">
            <a:xfrm>
              <a:off x="5108575" y="3173413"/>
              <a:ext cx="53975" cy="539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Freeform 552"/>
            <p:cNvSpPr>
              <a:spLocks noEditPoints="1"/>
            </p:cNvSpPr>
            <p:nvPr/>
          </p:nvSpPr>
          <p:spPr bwMode="auto">
            <a:xfrm>
              <a:off x="4884738" y="2925763"/>
              <a:ext cx="138113" cy="138113"/>
            </a:xfrm>
            <a:custGeom>
              <a:avLst/>
              <a:gdLst>
                <a:gd name="T0" fmla="*/ 2147483647 w 64"/>
                <a:gd name="T1" fmla="*/ 2147483647 h 64"/>
                <a:gd name="T2" fmla="*/ 0 w 64"/>
                <a:gd name="T3" fmla="*/ 2147483647 h 64"/>
                <a:gd name="T4" fmla="*/ 2147483647 w 64"/>
                <a:gd name="T5" fmla="*/ 0 h 64"/>
                <a:gd name="T6" fmla="*/ 2147483647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"/>
                <a:gd name="T31" fmla="*/ 0 h 64"/>
                <a:gd name="T32" fmla="*/ 64 w 64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" h="64">
                  <a:moveTo>
                    <a:pt x="32" y="64"/>
                  </a:moveTo>
                  <a:cubicBezTo>
                    <a:pt x="15" y="64"/>
                    <a:pt x="0" y="49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ubicBezTo>
                    <a:pt x="64" y="49"/>
                    <a:pt x="49" y="64"/>
                    <a:pt x="32" y="64"/>
                  </a:cubicBezTo>
                  <a:close/>
                  <a:moveTo>
                    <a:pt x="32" y="11"/>
                  </a:moveTo>
                  <a:cubicBezTo>
                    <a:pt x="21" y="11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3" y="43"/>
                    <a:pt x="53" y="32"/>
                  </a:cubicBezTo>
                  <a:cubicBezTo>
                    <a:pt x="53" y="21"/>
                    <a:pt x="43" y="11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Freeform 553"/>
            <p:cNvSpPr>
              <a:spLocks noEditPoints="1"/>
            </p:cNvSpPr>
            <p:nvPr/>
          </p:nvSpPr>
          <p:spPr bwMode="auto">
            <a:xfrm>
              <a:off x="4611688" y="2801938"/>
              <a:ext cx="217488" cy="217488"/>
            </a:xfrm>
            <a:custGeom>
              <a:avLst/>
              <a:gdLst>
                <a:gd name="T0" fmla="*/ 2147483647 w 100"/>
                <a:gd name="T1" fmla="*/ 2147483647 h 100"/>
                <a:gd name="T2" fmla="*/ 2147483647 w 100"/>
                <a:gd name="T3" fmla="*/ 2147483647 h 100"/>
                <a:gd name="T4" fmla="*/ 0 w 100"/>
                <a:gd name="T5" fmla="*/ 2147483647 h 100"/>
                <a:gd name="T6" fmla="*/ 0 w 100"/>
                <a:gd name="T7" fmla="*/ 2147483647 h 100"/>
                <a:gd name="T8" fmla="*/ 2147483647 w 100"/>
                <a:gd name="T9" fmla="*/ 0 h 100"/>
                <a:gd name="T10" fmla="*/ 2147483647 w 100"/>
                <a:gd name="T11" fmla="*/ 0 h 100"/>
                <a:gd name="T12" fmla="*/ 2147483647 w 100"/>
                <a:gd name="T13" fmla="*/ 2147483647 h 100"/>
                <a:gd name="T14" fmla="*/ 2147483647 w 100"/>
                <a:gd name="T15" fmla="*/ 2147483647 h 100"/>
                <a:gd name="T16" fmla="*/ 2147483647 w 100"/>
                <a:gd name="T17" fmla="*/ 2147483647 h 100"/>
                <a:gd name="T18" fmla="*/ 2147483647 w 100"/>
                <a:gd name="T19" fmla="*/ 2147483647 h 100"/>
                <a:gd name="T20" fmla="*/ 2147483647 w 100"/>
                <a:gd name="T21" fmla="*/ 2147483647 h 100"/>
                <a:gd name="T22" fmla="*/ 2147483647 w 100"/>
                <a:gd name="T23" fmla="*/ 2147483647 h 100"/>
                <a:gd name="T24" fmla="*/ 2147483647 w 100"/>
                <a:gd name="T25" fmla="*/ 2147483647 h 100"/>
                <a:gd name="T26" fmla="*/ 2147483647 w 100"/>
                <a:gd name="T27" fmla="*/ 2147483647 h 100"/>
                <a:gd name="T28" fmla="*/ 2147483647 w 100"/>
                <a:gd name="T29" fmla="*/ 2147483647 h 100"/>
                <a:gd name="T30" fmla="*/ 2147483647 w 100"/>
                <a:gd name="T31" fmla="*/ 2147483647 h 100"/>
                <a:gd name="T32" fmla="*/ 2147483647 w 100"/>
                <a:gd name="T33" fmla="*/ 2147483647 h 100"/>
                <a:gd name="T34" fmla="*/ 2147483647 w 100"/>
                <a:gd name="T35" fmla="*/ 2147483647 h 1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0"/>
                <a:gd name="T55" fmla="*/ 0 h 100"/>
                <a:gd name="T56" fmla="*/ 100 w 100"/>
                <a:gd name="T57" fmla="*/ 100 h 1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0" h="100">
                  <a:moveTo>
                    <a:pt x="80" y="100"/>
                  </a:moveTo>
                  <a:cubicBezTo>
                    <a:pt x="20" y="100"/>
                    <a:pt x="20" y="100"/>
                    <a:pt x="20" y="100"/>
                  </a:cubicBezTo>
                  <a:cubicBezTo>
                    <a:pt x="9" y="100"/>
                    <a:pt x="0" y="91"/>
                    <a:pt x="0" y="8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0"/>
                    <a:pt x="100" y="9"/>
                    <a:pt x="100" y="19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0" y="91"/>
                    <a:pt x="91" y="100"/>
                    <a:pt x="80" y="100"/>
                  </a:cubicBezTo>
                  <a:close/>
                  <a:moveTo>
                    <a:pt x="20" y="11"/>
                  </a:moveTo>
                  <a:cubicBezTo>
                    <a:pt x="15" y="11"/>
                    <a:pt x="11" y="15"/>
                    <a:pt x="11" y="19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5"/>
                    <a:pt x="15" y="89"/>
                    <a:pt x="20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89"/>
                    <a:pt x="89" y="85"/>
                    <a:pt x="89" y="80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5"/>
                    <a:pt x="85" y="11"/>
                    <a:pt x="80" y="11"/>
                  </a:cubicBezTo>
                  <a:lnTo>
                    <a:pt x="2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Freeform 554"/>
            <p:cNvSpPr/>
            <p:nvPr/>
          </p:nvSpPr>
          <p:spPr bwMode="auto">
            <a:xfrm>
              <a:off x="4846638" y="2801938"/>
              <a:ext cx="215900" cy="217488"/>
            </a:xfrm>
            <a:custGeom>
              <a:avLst/>
              <a:gdLst>
                <a:gd name="T0" fmla="*/ 2147483647 w 100"/>
                <a:gd name="T1" fmla="*/ 2147483647 h 100"/>
                <a:gd name="T2" fmla="*/ 2147483647 w 100"/>
                <a:gd name="T3" fmla="*/ 2147483647 h 100"/>
                <a:gd name="T4" fmla="*/ 2147483647 w 100"/>
                <a:gd name="T5" fmla="*/ 2147483647 h 100"/>
                <a:gd name="T6" fmla="*/ 2147483647 w 100"/>
                <a:gd name="T7" fmla="*/ 2147483647 h 100"/>
                <a:gd name="T8" fmla="*/ 2147483647 w 100"/>
                <a:gd name="T9" fmla="*/ 2147483647 h 100"/>
                <a:gd name="T10" fmla="*/ 2147483647 w 100"/>
                <a:gd name="T11" fmla="*/ 2147483647 h 100"/>
                <a:gd name="T12" fmla="*/ 2147483647 w 100"/>
                <a:gd name="T13" fmla="*/ 2147483647 h 100"/>
                <a:gd name="T14" fmla="*/ 2147483647 w 100"/>
                <a:gd name="T15" fmla="*/ 2147483647 h 100"/>
                <a:gd name="T16" fmla="*/ 2147483647 w 100"/>
                <a:gd name="T17" fmla="*/ 2147483647 h 100"/>
                <a:gd name="T18" fmla="*/ 2147483647 w 100"/>
                <a:gd name="T19" fmla="*/ 2147483647 h 100"/>
                <a:gd name="T20" fmla="*/ 2147483647 w 100"/>
                <a:gd name="T21" fmla="*/ 2147483647 h 100"/>
                <a:gd name="T22" fmla="*/ 2147483647 w 100"/>
                <a:gd name="T23" fmla="*/ 2147483647 h 100"/>
                <a:gd name="T24" fmla="*/ 0 w 100"/>
                <a:gd name="T25" fmla="*/ 2147483647 h 100"/>
                <a:gd name="T26" fmla="*/ 0 w 100"/>
                <a:gd name="T27" fmla="*/ 2147483647 h 100"/>
                <a:gd name="T28" fmla="*/ 2147483647 w 100"/>
                <a:gd name="T29" fmla="*/ 0 h 100"/>
                <a:gd name="T30" fmla="*/ 2147483647 w 100"/>
                <a:gd name="T31" fmla="*/ 0 h 100"/>
                <a:gd name="T32" fmla="*/ 2147483647 w 100"/>
                <a:gd name="T33" fmla="*/ 2147483647 h 100"/>
                <a:gd name="T34" fmla="*/ 2147483647 w 100"/>
                <a:gd name="T35" fmla="*/ 2147483647 h 100"/>
                <a:gd name="T36" fmla="*/ 2147483647 w 100"/>
                <a:gd name="T37" fmla="*/ 2147483647 h 1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0"/>
                <a:gd name="T58" fmla="*/ 0 h 100"/>
                <a:gd name="T59" fmla="*/ 100 w 100"/>
                <a:gd name="T60" fmla="*/ 100 h 10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0" h="100">
                  <a:moveTo>
                    <a:pt x="80" y="100"/>
                  </a:moveTo>
                  <a:cubicBezTo>
                    <a:pt x="77" y="100"/>
                    <a:pt x="75" y="97"/>
                    <a:pt x="75" y="94"/>
                  </a:cubicBezTo>
                  <a:cubicBezTo>
                    <a:pt x="75" y="91"/>
                    <a:pt x="77" y="89"/>
                    <a:pt x="80" y="89"/>
                  </a:cubicBezTo>
                  <a:cubicBezTo>
                    <a:pt x="85" y="89"/>
                    <a:pt x="89" y="85"/>
                    <a:pt x="89" y="80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5"/>
                    <a:pt x="85" y="11"/>
                    <a:pt x="8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5" y="11"/>
                    <a:pt x="11" y="15"/>
                    <a:pt x="11" y="19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5"/>
                    <a:pt x="15" y="89"/>
                    <a:pt x="20" y="89"/>
                  </a:cubicBezTo>
                  <a:cubicBezTo>
                    <a:pt x="23" y="89"/>
                    <a:pt x="25" y="91"/>
                    <a:pt x="25" y="94"/>
                  </a:cubicBezTo>
                  <a:cubicBezTo>
                    <a:pt x="25" y="97"/>
                    <a:pt x="23" y="100"/>
                    <a:pt x="20" y="100"/>
                  </a:cubicBezTo>
                  <a:cubicBezTo>
                    <a:pt x="9" y="100"/>
                    <a:pt x="0" y="91"/>
                    <a:pt x="0" y="8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0"/>
                    <a:pt x="100" y="9"/>
                    <a:pt x="100" y="19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0" y="91"/>
                    <a:pt x="91" y="100"/>
                    <a:pt x="80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Freeform 555"/>
            <p:cNvSpPr>
              <a:spLocks noEditPoints="1"/>
            </p:cNvSpPr>
            <p:nvPr/>
          </p:nvSpPr>
          <p:spPr bwMode="auto">
            <a:xfrm>
              <a:off x="5080000" y="2801938"/>
              <a:ext cx="215900" cy="217488"/>
            </a:xfrm>
            <a:custGeom>
              <a:avLst/>
              <a:gdLst>
                <a:gd name="T0" fmla="*/ 2147483647 w 100"/>
                <a:gd name="T1" fmla="*/ 2147483647 h 100"/>
                <a:gd name="T2" fmla="*/ 2147483647 w 100"/>
                <a:gd name="T3" fmla="*/ 2147483647 h 100"/>
                <a:gd name="T4" fmla="*/ 0 w 100"/>
                <a:gd name="T5" fmla="*/ 2147483647 h 100"/>
                <a:gd name="T6" fmla="*/ 0 w 100"/>
                <a:gd name="T7" fmla="*/ 2147483647 h 100"/>
                <a:gd name="T8" fmla="*/ 2147483647 w 100"/>
                <a:gd name="T9" fmla="*/ 0 h 100"/>
                <a:gd name="T10" fmla="*/ 2147483647 w 100"/>
                <a:gd name="T11" fmla="*/ 0 h 100"/>
                <a:gd name="T12" fmla="*/ 2147483647 w 100"/>
                <a:gd name="T13" fmla="*/ 2147483647 h 100"/>
                <a:gd name="T14" fmla="*/ 2147483647 w 100"/>
                <a:gd name="T15" fmla="*/ 2147483647 h 100"/>
                <a:gd name="T16" fmla="*/ 2147483647 w 100"/>
                <a:gd name="T17" fmla="*/ 2147483647 h 100"/>
                <a:gd name="T18" fmla="*/ 2147483647 w 100"/>
                <a:gd name="T19" fmla="*/ 2147483647 h 100"/>
                <a:gd name="T20" fmla="*/ 2147483647 w 100"/>
                <a:gd name="T21" fmla="*/ 2147483647 h 100"/>
                <a:gd name="T22" fmla="*/ 2147483647 w 100"/>
                <a:gd name="T23" fmla="*/ 2147483647 h 100"/>
                <a:gd name="T24" fmla="*/ 2147483647 w 100"/>
                <a:gd name="T25" fmla="*/ 2147483647 h 100"/>
                <a:gd name="T26" fmla="*/ 2147483647 w 100"/>
                <a:gd name="T27" fmla="*/ 2147483647 h 100"/>
                <a:gd name="T28" fmla="*/ 2147483647 w 100"/>
                <a:gd name="T29" fmla="*/ 2147483647 h 100"/>
                <a:gd name="T30" fmla="*/ 2147483647 w 100"/>
                <a:gd name="T31" fmla="*/ 2147483647 h 100"/>
                <a:gd name="T32" fmla="*/ 2147483647 w 100"/>
                <a:gd name="T33" fmla="*/ 2147483647 h 100"/>
                <a:gd name="T34" fmla="*/ 2147483647 w 100"/>
                <a:gd name="T35" fmla="*/ 2147483647 h 1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0"/>
                <a:gd name="T55" fmla="*/ 0 h 100"/>
                <a:gd name="T56" fmla="*/ 100 w 100"/>
                <a:gd name="T57" fmla="*/ 100 h 1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0" h="100">
                  <a:moveTo>
                    <a:pt x="80" y="100"/>
                  </a:moveTo>
                  <a:cubicBezTo>
                    <a:pt x="20" y="100"/>
                    <a:pt x="20" y="100"/>
                    <a:pt x="20" y="100"/>
                  </a:cubicBezTo>
                  <a:cubicBezTo>
                    <a:pt x="9" y="100"/>
                    <a:pt x="0" y="91"/>
                    <a:pt x="0" y="8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0"/>
                    <a:pt x="100" y="9"/>
                    <a:pt x="100" y="19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0" y="91"/>
                    <a:pt x="91" y="100"/>
                    <a:pt x="80" y="100"/>
                  </a:cubicBezTo>
                  <a:close/>
                  <a:moveTo>
                    <a:pt x="20" y="11"/>
                  </a:moveTo>
                  <a:cubicBezTo>
                    <a:pt x="15" y="11"/>
                    <a:pt x="11" y="15"/>
                    <a:pt x="11" y="19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5"/>
                    <a:pt x="15" y="89"/>
                    <a:pt x="20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89"/>
                    <a:pt x="89" y="85"/>
                    <a:pt x="89" y="80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5"/>
                    <a:pt x="85" y="11"/>
                    <a:pt x="80" y="11"/>
                  </a:cubicBezTo>
                  <a:lnTo>
                    <a:pt x="2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Freeform 556"/>
            <p:cNvSpPr>
              <a:spLocks noEditPoints="1"/>
            </p:cNvSpPr>
            <p:nvPr/>
          </p:nvSpPr>
          <p:spPr bwMode="auto">
            <a:xfrm>
              <a:off x="4829175" y="3108325"/>
              <a:ext cx="250825" cy="192088"/>
            </a:xfrm>
            <a:custGeom>
              <a:avLst/>
              <a:gdLst>
                <a:gd name="T0" fmla="*/ 2147483647 w 116"/>
                <a:gd name="T1" fmla="*/ 2147483647 h 89"/>
                <a:gd name="T2" fmla="*/ 2147483647 w 116"/>
                <a:gd name="T3" fmla="*/ 2147483647 h 89"/>
                <a:gd name="T4" fmla="*/ 0 w 116"/>
                <a:gd name="T5" fmla="*/ 2147483647 h 89"/>
                <a:gd name="T6" fmla="*/ 0 w 116"/>
                <a:gd name="T7" fmla="*/ 2147483647 h 89"/>
                <a:gd name="T8" fmla="*/ 2147483647 w 116"/>
                <a:gd name="T9" fmla="*/ 0 h 89"/>
                <a:gd name="T10" fmla="*/ 2147483647 w 116"/>
                <a:gd name="T11" fmla="*/ 0 h 89"/>
                <a:gd name="T12" fmla="*/ 2147483647 w 116"/>
                <a:gd name="T13" fmla="*/ 2147483647 h 89"/>
                <a:gd name="T14" fmla="*/ 2147483647 w 116"/>
                <a:gd name="T15" fmla="*/ 2147483647 h 89"/>
                <a:gd name="T16" fmla="*/ 2147483647 w 116"/>
                <a:gd name="T17" fmla="*/ 2147483647 h 89"/>
                <a:gd name="T18" fmla="*/ 2147483647 w 116"/>
                <a:gd name="T19" fmla="*/ 2147483647 h 89"/>
                <a:gd name="T20" fmla="*/ 2147483647 w 116"/>
                <a:gd name="T21" fmla="*/ 2147483647 h 89"/>
                <a:gd name="T22" fmla="*/ 2147483647 w 116"/>
                <a:gd name="T23" fmla="*/ 2147483647 h 89"/>
                <a:gd name="T24" fmla="*/ 2147483647 w 116"/>
                <a:gd name="T25" fmla="*/ 2147483647 h 89"/>
                <a:gd name="T26" fmla="*/ 2147483647 w 116"/>
                <a:gd name="T27" fmla="*/ 2147483647 h 8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16"/>
                <a:gd name="T43" fmla="*/ 0 h 89"/>
                <a:gd name="T44" fmla="*/ 116 w 116"/>
                <a:gd name="T45" fmla="*/ 89 h 8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16" h="89">
                  <a:moveTo>
                    <a:pt x="111" y="89"/>
                  </a:move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86"/>
                    <a:pt x="0" y="8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4" y="0"/>
                    <a:pt x="116" y="3"/>
                    <a:pt x="116" y="6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6"/>
                    <a:pt x="114" y="89"/>
                    <a:pt x="111" y="89"/>
                  </a:cubicBezTo>
                  <a:close/>
                  <a:moveTo>
                    <a:pt x="11" y="78"/>
                  </a:moveTo>
                  <a:cubicBezTo>
                    <a:pt x="105" y="78"/>
                    <a:pt x="105" y="78"/>
                    <a:pt x="105" y="78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" y="11"/>
                    <a:pt x="11" y="11"/>
                    <a:pt x="11" y="11"/>
                  </a:cubicBezTo>
                  <a:lnTo>
                    <a:pt x="11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Freeform 557"/>
            <p:cNvSpPr/>
            <p:nvPr/>
          </p:nvSpPr>
          <p:spPr bwMode="auto">
            <a:xfrm>
              <a:off x="4941888" y="3276600"/>
              <a:ext cx="25400" cy="90488"/>
            </a:xfrm>
            <a:custGeom>
              <a:avLst/>
              <a:gdLst>
                <a:gd name="T0" fmla="*/ 2147483647 w 12"/>
                <a:gd name="T1" fmla="*/ 2147483647 h 42"/>
                <a:gd name="T2" fmla="*/ 0 w 12"/>
                <a:gd name="T3" fmla="*/ 2147483647 h 42"/>
                <a:gd name="T4" fmla="*/ 0 w 12"/>
                <a:gd name="T5" fmla="*/ 2147483647 h 42"/>
                <a:gd name="T6" fmla="*/ 2147483647 w 12"/>
                <a:gd name="T7" fmla="*/ 0 h 42"/>
                <a:gd name="T8" fmla="*/ 2147483647 w 12"/>
                <a:gd name="T9" fmla="*/ 2147483647 h 42"/>
                <a:gd name="T10" fmla="*/ 2147483647 w 12"/>
                <a:gd name="T11" fmla="*/ 2147483647 h 42"/>
                <a:gd name="T12" fmla="*/ 2147483647 w 12"/>
                <a:gd name="T13" fmla="*/ 214748364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42"/>
                <a:gd name="T23" fmla="*/ 12 w 12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42">
                  <a:moveTo>
                    <a:pt x="6" y="42"/>
                  </a:moveTo>
                  <a:cubicBezTo>
                    <a:pt x="3" y="42"/>
                    <a:pt x="0" y="40"/>
                    <a:pt x="0" y="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40"/>
                    <a:pt x="9" y="42"/>
                    <a:pt x="6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Freeform 558"/>
            <p:cNvSpPr/>
            <p:nvPr/>
          </p:nvSpPr>
          <p:spPr bwMode="auto">
            <a:xfrm>
              <a:off x="4862513" y="3343275"/>
              <a:ext cx="187325" cy="23813"/>
            </a:xfrm>
            <a:custGeom>
              <a:avLst/>
              <a:gdLst>
                <a:gd name="T0" fmla="*/ 2147483647 w 86"/>
                <a:gd name="T1" fmla="*/ 2147483647 h 11"/>
                <a:gd name="T2" fmla="*/ 2147483647 w 86"/>
                <a:gd name="T3" fmla="*/ 2147483647 h 11"/>
                <a:gd name="T4" fmla="*/ 0 w 86"/>
                <a:gd name="T5" fmla="*/ 2147483647 h 11"/>
                <a:gd name="T6" fmla="*/ 2147483647 w 86"/>
                <a:gd name="T7" fmla="*/ 0 h 11"/>
                <a:gd name="T8" fmla="*/ 2147483647 w 86"/>
                <a:gd name="T9" fmla="*/ 0 h 11"/>
                <a:gd name="T10" fmla="*/ 2147483647 w 86"/>
                <a:gd name="T11" fmla="*/ 2147483647 h 11"/>
                <a:gd name="T12" fmla="*/ 2147483647 w 8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6"/>
                <a:gd name="T22" fmla="*/ 0 h 11"/>
                <a:gd name="T23" fmla="*/ 86 w 8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6" h="11">
                  <a:moveTo>
                    <a:pt x="81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6" y="2"/>
                    <a:pt x="86" y="6"/>
                  </a:cubicBezTo>
                  <a:cubicBezTo>
                    <a:pt x="86" y="9"/>
                    <a:pt x="84" y="11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Freeform 559"/>
            <p:cNvSpPr/>
            <p:nvPr/>
          </p:nvSpPr>
          <p:spPr bwMode="auto">
            <a:xfrm>
              <a:off x="4611688" y="2992438"/>
              <a:ext cx="241300" cy="219075"/>
            </a:xfrm>
            <a:custGeom>
              <a:avLst/>
              <a:gdLst>
                <a:gd name="T0" fmla="*/ 2147483647 w 111"/>
                <a:gd name="T1" fmla="*/ 2147483647 h 101"/>
                <a:gd name="T2" fmla="*/ 2147483647 w 111"/>
                <a:gd name="T3" fmla="*/ 2147483647 h 101"/>
                <a:gd name="T4" fmla="*/ 2147483647 w 111"/>
                <a:gd name="T5" fmla="*/ 2147483647 h 101"/>
                <a:gd name="T6" fmla="*/ 0 w 111"/>
                <a:gd name="T7" fmla="*/ 2147483647 h 101"/>
                <a:gd name="T8" fmla="*/ 2147483647 w 111"/>
                <a:gd name="T9" fmla="*/ 2147483647 h 101"/>
                <a:gd name="T10" fmla="*/ 2147483647 w 111"/>
                <a:gd name="T11" fmla="*/ 2147483647 h 101"/>
                <a:gd name="T12" fmla="*/ 2147483647 w 111"/>
                <a:gd name="T13" fmla="*/ 2147483647 h 101"/>
                <a:gd name="T14" fmla="*/ 2147483647 w 111"/>
                <a:gd name="T15" fmla="*/ 2147483647 h 101"/>
                <a:gd name="T16" fmla="*/ 2147483647 w 111"/>
                <a:gd name="T17" fmla="*/ 2147483647 h 101"/>
                <a:gd name="T18" fmla="*/ 2147483647 w 111"/>
                <a:gd name="T19" fmla="*/ 2147483647 h 101"/>
                <a:gd name="T20" fmla="*/ 2147483647 w 111"/>
                <a:gd name="T21" fmla="*/ 2147483647 h 1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1"/>
                <a:gd name="T34" fmla="*/ 0 h 101"/>
                <a:gd name="T35" fmla="*/ 111 w 111"/>
                <a:gd name="T36" fmla="*/ 101 h 10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1" h="101">
                  <a:moveTo>
                    <a:pt x="105" y="101"/>
                  </a:moveTo>
                  <a:cubicBezTo>
                    <a:pt x="6" y="101"/>
                    <a:pt x="6" y="101"/>
                    <a:pt x="6" y="101"/>
                  </a:cubicBezTo>
                  <a:cubicBezTo>
                    <a:pt x="4" y="101"/>
                    <a:pt x="2" y="100"/>
                    <a:pt x="1" y="98"/>
                  </a:cubicBezTo>
                  <a:cubicBezTo>
                    <a:pt x="0" y="97"/>
                    <a:pt x="0" y="95"/>
                    <a:pt x="0" y="9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2"/>
                    <a:pt x="27" y="0"/>
                    <a:pt x="30" y="1"/>
                  </a:cubicBezTo>
                  <a:cubicBezTo>
                    <a:pt x="33" y="1"/>
                    <a:pt x="34" y="4"/>
                    <a:pt x="34" y="7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90"/>
                    <a:pt x="111" y="92"/>
                    <a:pt x="111" y="95"/>
                  </a:cubicBezTo>
                  <a:cubicBezTo>
                    <a:pt x="111" y="98"/>
                    <a:pt x="108" y="101"/>
                    <a:pt x="105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Freeform 560"/>
            <p:cNvSpPr/>
            <p:nvPr/>
          </p:nvSpPr>
          <p:spPr bwMode="auto">
            <a:xfrm>
              <a:off x="5056188" y="3187700"/>
              <a:ext cx="93663" cy="23813"/>
            </a:xfrm>
            <a:custGeom>
              <a:avLst/>
              <a:gdLst>
                <a:gd name="T0" fmla="*/ 2147483647 w 43"/>
                <a:gd name="T1" fmla="*/ 2147483647 h 11"/>
                <a:gd name="T2" fmla="*/ 2147483647 w 43"/>
                <a:gd name="T3" fmla="*/ 2147483647 h 11"/>
                <a:gd name="T4" fmla="*/ 0 w 43"/>
                <a:gd name="T5" fmla="*/ 2147483647 h 11"/>
                <a:gd name="T6" fmla="*/ 2147483647 w 43"/>
                <a:gd name="T7" fmla="*/ 0 h 11"/>
                <a:gd name="T8" fmla="*/ 2147483647 w 43"/>
                <a:gd name="T9" fmla="*/ 0 h 11"/>
                <a:gd name="T10" fmla="*/ 2147483647 w 43"/>
                <a:gd name="T11" fmla="*/ 2147483647 h 11"/>
                <a:gd name="T12" fmla="*/ 2147483647 w 43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11"/>
                <a:gd name="T23" fmla="*/ 43 w 43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11">
                  <a:moveTo>
                    <a:pt x="37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0" y="0"/>
                    <a:pt x="43" y="2"/>
                    <a:pt x="43" y="5"/>
                  </a:cubicBezTo>
                  <a:cubicBezTo>
                    <a:pt x="43" y="8"/>
                    <a:pt x="40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Freeform 561"/>
            <p:cNvSpPr/>
            <p:nvPr/>
          </p:nvSpPr>
          <p:spPr bwMode="auto">
            <a:xfrm>
              <a:off x="5205413" y="2992438"/>
              <a:ext cx="88900" cy="219075"/>
            </a:xfrm>
            <a:custGeom>
              <a:avLst/>
              <a:gdLst>
                <a:gd name="T0" fmla="*/ 2147483647 w 41"/>
                <a:gd name="T1" fmla="*/ 2147483647 h 101"/>
                <a:gd name="T2" fmla="*/ 2147483647 w 41"/>
                <a:gd name="T3" fmla="*/ 2147483647 h 101"/>
                <a:gd name="T4" fmla="*/ 0 w 41"/>
                <a:gd name="T5" fmla="*/ 2147483647 h 101"/>
                <a:gd name="T6" fmla="*/ 2147483647 w 41"/>
                <a:gd name="T7" fmla="*/ 2147483647 h 101"/>
                <a:gd name="T8" fmla="*/ 2147483647 w 41"/>
                <a:gd name="T9" fmla="*/ 2147483647 h 101"/>
                <a:gd name="T10" fmla="*/ 2147483647 w 41"/>
                <a:gd name="T11" fmla="*/ 2147483647 h 101"/>
                <a:gd name="T12" fmla="*/ 2147483647 w 41"/>
                <a:gd name="T13" fmla="*/ 2147483647 h 101"/>
                <a:gd name="T14" fmla="*/ 2147483647 w 41"/>
                <a:gd name="T15" fmla="*/ 2147483647 h 101"/>
                <a:gd name="T16" fmla="*/ 2147483647 w 41"/>
                <a:gd name="T17" fmla="*/ 2147483647 h 101"/>
                <a:gd name="T18" fmla="*/ 2147483647 w 41"/>
                <a:gd name="T19" fmla="*/ 2147483647 h 101"/>
                <a:gd name="T20" fmla="*/ 2147483647 w 41"/>
                <a:gd name="T21" fmla="*/ 2147483647 h 1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1"/>
                <a:gd name="T34" fmla="*/ 0 h 101"/>
                <a:gd name="T35" fmla="*/ 41 w 41"/>
                <a:gd name="T36" fmla="*/ 101 h 10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1" h="101">
                  <a:moveTo>
                    <a:pt x="35" y="101"/>
                  </a:moveTo>
                  <a:cubicBezTo>
                    <a:pt x="6" y="101"/>
                    <a:pt x="6" y="101"/>
                    <a:pt x="6" y="101"/>
                  </a:cubicBezTo>
                  <a:cubicBezTo>
                    <a:pt x="3" y="101"/>
                    <a:pt x="0" y="98"/>
                    <a:pt x="0" y="95"/>
                  </a:cubicBezTo>
                  <a:cubicBezTo>
                    <a:pt x="0" y="92"/>
                    <a:pt x="3" y="90"/>
                    <a:pt x="6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8" y="1"/>
                    <a:pt x="11" y="1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1" y="95"/>
                    <a:pt x="41" y="97"/>
                    <a:pt x="40" y="98"/>
                  </a:cubicBezTo>
                  <a:cubicBezTo>
                    <a:pt x="38" y="100"/>
                    <a:pt x="37" y="101"/>
                    <a:pt x="35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Freeform 562"/>
            <p:cNvSpPr/>
            <p:nvPr/>
          </p:nvSpPr>
          <p:spPr bwMode="auto">
            <a:xfrm>
              <a:off x="4973638" y="3028950"/>
              <a:ext cx="95250" cy="103188"/>
            </a:xfrm>
            <a:custGeom>
              <a:avLst/>
              <a:gdLst>
                <a:gd name="T0" fmla="*/ 2147483647 w 44"/>
                <a:gd name="T1" fmla="*/ 2147483647 h 47"/>
                <a:gd name="T2" fmla="*/ 2147483647 w 44"/>
                <a:gd name="T3" fmla="*/ 2147483647 h 47"/>
                <a:gd name="T4" fmla="*/ 2147483647 w 44"/>
                <a:gd name="T5" fmla="*/ 2147483647 h 47"/>
                <a:gd name="T6" fmla="*/ 2147483647 w 44"/>
                <a:gd name="T7" fmla="*/ 2147483647 h 47"/>
                <a:gd name="T8" fmla="*/ 2147483647 w 44"/>
                <a:gd name="T9" fmla="*/ 2147483647 h 47"/>
                <a:gd name="T10" fmla="*/ 2147483647 w 44"/>
                <a:gd name="T11" fmla="*/ 2147483647 h 47"/>
                <a:gd name="T12" fmla="*/ 2147483647 w 44"/>
                <a:gd name="T13" fmla="*/ 2147483647 h 47"/>
                <a:gd name="T14" fmla="*/ 2147483647 w 44"/>
                <a:gd name="T15" fmla="*/ 2147483647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4"/>
                <a:gd name="T25" fmla="*/ 0 h 47"/>
                <a:gd name="T26" fmla="*/ 44 w 44"/>
                <a:gd name="T27" fmla="*/ 47 h 4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4" h="47">
                  <a:moveTo>
                    <a:pt x="38" y="47"/>
                  </a:moveTo>
                  <a:cubicBezTo>
                    <a:pt x="35" y="47"/>
                    <a:pt x="33" y="46"/>
                    <a:pt x="33" y="43"/>
                  </a:cubicBezTo>
                  <a:cubicBezTo>
                    <a:pt x="30" y="28"/>
                    <a:pt x="19" y="16"/>
                    <a:pt x="5" y="11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6" y="0"/>
                    <a:pt x="8" y="1"/>
                  </a:cubicBezTo>
                  <a:cubicBezTo>
                    <a:pt x="26" y="7"/>
                    <a:pt x="40" y="22"/>
                    <a:pt x="43" y="41"/>
                  </a:cubicBezTo>
                  <a:cubicBezTo>
                    <a:pt x="44" y="44"/>
                    <a:pt x="42" y="47"/>
                    <a:pt x="39" y="47"/>
                  </a:cubicBezTo>
                  <a:cubicBezTo>
                    <a:pt x="39" y="47"/>
                    <a:pt x="38" y="47"/>
                    <a:pt x="38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Freeform 563"/>
            <p:cNvSpPr/>
            <p:nvPr/>
          </p:nvSpPr>
          <p:spPr bwMode="auto">
            <a:xfrm>
              <a:off x="4838700" y="3028950"/>
              <a:ext cx="95250" cy="103188"/>
            </a:xfrm>
            <a:custGeom>
              <a:avLst/>
              <a:gdLst>
                <a:gd name="T0" fmla="*/ 2147483647 w 44"/>
                <a:gd name="T1" fmla="*/ 2147483647 h 47"/>
                <a:gd name="T2" fmla="*/ 2147483647 w 44"/>
                <a:gd name="T3" fmla="*/ 2147483647 h 47"/>
                <a:gd name="T4" fmla="*/ 2147483647 w 44"/>
                <a:gd name="T5" fmla="*/ 2147483647 h 47"/>
                <a:gd name="T6" fmla="*/ 2147483647 w 44"/>
                <a:gd name="T7" fmla="*/ 2147483647 h 47"/>
                <a:gd name="T8" fmla="*/ 2147483647 w 44"/>
                <a:gd name="T9" fmla="*/ 2147483647 h 47"/>
                <a:gd name="T10" fmla="*/ 2147483647 w 44"/>
                <a:gd name="T11" fmla="*/ 2147483647 h 47"/>
                <a:gd name="T12" fmla="*/ 2147483647 w 44"/>
                <a:gd name="T13" fmla="*/ 2147483647 h 47"/>
                <a:gd name="T14" fmla="*/ 2147483647 w 44"/>
                <a:gd name="T15" fmla="*/ 2147483647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4"/>
                <a:gd name="T25" fmla="*/ 0 h 47"/>
                <a:gd name="T26" fmla="*/ 44 w 44"/>
                <a:gd name="T27" fmla="*/ 47 h 4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4" h="47">
                  <a:moveTo>
                    <a:pt x="6" y="47"/>
                  </a:moveTo>
                  <a:cubicBezTo>
                    <a:pt x="6" y="47"/>
                    <a:pt x="5" y="47"/>
                    <a:pt x="5" y="47"/>
                  </a:cubicBezTo>
                  <a:cubicBezTo>
                    <a:pt x="2" y="47"/>
                    <a:pt x="0" y="44"/>
                    <a:pt x="1" y="41"/>
                  </a:cubicBezTo>
                  <a:cubicBezTo>
                    <a:pt x="4" y="22"/>
                    <a:pt x="18" y="7"/>
                    <a:pt x="36" y="1"/>
                  </a:cubicBezTo>
                  <a:cubicBezTo>
                    <a:pt x="38" y="0"/>
                    <a:pt x="42" y="1"/>
                    <a:pt x="43" y="4"/>
                  </a:cubicBezTo>
                  <a:cubicBezTo>
                    <a:pt x="44" y="7"/>
                    <a:pt x="42" y="10"/>
                    <a:pt x="39" y="11"/>
                  </a:cubicBezTo>
                  <a:cubicBezTo>
                    <a:pt x="25" y="16"/>
                    <a:pt x="14" y="28"/>
                    <a:pt x="11" y="43"/>
                  </a:cubicBezTo>
                  <a:cubicBezTo>
                    <a:pt x="11" y="46"/>
                    <a:pt x="9" y="47"/>
                    <a:pt x="6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Oval 564"/>
            <p:cNvSpPr>
              <a:spLocks noChangeArrowheads="1"/>
            </p:cNvSpPr>
            <p:nvPr/>
          </p:nvSpPr>
          <p:spPr bwMode="auto">
            <a:xfrm>
              <a:off x="4694238" y="2897188"/>
              <a:ext cx="42863" cy="412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Oval 565"/>
            <p:cNvSpPr>
              <a:spLocks noChangeArrowheads="1"/>
            </p:cNvSpPr>
            <p:nvPr/>
          </p:nvSpPr>
          <p:spPr bwMode="auto">
            <a:xfrm>
              <a:off x="4648200" y="2919413"/>
              <a:ext cx="34925" cy="36513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5" name="Oval 566"/>
            <p:cNvSpPr>
              <a:spLocks noChangeArrowheads="1"/>
            </p:cNvSpPr>
            <p:nvPr/>
          </p:nvSpPr>
          <p:spPr bwMode="auto">
            <a:xfrm>
              <a:off x="4724400" y="2835275"/>
              <a:ext cx="42863" cy="42863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" name="Oval 567"/>
            <p:cNvSpPr>
              <a:spLocks noChangeArrowheads="1"/>
            </p:cNvSpPr>
            <p:nvPr/>
          </p:nvSpPr>
          <p:spPr bwMode="auto">
            <a:xfrm>
              <a:off x="4670425" y="2865438"/>
              <a:ext cx="28575" cy="285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7" name="Oval 568"/>
            <p:cNvSpPr>
              <a:spLocks noChangeArrowheads="1"/>
            </p:cNvSpPr>
            <p:nvPr/>
          </p:nvSpPr>
          <p:spPr bwMode="auto">
            <a:xfrm>
              <a:off x="4741863" y="2938463"/>
              <a:ext cx="31750" cy="3333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" name="Oval 569"/>
            <p:cNvSpPr>
              <a:spLocks noChangeArrowheads="1"/>
            </p:cNvSpPr>
            <p:nvPr/>
          </p:nvSpPr>
          <p:spPr bwMode="auto">
            <a:xfrm>
              <a:off x="5194300" y="2846388"/>
              <a:ext cx="28575" cy="30163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9" name="Freeform 570"/>
            <p:cNvSpPr/>
            <p:nvPr/>
          </p:nvSpPr>
          <p:spPr bwMode="auto">
            <a:xfrm>
              <a:off x="4672013" y="2924175"/>
              <a:ext cx="26988" cy="12700"/>
            </a:xfrm>
            <a:custGeom>
              <a:avLst/>
              <a:gdLst>
                <a:gd name="T0" fmla="*/ 2147483647 w 12"/>
                <a:gd name="T1" fmla="*/ 2147483647 h 6"/>
                <a:gd name="T2" fmla="*/ 0 w 12"/>
                <a:gd name="T3" fmla="*/ 2147483647 h 6"/>
                <a:gd name="T4" fmla="*/ 2147483647 w 12"/>
                <a:gd name="T5" fmla="*/ 2147483647 h 6"/>
                <a:gd name="T6" fmla="*/ 2147483647 w 12"/>
                <a:gd name="T7" fmla="*/ 0 h 6"/>
                <a:gd name="T8" fmla="*/ 2147483647 w 12"/>
                <a:gd name="T9" fmla="*/ 2147483647 h 6"/>
                <a:gd name="T10" fmla="*/ 2147483647 w 12"/>
                <a:gd name="T11" fmla="*/ 2147483647 h 6"/>
                <a:gd name="T12" fmla="*/ 2147483647 w 12"/>
                <a:gd name="T13" fmla="*/ 2147483647 h 6"/>
                <a:gd name="T14" fmla="*/ 2147483647 w 12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6"/>
                <a:gd name="T26" fmla="*/ 12 w 12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6">
                  <a:moveTo>
                    <a:pt x="1" y="6"/>
                  </a:move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0"/>
                    <a:pt x="12" y="1"/>
                  </a:cubicBezTo>
                  <a:cubicBezTo>
                    <a:pt x="12" y="1"/>
                    <a:pt x="12" y="2"/>
                    <a:pt x="11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571"/>
            <p:cNvSpPr/>
            <p:nvPr/>
          </p:nvSpPr>
          <p:spPr bwMode="auto">
            <a:xfrm>
              <a:off x="4722813" y="2865438"/>
              <a:ext cx="20638" cy="36513"/>
            </a:xfrm>
            <a:custGeom>
              <a:avLst/>
              <a:gdLst>
                <a:gd name="T0" fmla="*/ 2147483647 w 10"/>
                <a:gd name="T1" fmla="*/ 2147483647 h 17"/>
                <a:gd name="T2" fmla="*/ 2147483647 w 10"/>
                <a:gd name="T3" fmla="*/ 2147483647 h 17"/>
                <a:gd name="T4" fmla="*/ 0 w 10"/>
                <a:gd name="T5" fmla="*/ 2147483647 h 17"/>
                <a:gd name="T6" fmla="*/ 2147483647 w 10"/>
                <a:gd name="T7" fmla="*/ 2147483647 h 17"/>
                <a:gd name="T8" fmla="*/ 2147483647 w 10"/>
                <a:gd name="T9" fmla="*/ 2147483647 h 17"/>
                <a:gd name="T10" fmla="*/ 2147483647 w 10"/>
                <a:gd name="T11" fmla="*/ 2147483647 h 17"/>
                <a:gd name="T12" fmla="*/ 2147483647 w 10"/>
                <a:gd name="T13" fmla="*/ 2147483647 h 17"/>
                <a:gd name="T14" fmla="*/ 2147483647 w 10"/>
                <a:gd name="T15" fmla="*/ 2147483647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7"/>
                <a:gd name="T26" fmla="*/ 10 w 10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7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8" y="0"/>
                    <a:pt x="9" y="1"/>
                  </a:cubicBezTo>
                  <a:cubicBezTo>
                    <a:pt x="9" y="1"/>
                    <a:pt x="10" y="2"/>
                    <a:pt x="9" y="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Freeform 572"/>
            <p:cNvSpPr/>
            <p:nvPr/>
          </p:nvSpPr>
          <p:spPr bwMode="auto">
            <a:xfrm>
              <a:off x="4687888" y="2882900"/>
              <a:ext cx="17463" cy="20638"/>
            </a:xfrm>
            <a:custGeom>
              <a:avLst/>
              <a:gdLst>
                <a:gd name="T0" fmla="*/ 2147483647 w 8"/>
                <a:gd name="T1" fmla="*/ 2147483647 h 10"/>
                <a:gd name="T2" fmla="*/ 2147483647 w 8"/>
                <a:gd name="T3" fmla="*/ 2147483647 h 10"/>
                <a:gd name="T4" fmla="*/ 0 w 8"/>
                <a:gd name="T5" fmla="*/ 2147483647 h 10"/>
                <a:gd name="T6" fmla="*/ 0 w 8"/>
                <a:gd name="T7" fmla="*/ 2147483647 h 10"/>
                <a:gd name="T8" fmla="*/ 2147483647 w 8"/>
                <a:gd name="T9" fmla="*/ 2147483647 h 10"/>
                <a:gd name="T10" fmla="*/ 2147483647 w 8"/>
                <a:gd name="T11" fmla="*/ 2147483647 h 10"/>
                <a:gd name="T12" fmla="*/ 2147483647 w 8"/>
                <a:gd name="T13" fmla="*/ 2147483647 h 10"/>
                <a:gd name="T14" fmla="*/ 2147483647 w 8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10"/>
                <a:gd name="T26" fmla="*/ 8 w 8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10">
                  <a:moveTo>
                    <a:pt x="7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Freeform 573"/>
            <p:cNvSpPr/>
            <p:nvPr/>
          </p:nvSpPr>
          <p:spPr bwMode="auto">
            <a:xfrm>
              <a:off x="4713288" y="2914650"/>
              <a:ext cx="47625" cy="42863"/>
            </a:xfrm>
            <a:custGeom>
              <a:avLst/>
              <a:gdLst>
                <a:gd name="T0" fmla="*/ 2147483647 w 22"/>
                <a:gd name="T1" fmla="*/ 2147483647 h 20"/>
                <a:gd name="T2" fmla="*/ 2147483647 w 22"/>
                <a:gd name="T3" fmla="*/ 2147483647 h 20"/>
                <a:gd name="T4" fmla="*/ 0 w 22"/>
                <a:gd name="T5" fmla="*/ 2147483647 h 20"/>
                <a:gd name="T6" fmla="*/ 0 w 22"/>
                <a:gd name="T7" fmla="*/ 2147483647 h 20"/>
                <a:gd name="T8" fmla="*/ 2147483647 w 22"/>
                <a:gd name="T9" fmla="*/ 2147483647 h 20"/>
                <a:gd name="T10" fmla="*/ 2147483647 w 22"/>
                <a:gd name="T11" fmla="*/ 2147483647 h 20"/>
                <a:gd name="T12" fmla="*/ 2147483647 w 22"/>
                <a:gd name="T13" fmla="*/ 2147483647 h 20"/>
                <a:gd name="T14" fmla="*/ 2147483647 w 22"/>
                <a:gd name="T15" fmla="*/ 2147483647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20"/>
                <a:gd name="T26" fmla="*/ 22 w 22"/>
                <a:gd name="T27" fmla="*/ 20 h 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20">
                  <a:moveTo>
                    <a:pt x="21" y="20"/>
                  </a:moveTo>
                  <a:cubicBezTo>
                    <a:pt x="21" y="20"/>
                    <a:pt x="20" y="20"/>
                    <a:pt x="20" y="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9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 574"/>
            <p:cNvSpPr>
              <a:spLocks noEditPoints="1"/>
            </p:cNvSpPr>
            <p:nvPr/>
          </p:nvSpPr>
          <p:spPr bwMode="auto">
            <a:xfrm>
              <a:off x="5133975" y="2847975"/>
              <a:ext cx="107950" cy="119063"/>
            </a:xfrm>
            <a:custGeom>
              <a:avLst/>
              <a:gdLst>
                <a:gd name="T0" fmla="*/ 2147483647 w 50"/>
                <a:gd name="T1" fmla="*/ 2147483647 h 55"/>
                <a:gd name="T2" fmla="*/ 2147483647 w 50"/>
                <a:gd name="T3" fmla="*/ 2147483647 h 55"/>
                <a:gd name="T4" fmla="*/ 2147483647 w 50"/>
                <a:gd name="T5" fmla="*/ 2147483647 h 55"/>
                <a:gd name="T6" fmla="*/ 2147483647 w 50"/>
                <a:gd name="T7" fmla="*/ 2147483647 h 55"/>
                <a:gd name="T8" fmla="*/ 2147483647 w 50"/>
                <a:gd name="T9" fmla="*/ 2147483647 h 55"/>
                <a:gd name="T10" fmla="*/ 2147483647 w 50"/>
                <a:gd name="T11" fmla="*/ 2147483647 h 55"/>
                <a:gd name="T12" fmla="*/ 2147483647 w 50"/>
                <a:gd name="T13" fmla="*/ 2147483647 h 55"/>
                <a:gd name="T14" fmla="*/ 2147483647 w 50"/>
                <a:gd name="T15" fmla="*/ 2147483647 h 55"/>
                <a:gd name="T16" fmla="*/ 2147483647 w 50"/>
                <a:gd name="T17" fmla="*/ 2147483647 h 55"/>
                <a:gd name="T18" fmla="*/ 2147483647 w 50"/>
                <a:gd name="T19" fmla="*/ 2147483647 h 55"/>
                <a:gd name="T20" fmla="*/ 2147483647 w 50"/>
                <a:gd name="T21" fmla="*/ 2147483647 h 55"/>
                <a:gd name="T22" fmla="*/ 2147483647 w 50"/>
                <a:gd name="T23" fmla="*/ 2147483647 h 55"/>
                <a:gd name="T24" fmla="*/ 2147483647 w 50"/>
                <a:gd name="T25" fmla="*/ 2147483647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0"/>
                <a:gd name="T40" fmla="*/ 0 h 55"/>
                <a:gd name="T41" fmla="*/ 50 w 50"/>
                <a:gd name="T42" fmla="*/ 55 h 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0" h="55">
                  <a:moveTo>
                    <a:pt x="41" y="55"/>
                  </a:moveTo>
                  <a:cubicBezTo>
                    <a:pt x="35" y="55"/>
                    <a:pt x="25" y="48"/>
                    <a:pt x="16" y="36"/>
                  </a:cubicBezTo>
                  <a:cubicBezTo>
                    <a:pt x="4" y="22"/>
                    <a:pt x="0" y="8"/>
                    <a:pt x="5" y="4"/>
                  </a:cubicBezTo>
                  <a:cubicBezTo>
                    <a:pt x="11" y="0"/>
                    <a:pt x="23" y="7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6" y="35"/>
                    <a:pt x="50" y="49"/>
                    <a:pt x="45" y="54"/>
                  </a:cubicBezTo>
                  <a:cubicBezTo>
                    <a:pt x="44" y="54"/>
                    <a:pt x="42" y="55"/>
                    <a:pt x="41" y="55"/>
                  </a:cubicBezTo>
                  <a:close/>
                  <a:moveTo>
                    <a:pt x="9" y="5"/>
                  </a:moveTo>
                  <a:cubicBezTo>
                    <a:pt x="8" y="5"/>
                    <a:pt x="8" y="5"/>
                    <a:pt x="7" y="6"/>
                  </a:cubicBezTo>
                  <a:cubicBezTo>
                    <a:pt x="3" y="9"/>
                    <a:pt x="7" y="21"/>
                    <a:pt x="18" y="35"/>
                  </a:cubicBezTo>
                  <a:cubicBezTo>
                    <a:pt x="28" y="48"/>
                    <a:pt x="40" y="54"/>
                    <a:pt x="43" y="52"/>
                  </a:cubicBezTo>
                  <a:cubicBezTo>
                    <a:pt x="47" y="49"/>
                    <a:pt x="43" y="36"/>
                    <a:pt x="33" y="23"/>
                  </a:cubicBezTo>
                  <a:cubicBezTo>
                    <a:pt x="24" y="11"/>
                    <a:pt x="14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 575"/>
            <p:cNvSpPr>
              <a:spLocks noEditPoints="1"/>
            </p:cNvSpPr>
            <p:nvPr/>
          </p:nvSpPr>
          <p:spPr bwMode="auto">
            <a:xfrm>
              <a:off x="5121275" y="2884488"/>
              <a:ext cx="136525" cy="52388"/>
            </a:xfrm>
            <a:custGeom>
              <a:avLst/>
              <a:gdLst>
                <a:gd name="T0" fmla="*/ 2147483647 w 63"/>
                <a:gd name="T1" fmla="*/ 2147483647 h 24"/>
                <a:gd name="T2" fmla="*/ 0 w 63"/>
                <a:gd name="T3" fmla="*/ 2147483647 h 24"/>
                <a:gd name="T4" fmla="*/ 2147483647 w 63"/>
                <a:gd name="T5" fmla="*/ 0 h 24"/>
                <a:gd name="T6" fmla="*/ 2147483647 w 63"/>
                <a:gd name="T7" fmla="*/ 2147483647 h 24"/>
                <a:gd name="T8" fmla="*/ 2147483647 w 63"/>
                <a:gd name="T9" fmla="*/ 2147483647 h 24"/>
                <a:gd name="T10" fmla="*/ 2147483647 w 63"/>
                <a:gd name="T11" fmla="*/ 2147483647 h 24"/>
                <a:gd name="T12" fmla="*/ 2147483647 w 63"/>
                <a:gd name="T13" fmla="*/ 2147483647 h 24"/>
                <a:gd name="T14" fmla="*/ 2147483647 w 63"/>
                <a:gd name="T15" fmla="*/ 2147483647 h 24"/>
                <a:gd name="T16" fmla="*/ 2147483647 w 63"/>
                <a:gd name="T17" fmla="*/ 2147483647 h 24"/>
                <a:gd name="T18" fmla="*/ 2147483647 w 63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24"/>
                <a:gd name="T32" fmla="*/ 63 w 6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24">
                  <a:moveTo>
                    <a:pt x="31" y="24"/>
                  </a:moveTo>
                  <a:cubicBezTo>
                    <a:pt x="13" y="24"/>
                    <a:pt x="0" y="19"/>
                    <a:pt x="0" y="12"/>
                  </a:cubicBezTo>
                  <a:cubicBezTo>
                    <a:pt x="0" y="5"/>
                    <a:pt x="13" y="0"/>
                    <a:pt x="31" y="0"/>
                  </a:cubicBezTo>
                  <a:cubicBezTo>
                    <a:pt x="49" y="0"/>
                    <a:pt x="63" y="5"/>
                    <a:pt x="63" y="12"/>
                  </a:cubicBezTo>
                  <a:cubicBezTo>
                    <a:pt x="63" y="19"/>
                    <a:pt x="49" y="24"/>
                    <a:pt x="31" y="24"/>
                  </a:cubicBezTo>
                  <a:close/>
                  <a:moveTo>
                    <a:pt x="31" y="2"/>
                  </a:moveTo>
                  <a:cubicBezTo>
                    <a:pt x="14" y="2"/>
                    <a:pt x="2" y="7"/>
                    <a:pt x="2" y="12"/>
                  </a:cubicBezTo>
                  <a:cubicBezTo>
                    <a:pt x="2" y="16"/>
                    <a:pt x="14" y="21"/>
                    <a:pt x="31" y="21"/>
                  </a:cubicBezTo>
                  <a:cubicBezTo>
                    <a:pt x="48" y="21"/>
                    <a:pt x="60" y="16"/>
                    <a:pt x="60" y="12"/>
                  </a:cubicBezTo>
                  <a:cubicBezTo>
                    <a:pt x="60" y="7"/>
                    <a:pt x="48" y="2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576"/>
            <p:cNvSpPr>
              <a:spLocks noEditPoints="1"/>
            </p:cNvSpPr>
            <p:nvPr/>
          </p:nvSpPr>
          <p:spPr bwMode="auto">
            <a:xfrm>
              <a:off x="5133975" y="2847975"/>
              <a:ext cx="107950" cy="119063"/>
            </a:xfrm>
            <a:custGeom>
              <a:avLst/>
              <a:gdLst>
                <a:gd name="T0" fmla="*/ 2147483647 w 50"/>
                <a:gd name="T1" fmla="*/ 2147483647 h 55"/>
                <a:gd name="T2" fmla="*/ 2147483647 w 50"/>
                <a:gd name="T3" fmla="*/ 2147483647 h 55"/>
                <a:gd name="T4" fmla="*/ 2147483647 w 50"/>
                <a:gd name="T5" fmla="*/ 2147483647 h 55"/>
                <a:gd name="T6" fmla="*/ 2147483647 w 50"/>
                <a:gd name="T7" fmla="*/ 2147483647 h 55"/>
                <a:gd name="T8" fmla="*/ 2147483647 w 50"/>
                <a:gd name="T9" fmla="*/ 2147483647 h 55"/>
                <a:gd name="T10" fmla="*/ 2147483647 w 50"/>
                <a:gd name="T11" fmla="*/ 2147483647 h 55"/>
                <a:gd name="T12" fmla="*/ 2147483647 w 50"/>
                <a:gd name="T13" fmla="*/ 2147483647 h 55"/>
                <a:gd name="T14" fmla="*/ 2147483647 w 50"/>
                <a:gd name="T15" fmla="*/ 2147483647 h 55"/>
                <a:gd name="T16" fmla="*/ 2147483647 w 50"/>
                <a:gd name="T17" fmla="*/ 2147483647 h 55"/>
                <a:gd name="T18" fmla="*/ 2147483647 w 50"/>
                <a:gd name="T19" fmla="*/ 2147483647 h 55"/>
                <a:gd name="T20" fmla="*/ 2147483647 w 50"/>
                <a:gd name="T21" fmla="*/ 2147483647 h 55"/>
                <a:gd name="T22" fmla="*/ 2147483647 w 50"/>
                <a:gd name="T23" fmla="*/ 2147483647 h 55"/>
                <a:gd name="T24" fmla="*/ 2147483647 w 50"/>
                <a:gd name="T25" fmla="*/ 2147483647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0"/>
                <a:gd name="T40" fmla="*/ 0 h 55"/>
                <a:gd name="T41" fmla="*/ 50 w 50"/>
                <a:gd name="T42" fmla="*/ 55 h 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0" h="55">
                  <a:moveTo>
                    <a:pt x="9" y="55"/>
                  </a:moveTo>
                  <a:cubicBezTo>
                    <a:pt x="8" y="55"/>
                    <a:pt x="6" y="54"/>
                    <a:pt x="5" y="54"/>
                  </a:cubicBezTo>
                  <a:cubicBezTo>
                    <a:pt x="0" y="49"/>
                    <a:pt x="4" y="35"/>
                    <a:pt x="16" y="21"/>
                  </a:cubicBezTo>
                  <a:cubicBezTo>
                    <a:pt x="27" y="7"/>
                    <a:pt x="39" y="0"/>
                    <a:pt x="45" y="4"/>
                  </a:cubicBezTo>
                  <a:cubicBezTo>
                    <a:pt x="50" y="8"/>
                    <a:pt x="46" y="22"/>
                    <a:pt x="35" y="36"/>
                  </a:cubicBezTo>
                  <a:cubicBezTo>
                    <a:pt x="26" y="48"/>
                    <a:pt x="16" y="55"/>
                    <a:pt x="9" y="55"/>
                  </a:cubicBezTo>
                  <a:close/>
                  <a:moveTo>
                    <a:pt x="17" y="22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7" y="36"/>
                    <a:pt x="3" y="49"/>
                    <a:pt x="7" y="52"/>
                  </a:cubicBezTo>
                  <a:cubicBezTo>
                    <a:pt x="11" y="54"/>
                    <a:pt x="22" y="48"/>
                    <a:pt x="33" y="35"/>
                  </a:cubicBezTo>
                  <a:cubicBezTo>
                    <a:pt x="43" y="21"/>
                    <a:pt x="47" y="9"/>
                    <a:pt x="43" y="6"/>
                  </a:cubicBezTo>
                  <a:cubicBezTo>
                    <a:pt x="40" y="3"/>
                    <a:pt x="28" y="9"/>
                    <a:pt x="18" y="23"/>
                  </a:cubicBezTo>
                  <a:lnTo>
                    <a:pt x="17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6" name="圆角矩形 75"/>
          <p:cNvSpPr/>
          <p:nvPr/>
        </p:nvSpPr>
        <p:spPr>
          <a:xfrm>
            <a:off x="1561837" y="2940806"/>
            <a:ext cx="647992" cy="530294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app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7" name="直接箭头连接符 617"/>
          <p:cNvCxnSpPr>
            <a:stCxn id="76" idx="1"/>
          </p:cNvCxnSpPr>
          <p:nvPr/>
        </p:nvCxnSpPr>
        <p:spPr>
          <a:xfrm flipH="1">
            <a:off x="1010537" y="3205953"/>
            <a:ext cx="551299" cy="1175998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圆角矩形 77"/>
          <p:cNvSpPr/>
          <p:nvPr/>
        </p:nvSpPr>
        <p:spPr>
          <a:xfrm>
            <a:off x="3551001" y="3656701"/>
            <a:ext cx="1270925" cy="451162"/>
          </a:xfrm>
          <a:prstGeom prst="roundRect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local incre-training</a:t>
            </a:r>
            <a:endParaRPr lang="en-US" altLang="zh-CN" sz="1000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Algo</a:t>
            </a:r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79" name="直接箭头连接符 619"/>
          <p:cNvCxnSpPr>
            <a:stCxn id="44" idx="2"/>
            <a:endCxn id="46" idx="1"/>
          </p:cNvCxnSpPr>
          <p:nvPr/>
        </p:nvCxnSpPr>
        <p:spPr>
          <a:xfrm>
            <a:off x="2952710" y="3346907"/>
            <a:ext cx="1248" cy="364456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0" name="圆角矩形 79"/>
          <p:cNvSpPr/>
          <p:nvPr/>
        </p:nvSpPr>
        <p:spPr>
          <a:xfrm>
            <a:off x="6478060" y="3450692"/>
            <a:ext cx="1307122" cy="511968"/>
          </a:xfrm>
          <a:prstGeom prst="roundRect">
            <a:avLst/>
          </a:prstGeom>
          <a:solidFill>
            <a:srgbClr val="59C8D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altLang="zh-CN" sz="1000" kern="0" dirty="0">
                <a:solidFill>
                  <a:srgbClr val="1D1D1A"/>
                </a:solidFill>
                <a:cs typeface="+mn-ea"/>
                <a:sym typeface="+mn-lt"/>
              </a:rPr>
              <a:t>Aggeration Algo</a:t>
            </a:r>
            <a:endParaRPr lang="zh-CN" altLang="en-US" sz="10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81" name="直接箭头连接符 624"/>
          <p:cNvCxnSpPr>
            <a:stCxn id="46" idx="4"/>
            <a:endCxn id="78" idx="1"/>
          </p:cNvCxnSpPr>
          <p:nvPr/>
        </p:nvCxnSpPr>
        <p:spPr>
          <a:xfrm flipV="1">
            <a:off x="3353436" y="3882282"/>
            <a:ext cx="197565" cy="7251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接箭头连接符 628"/>
          <p:cNvCxnSpPr>
            <a:stCxn id="41" idx="3"/>
            <a:endCxn id="80" idx="1"/>
          </p:cNvCxnSpPr>
          <p:nvPr/>
        </p:nvCxnSpPr>
        <p:spPr>
          <a:xfrm flipV="1">
            <a:off x="4818479" y="3706676"/>
            <a:ext cx="1659581" cy="1195760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83" name="直接箭头连接符 629"/>
          <p:cNvCxnSpPr>
            <a:stCxn id="78" idx="3"/>
            <a:endCxn id="80" idx="1"/>
          </p:cNvCxnSpPr>
          <p:nvPr/>
        </p:nvCxnSpPr>
        <p:spPr>
          <a:xfrm flipV="1">
            <a:off x="4821926" y="3706676"/>
            <a:ext cx="1656133" cy="175605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84" name="直接箭头连接符 632"/>
          <p:cNvCxnSpPr>
            <a:endCxn id="101" idx="1"/>
          </p:cNvCxnSpPr>
          <p:nvPr/>
        </p:nvCxnSpPr>
        <p:spPr>
          <a:xfrm flipV="1">
            <a:off x="1036856" y="4010947"/>
            <a:ext cx="500665" cy="374142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接箭头连接符 633"/>
          <p:cNvCxnSpPr>
            <a:endCxn id="102" idx="1"/>
          </p:cNvCxnSpPr>
          <p:nvPr/>
        </p:nvCxnSpPr>
        <p:spPr>
          <a:xfrm>
            <a:off x="1042092" y="4360002"/>
            <a:ext cx="467756" cy="54389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6" name="组合 395"/>
          <p:cNvGrpSpPr/>
          <p:nvPr/>
        </p:nvGrpSpPr>
        <p:grpSpPr bwMode="auto">
          <a:xfrm>
            <a:off x="560163" y="3069575"/>
            <a:ext cx="266729" cy="265621"/>
            <a:chOff x="561975" y="1692276"/>
            <a:chExt cx="703263" cy="714375"/>
          </a:xfrm>
          <a:solidFill>
            <a:srgbClr val="1D1D1A"/>
          </a:solidFill>
        </p:grpSpPr>
        <p:sp>
          <p:nvSpPr>
            <p:cNvPr id="87" name="Oval 120"/>
            <p:cNvSpPr>
              <a:spLocks noChangeArrowheads="1"/>
            </p:cNvSpPr>
            <p:nvPr/>
          </p:nvSpPr>
          <p:spPr bwMode="auto">
            <a:xfrm>
              <a:off x="927100" y="2354263"/>
              <a:ext cx="53975" cy="5238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8" name="Oval 121"/>
            <p:cNvSpPr>
              <a:spLocks noChangeArrowheads="1"/>
            </p:cNvSpPr>
            <p:nvPr/>
          </p:nvSpPr>
          <p:spPr bwMode="auto">
            <a:xfrm>
              <a:off x="844550" y="2354263"/>
              <a:ext cx="53975" cy="5238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9" name="Freeform 122"/>
            <p:cNvSpPr/>
            <p:nvPr/>
          </p:nvSpPr>
          <p:spPr bwMode="auto">
            <a:xfrm>
              <a:off x="561975" y="1692276"/>
              <a:ext cx="703263" cy="701675"/>
            </a:xfrm>
            <a:custGeom>
              <a:avLst/>
              <a:gdLst>
                <a:gd name="T0" fmla="*/ 2147483647 w 526"/>
                <a:gd name="T1" fmla="*/ 2147483647 h 525"/>
                <a:gd name="T2" fmla="*/ 2147483647 w 526"/>
                <a:gd name="T3" fmla="*/ 2147483647 h 525"/>
                <a:gd name="T4" fmla="*/ 0 w 526"/>
                <a:gd name="T5" fmla="*/ 2147483647 h 525"/>
                <a:gd name="T6" fmla="*/ 2147483647 w 526"/>
                <a:gd name="T7" fmla="*/ 0 h 525"/>
                <a:gd name="T8" fmla="*/ 2147483647 w 526"/>
                <a:gd name="T9" fmla="*/ 2147483647 h 525"/>
                <a:gd name="T10" fmla="*/ 2147483647 w 526"/>
                <a:gd name="T11" fmla="*/ 2147483647 h 525"/>
                <a:gd name="T12" fmla="*/ 2147483647 w 526"/>
                <a:gd name="T13" fmla="*/ 2147483647 h 525"/>
                <a:gd name="T14" fmla="*/ 2147483647 w 526"/>
                <a:gd name="T15" fmla="*/ 2147483647 h 525"/>
                <a:gd name="T16" fmla="*/ 2147483647 w 526"/>
                <a:gd name="T17" fmla="*/ 2147483647 h 525"/>
                <a:gd name="T18" fmla="*/ 2147483647 w 526"/>
                <a:gd name="T19" fmla="*/ 2147483647 h 525"/>
                <a:gd name="T20" fmla="*/ 2147483647 w 526"/>
                <a:gd name="T21" fmla="*/ 2147483647 h 525"/>
                <a:gd name="T22" fmla="*/ 2147483647 w 526"/>
                <a:gd name="T23" fmla="*/ 2147483647 h 525"/>
                <a:gd name="T24" fmla="*/ 2147483647 w 526"/>
                <a:gd name="T25" fmla="*/ 2147483647 h 525"/>
                <a:gd name="T26" fmla="*/ 2147483647 w 526"/>
                <a:gd name="T27" fmla="*/ 2147483647 h 52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6"/>
                <a:gd name="T43" fmla="*/ 0 h 525"/>
                <a:gd name="T44" fmla="*/ 526 w 526"/>
                <a:gd name="T45" fmla="*/ 525 h 52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6" h="525">
                  <a:moveTo>
                    <a:pt x="233" y="524"/>
                  </a:moveTo>
                  <a:cubicBezTo>
                    <a:pt x="232" y="524"/>
                    <a:pt x="232" y="524"/>
                    <a:pt x="232" y="524"/>
                  </a:cubicBezTo>
                  <a:cubicBezTo>
                    <a:pt x="99" y="509"/>
                    <a:pt x="0" y="396"/>
                    <a:pt x="0" y="263"/>
                  </a:cubicBezTo>
                  <a:cubicBezTo>
                    <a:pt x="0" y="118"/>
                    <a:pt x="118" y="0"/>
                    <a:pt x="263" y="0"/>
                  </a:cubicBezTo>
                  <a:cubicBezTo>
                    <a:pt x="408" y="0"/>
                    <a:pt x="526" y="118"/>
                    <a:pt x="526" y="263"/>
                  </a:cubicBezTo>
                  <a:cubicBezTo>
                    <a:pt x="526" y="395"/>
                    <a:pt x="427" y="507"/>
                    <a:pt x="296" y="524"/>
                  </a:cubicBezTo>
                  <a:cubicBezTo>
                    <a:pt x="291" y="525"/>
                    <a:pt x="286" y="521"/>
                    <a:pt x="286" y="516"/>
                  </a:cubicBezTo>
                  <a:cubicBezTo>
                    <a:pt x="285" y="511"/>
                    <a:pt x="289" y="507"/>
                    <a:pt x="293" y="506"/>
                  </a:cubicBezTo>
                  <a:cubicBezTo>
                    <a:pt x="416" y="491"/>
                    <a:pt x="508" y="386"/>
                    <a:pt x="508" y="263"/>
                  </a:cubicBezTo>
                  <a:cubicBezTo>
                    <a:pt x="508" y="128"/>
                    <a:pt x="398" y="18"/>
                    <a:pt x="263" y="18"/>
                  </a:cubicBezTo>
                  <a:cubicBezTo>
                    <a:pt x="128" y="18"/>
                    <a:pt x="18" y="128"/>
                    <a:pt x="18" y="263"/>
                  </a:cubicBezTo>
                  <a:cubicBezTo>
                    <a:pt x="18" y="387"/>
                    <a:pt x="111" y="492"/>
                    <a:pt x="234" y="506"/>
                  </a:cubicBezTo>
                  <a:cubicBezTo>
                    <a:pt x="239" y="507"/>
                    <a:pt x="242" y="511"/>
                    <a:pt x="242" y="516"/>
                  </a:cubicBezTo>
                  <a:cubicBezTo>
                    <a:pt x="241" y="521"/>
                    <a:pt x="237" y="524"/>
                    <a:pt x="233" y="5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Freeform 374"/>
            <p:cNvSpPr/>
            <p:nvPr/>
          </p:nvSpPr>
          <p:spPr bwMode="auto">
            <a:xfrm>
              <a:off x="665163" y="1870075"/>
              <a:ext cx="355600" cy="434975"/>
            </a:xfrm>
            <a:custGeom>
              <a:avLst/>
              <a:gdLst>
                <a:gd name="T0" fmla="*/ 2147483647 w 266"/>
                <a:gd name="T1" fmla="*/ 2147483647 h 326"/>
                <a:gd name="T2" fmla="*/ 2147483647 w 266"/>
                <a:gd name="T3" fmla="*/ 2147483647 h 326"/>
                <a:gd name="T4" fmla="*/ 2147483647 w 266"/>
                <a:gd name="T5" fmla="*/ 2147483647 h 326"/>
                <a:gd name="T6" fmla="*/ 2147483647 w 266"/>
                <a:gd name="T7" fmla="*/ 2147483647 h 326"/>
                <a:gd name="T8" fmla="*/ 2147483647 w 266"/>
                <a:gd name="T9" fmla="*/ 2147483647 h 326"/>
                <a:gd name="T10" fmla="*/ 2147483647 w 266"/>
                <a:gd name="T11" fmla="*/ 2147483647 h 326"/>
                <a:gd name="T12" fmla="*/ 2147483647 w 266"/>
                <a:gd name="T13" fmla="*/ 2147483647 h 326"/>
                <a:gd name="T14" fmla="*/ 2147483647 w 266"/>
                <a:gd name="T15" fmla="*/ 2147483647 h 326"/>
                <a:gd name="T16" fmla="*/ 2147483647 w 266"/>
                <a:gd name="T17" fmla="*/ 2147483647 h 326"/>
                <a:gd name="T18" fmla="*/ 2147483647 w 266"/>
                <a:gd name="T19" fmla="*/ 2147483647 h 326"/>
                <a:gd name="T20" fmla="*/ 2147483647 w 266"/>
                <a:gd name="T21" fmla="*/ 2147483647 h 326"/>
                <a:gd name="T22" fmla="*/ 2147483647 w 266"/>
                <a:gd name="T23" fmla="*/ 2147483647 h 326"/>
                <a:gd name="T24" fmla="*/ 2147483647 w 266"/>
                <a:gd name="T25" fmla="*/ 2147483647 h 326"/>
                <a:gd name="T26" fmla="*/ 2147483647 w 266"/>
                <a:gd name="T27" fmla="*/ 2147483647 h 326"/>
                <a:gd name="T28" fmla="*/ 2147483647 w 266"/>
                <a:gd name="T29" fmla="*/ 2147483647 h 326"/>
                <a:gd name="T30" fmla="*/ 2147483647 w 266"/>
                <a:gd name="T31" fmla="*/ 2147483647 h 326"/>
                <a:gd name="T32" fmla="*/ 2147483647 w 266"/>
                <a:gd name="T33" fmla="*/ 2147483647 h 326"/>
                <a:gd name="T34" fmla="*/ 2147483647 w 266"/>
                <a:gd name="T35" fmla="*/ 2147483647 h 326"/>
                <a:gd name="T36" fmla="*/ 2147483647 w 266"/>
                <a:gd name="T37" fmla="*/ 2147483647 h 326"/>
                <a:gd name="T38" fmla="*/ 2147483647 w 266"/>
                <a:gd name="T39" fmla="*/ 2147483647 h 326"/>
                <a:gd name="T40" fmla="*/ 2147483647 w 266"/>
                <a:gd name="T41" fmla="*/ 2147483647 h 326"/>
                <a:gd name="T42" fmla="*/ 2147483647 w 266"/>
                <a:gd name="T43" fmla="*/ 2147483647 h 326"/>
                <a:gd name="T44" fmla="*/ 2147483647 w 266"/>
                <a:gd name="T45" fmla="*/ 2147483647 h 326"/>
                <a:gd name="T46" fmla="*/ 2147483647 w 266"/>
                <a:gd name="T47" fmla="*/ 2147483647 h 326"/>
                <a:gd name="T48" fmla="*/ 2147483647 w 266"/>
                <a:gd name="T49" fmla="*/ 2147483647 h 326"/>
                <a:gd name="T50" fmla="*/ 2147483647 w 266"/>
                <a:gd name="T51" fmla="*/ 2147483647 h 326"/>
                <a:gd name="T52" fmla="*/ 2147483647 w 266"/>
                <a:gd name="T53" fmla="*/ 2147483647 h 326"/>
                <a:gd name="T54" fmla="*/ 2147483647 w 266"/>
                <a:gd name="T55" fmla="*/ 2147483647 h 326"/>
                <a:gd name="T56" fmla="*/ 2147483647 w 266"/>
                <a:gd name="T57" fmla="*/ 2147483647 h 326"/>
                <a:gd name="T58" fmla="*/ 2147483647 w 266"/>
                <a:gd name="T59" fmla="*/ 2147483647 h 326"/>
                <a:gd name="T60" fmla="*/ 2147483647 w 266"/>
                <a:gd name="T61" fmla="*/ 2147483647 h 326"/>
                <a:gd name="T62" fmla="*/ 2147483647 w 266"/>
                <a:gd name="T63" fmla="*/ 2147483647 h 326"/>
                <a:gd name="T64" fmla="*/ 2147483647 w 266"/>
                <a:gd name="T65" fmla="*/ 2147483647 h 326"/>
                <a:gd name="T66" fmla="*/ 2147483647 w 266"/>
                <a:gd name="T67" fmla="*/ 2147483647 h 3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66"/>
                <a:gd name="T103" fmla="*/ 0 h 326"/>
                <a:gd name="T104" fmla="*/ 266 w 266"/>
                <a:gd name="T105" fmla="*/ 326 h 32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66" h="326">
                  <a:moveTo>
                    <a:pt x="177" y="326"/>
                  </a:moveTo>
                  <a:cubicBezTo>
                    <a:pt x="164" y="326"/>
                    <a:pt x="153" y="318"/>
                    <a:pt x="150" y="305"/>
                  </a:cubicBezTo>
                  <a:cubicBezTo>
                    <a:pt x="123" y="198"/>
                    <a:pt x="123" y="198"/>
                    <a:pt x="123" y="198"/>
                  </a:cubicBezTo>
                  <a:cubicBezTo>
                    <a:pt x="91" y="305"/>
                    <a:pt x="91" y="305"/>
                    <a:pt x="91" y="305"/>
                  </a:cubicBezTo>
                  <a:cubicBezTo>
                    <a:pt x="87" y="316"/>
                    <a:pt x="77" y="324"/>
                    <a:pt x="65" y="324"/>
                  </a:cubicBezTo>
                  <a:cubicBezTo>
                    <a:pt x="57" y="324"/>
                    <a:pt x="50" y="320"/>
                    <a:pt x="45" y="313"/>
                  </a:cubicBezTo>
                  <a:cubicBezTo>
                    <a:pt x="40" y="307"/>
                    <a:pt x="38" y="298"/>
                    <a:pt x="40" y="290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3" y="84"/>
                    <a:pt x="83" y="84"/>
                    <a:pt x="83" y="84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53" y="153"/>
                    <a:pt x="53" y="153"/>
                    <a:pt x="53" y="153"/>
                  </a:cubicBezTo>
                  <a:cubicBezTo>
                    <a:pt x="51" y="160"/>
                    <a:pt x="47" y="165"/>
                    <a:pt x="41" y="169"/>
                  </a:cubicBezTo>
                  <a:cubicBezTo>
                    <a:pt x="35" y="172"/>
                    <a:pt x="28" y="173"/>
                    <a:pt x="21" y="171"/>
                  </a:cubicBezTo>
                  <a:cubicBezTo>
                    <a:pt x="8" y="167"/>
                    <a:pt x="0" y="152"/>
                    <a:pt x="4" y="139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63"/>
                    <a:pt x="27" y="62"/>
                    <a:pt x="28" y="61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9" y="0"/>
                    <a:pt x="101" y="3"/>
                  </a:cubicBezTo>
                  <a:cubicBezTo>
                    <a:pt x="103" y="5"/>
                    <a:pt x="103" y="9"/>
                    <a:pt x="101" y="11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3" y="150"/>
                    <a:pt x="17" y="157"/>
                    <a:pt x="25" y="159"/>
                  </a:cubicBezTo>
                  <a:cubicBezTo>
                    <a:pt x="28" y="160"/>
                    <a:pt x="32" y="160"/>
                    <a:pt x="35" y="158"/>
                  </a:cubicBezTo>
                  <a:cubicBezTo>
                    <a:pt x="38" y="156"/>
                    <a:pt x="40" y="153"/>
                    <a:pt x="41" y="150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7" y="93"/>
                    <a:pt x="57" y="92"/>
                    <a:pt x="58" y="91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8" y="63"/>
                    <a:pt x="90" y="63"/>
                    <a:pt x="92" y="64"/>
                  </a:cubicBezTo>
                  <a:cubicBezTo>
                    <a:pt x="95" y="65"/>
                    <a:pt x="96" y="67"/>
                    <a:pt x="96" y="70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9"/>
                    <a:pt x="93" y="149"/>
                    <a:pt x="93" y="150"/>
                  </a:cubicBezTo>
                  <a:cubicBezTo>
                    <a:pt x="52" y="294"/>
                    <a:pt x="52" y="294"/>
                    <a:pt x="52" y="294"/>
                  </a:cubicBezTo>
                  <a:cubicBezTo>
                    <a:pt x="51" y="298"/>
                    <a:pt x="51" y="303"/>
                    <a:pt x="54" y="306"/>
                  </a:cubicBezTo>
                  <a:cubicBezTo>
                    <a:pt x="57" y="310"/>
                    <a:pt x="61" y="312"/>
                    <a:pt x="65" y="312"/>
                  </a:cubicBezTo>
                  <a:cubicBezTo>
                    <a:pt x="72" y="312"/>
                    <a:pt x="77" y="308"/>
                    <a:pt x="79" y="302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2"/>
                    <a:pt x="121" y="170"/>
                    <a:pt x="124" y="170"/>
                  </a:cubicBezTo>
                  <a:cubicBezTo>
                    <a:pt x="126" y="170"/>
                    <a:pt x="129" y="172"/>
                    <a:pt x="129" y="174"/>
                  </a:cubicBezTo>
                  <a:cubicBezTo>
                    <a:pt x="162" y="302"/>
                    <a:pt x="162" y="302"/>
                    <a:pt x="162" y="302"/>
                  </a:cubicBezTo>
                  <a:cubicBezTo>
                    <a:pt x="163" y="310"/>
                    <a:pt x="170" y="314"/>
                    <a:pt x="177" y="314"/>
                  </a:cubicBezTo>
                  <a:cubicBezTo>
                    <a:pt x="182" y="314"/>
                    <a:pt x="187" y="312"/>
                    <a:pt x="190" y="308"/>
                  </a:cubicBezTo>
                  <a:cubicBezTo>
                    <a:pt x="193" y="304"/>
                    <a:pt x="194" y="299"/>
                    <a:pt x="192" y="294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4"/>
                    <a:pt x="154" y="153"/>
                    <a:pt x="154" y="153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3"/>
                    <a:pt x="158" y="61"/>
                    <a:pt x="160" y="60"/>
                  </a:cubicBezTo>
                  <a:cubicBezTo>
                    <a:pt x="162" y="59"/>
                    <a:pt x="165" y="60"/>
                    <a:pt x="167" y="62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30" y="123"/>
                    <a:pt x="230" y="123"/>
                    <a:pt x="230" y="123"/>
                  </a:cubicBezTo>
                  <a:cubicBezTo>
                    <a:pt x="233" y="125"/>
                    <a:pt x="236" y="125"/>
                    <a:pt x="240" y="125"/>
                  </a:cubicBezTo>
                  <a:cubicBezTo>
                    <a:pt x="244" y="124"/>
                    <a:pt x="247" y="122"/>
                    <a:pt x="249" y="118"/>
                  </a:cubicBezTo>
                  <a:cubicBezTo>
                    <a:pt x="252" y="112"/>
                    <a:pt x="250" y="104"/>
                    <a:pt x="244" y="100"/>
                  </a:cubicBezTo>
                  <a:cubicBezTo>
                    <a:pt x="211" y="79"/>
                    <a:pt x="211" y="79"/>
                    <a:pt x="211" y="79"/>
                  </a:cubicBezTo>
                  <a:cubicBezTo>
                    <a:pt x="211" y="79"/>
                    <a:pt x="210" y="79"/>
                    <a:pt x="210" y="78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3" y="8"/>
                    <a:pt x="154" y="4"/>
                    <a:pt x="156" y="2"/>
                  </a:cubicBezTo>
                  <a:cubicBezTo>
                    <a:pt x="159" y="0"/>
                    <a:pt x="163" y="1"/>
                    <a:pt x="165" y="3"/>
                  </a:cubicBezTo>
                  <a:cubicBezTo>
                    <a:pt x="218" y="70"/>
                    <a:pt x="218" y="70"/>
                    <a:pt x="218" y="7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62" y="97"/>
                    <a:pt x="266" y="112"/>
                    <a:pt x="259" y="124"/>
                  </a:cubicBezTo>
                  <a:cubicBezTo>
                    <a:pt x="255" y="130"/>
                    <a:pt x="250" y="135"/>
                    <a:pt x="243" y="136"/>
                  </a:cubicBezTo>
                  <a:cubicBezTo>
                    <a:pt x="236" y="138"/>
                    <a:pt x="229" y="137"/>
                    <a:pt x="223" y="133"/>
                  </a:cubicBezTo>
                  <a:cubicBezTo>
                    <a:pt x="192" y="112"/>
                    <a:pt x="192" y="112"/>
                    <a:pt x="192" y="112"/>
                  </a:cubicBezTo>
                  <a:cubicBezTo>
                    <a:pt x="192" y="112"/>
                    <a:pt x="191" y="111"/>
                    <a:pt x="191" y="111"/>
                  </a:cubicBezTo>
                  <a:cubicBezTo>
                    <a:pt x="167" y="82"/>
                    <a:pt x="167" y="82"/>
                    <a:pt x="167" y="8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204" y="291"/>
                    <a:pt x="204" y="291"/>
                    <a:pt x="204" y="291"/>
                  </a:cubicBezTo>
                  <a:cubicBezTo>
                    <a:pt x="206" y="300"/>
                    <a:pt x="204" y="308"/>
                    <a:pt x="199" y="315"/>
                  </a:cubicBezTo>
                  <a:cubicBezTo>
                    <a:pt x="194" y="322"/>
                    <a:pt x="186" y="326"/>
                    <a:pt x="177" y="3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Freeform 375"/>
            <p:cNvSpPr>
              <a:spLocks noEditPoints="1"/>
            </p:cNvSpPr>
            <p:nvPr/>
          </p:nvSpPr>
          <p:spPr bwMode="auto">
            <a:xfrm>
              <a:off x="766763" y="1765300"/>
              <a:ext cx="141287" cy="138113"/>
            </a:xfrm>
            <a:custGeom>
              <a:avLst/>
              <a:gdLst>
                <a:gd name="T0" fmla="*/ 2147483647 w 105"/>
                <a:gd name="T1" fmla="*/ 2147483647 h 103"/>
                <a:gd name="T2" fmla="*/ 0 w 105"/>
                <a:gd name="T3" fmla="*/ 2147483647 h 103"/>
                <a:gd name="T4" fmla="*/ 2147483647 w 105"/>
                <a:gd name="T5" fmla="*/ 0 h 103"/>
                <a:gd name="T6" fmla="*/ 2147483647 w 105"/>
                <a:gd name="T7" fmla="*/ 2147483647 h 103"/>
                <a:gd name="T8" fmla="*/ 2147483647 w 105"/>
                <a:gd name="T9" fmla="*/ 2147483647 h 103"/>
                <a:gd name="T10" fmla="*/ 2147483647 w 105"/>
                <a:gd name="T11" fmla="*/ 2147483647 h 103"/>
                <a:gd name="T12" fmla="*/ 2147483647 w 105"/>
                <a:gd name="T13" fmla="*/ 2147483647 h 103"/>
                <a:gd name="T14" fmla="*/ 2147483647 w 105"/>
                <a:gd name="T15" fmla="*/ 2147483647 h 103"/>
                <a:gd name="T16" fmla="*/ 2147483647 w 105"/>
                <a:gd name="T17" fmla="*/ 2147483647 h 103"/>
                <a:gd name="T18" fmla="*/ 2147483647 w 105"/>
                <a:gd name="T19" fmla="*/ 2147483647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"/>
                <a:gd name="T31" fmla="*/ 0 h 103"/>
                <a:gd name="T32" fmla="*/ 105 w 105"/>
                <a:gd name="T33" fmla="*/ 103 h 1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" h="103">
                  <a:moveTo>
                    <a:pt x="52" y="103"/>
                  </a:moveTo>
                  <a:cubicBezTo>
                    <a:pt x="23" y="103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  <a:cubicBezTo>
                    <a:pt x="105" y="80"/>
                    <a:pt x="81" y="103"/>
                    <a:pt x="52" y="103"/>
                  </a:cubicBezTo>
                  <a:close/>
                  <a:moveTo>
                    <a:pt x="52" y="12"/>
                  </a:moveTo>
                  <a:cubicBezTo>
                    <a:pt x="30" y="12"/>
                    <a:pt x="12" y="30"/>
                    <a:pt x="12" y="52"/>
                  </a:cubicBezTo>
                  <a:cubicBezTo>
                    <a:pt x="12" y="73"/>
                    <a:pt x="30" y="91"/>
                    <a:pt x="52" y="91"/>
                  </a:cubicBezTo>
                  <a:cubicBezTo>
                    <a:pt x="75" y="91"/>
                    <a:pt x="93" y="73"/>
                    <a:pt x="93" y="52"/>
                  </a:cubicBezTo>
                  <a:cubicBezTo>
                    <a:pt x="93" y="30"/>
                    <a:pt x="75" y="12"/>
                    <a:pt x="5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Freeform 376"/>
            <p:cNvSpPr/>
            <p:nvPr/>
          </p:nvSpPr>
          <p:spPr bwMode="auto">
            <a:xfrm>
              <a:off x="884238" y="2009775"/>
              <a:ext cx="307975" cy="303213"/>
            </a:xfrm>
            <a:custGeom>
              <a:avLst/>
              <a:gdLst>
                <a:gd name="T0" fmla="*/ 2147483647 w 230"/>
                <a:gd name="T1" fmla="*/ 2147483647 h 227"/>
                <a:gd name="T2" fmla="*/ 2147483647 w 230"/>
                <a:gd name="T3" fmla="*/ 2147483647 h 227"/>
                <a:gd name="T4" fmla="*/ 2147483647 w 230"/>
                <a:gd name="T5" fmla="*/ 2147483647 h 227"/>
                <a:gd name="T6" fmla="*/ 2147483647 w 230"/>
                <a:gd name="T7" fmla="*/ 2147483647 h 227"/>
                <a:gd name="T8" fmla="*/ 2147483647 w 230"/>
                <a:gd name="T9" fmla="*/ 2147483647 h 227"/>
                <a:gd name="T10" fmla="*/ 2147483647 w 230"/>
                <a:gd name="T11" fmla="*/ 2147483647 h 227"/>
                <a:gd name="T12" fmla="*/ 2147483647 w 230"/>
                <a:gd name="T13" fmla="*/ 2147483647 h 227"/>
                <a:gd name="T14" fmla="*/ 2147483647 w 230"/>
                <a:gd name="T15" fmla="*/ 2147483647 h 227"/>
                <a:gd name="T16" fmla="*/ 2147483647 w 230"/>
                <a:gd name="T17" fmla="*/ 2147483647 h 227"/>
                <a:gd name="T18" fmla="*/ 2147483647 w 230"/>
                <a:gd name="T19" fmla="*/ 2147483647 h 227"/>
                <a:gd name="T20" fmla="*/ 2147483647 w 230"/>
                <a:gd name="T21" fmla="*/ 2147483647 h 227"/>
                <a:gd name="T22" fmla="*/ 2147483647 w 230"/>
                <a:gd name="T23" fmla="*/ 2147483647 h 227"/>
                <a:gd name="T24" fmla="*/ 2147483647 w 230"/>
                <a:gd name="T25" fmla="*/ 2147483647 h 227"/>
                <a:gd name="T26" fmla="*/ 2147483647 w 230"/>
                <a:gd name="T27" fmla="*/ 2147483647 h 227"/>
                <a:gd name="T28" fmla="*/ 2147483647 w 230"/>
                <a:gd name="T29" fmla="*/ 2147483647 h 227"/>
                <a:gd name="T30" fmla="*/ 2147483647 w 230"/>
                <a:gd name="T31" fmla="*/ 2147483647 h 227"/>
                <a:gd name="T32" fmla="*/ 2147483647 w 230"/>
                <a:gd name="T33" fmla="*/ 2147483647 h 227"/>
                <a:gd name="T34" fmla="*/ 2147483647 w 230"/>
                <a:gd name="T35" fmla="*/ 2147483647 h 227"/>
                <a:gd name="T36" fmla="*/ 2147483647 w 230"/>
                <a:gd name="T37" fmla="*/ 2147483647 h 227"/>
                <a:gd name="T38" fmla="*/ 2147483647 w 230"/>
                <a:gd name="T39" fmla="*/ 2147483647 h 227"/>
                <a:gd name="T40" fmla="*/ 2147483647 w 230"/>
                <a:gd name="T41" fmla="*/ 2147483647 h 227"/>
                <a:gd name="T42" fmla="*/ 2147483647 w 230"/>
                <a:gd name="T43" fmla="*/ 2147483647 h 227"/>
                <a:gd name="T44" fmla="*/ 2147483647 w 230"/>
                <a:gd name="T45" fmla="*/ 2147483647 h 227"/>
                <a:gd name="T46" fmla="*/ 2147483647 w 230"/>
                <a:gd name="T47" fmla="*/ 2147483647 h 227"/>
                <a:gd name="T48" fmla="*/ 2147483647 w 230"/>
                <a:gd name="T49" fmla="*/ 2147483647 h 227"/>
                <a:gd name="T50" fmla="*/ 2147483647 w 230"/>
                <a:gd name="T51" fmla="*/ 2147483647 h 227"/>
                <a:gd name="T52" fmla="*/ 2147483647 w 230"/>
                <a:gd name="T53" fmla="*/ 2147483647 h 227"/>
                <a:gd name="T54" fmla="*/ 2147483647 w 230"/>
                <a:gd name="T55" fmla="*/ 2147483647 h 227"/>
                <a:gd name="T56" fmla="*/ 2147483647 w 230"/>
                <a:gd name="T57" fmla="*/ 2147483647 h 227"/>
                <a:gd name="T58" fmla="*/ 2147483647 w 230"/>
                <a:gd name="T59" fmla="*/ 2147483647 h 227"/>
                <a:gd name="T60" fmla="*/ 2147483647 w 230"/>
                <a:gd name="T61" fmla="*/ 2147483647 h 227"/>
                <a:gd name="T62" fmla="*/ 2147483647 w 230"/>
                <a:gd name="T63" fmla="*/ 2147483647 h 227"/>
                <a:gd name="T64" fmla="*/ 2147483647 w 230"/>
                <a:gd name="T65" fmla="*/ 2147483647 h 227"/>
                <a:gd name="T66" fmla="*/ 2147483647 w 230"/>
                <a:gd name="T67" fmla="*/ 2147483647 h 227"/>
                <a:gd name="T68" fmla="*/ 2147483647 w 230"/>
                <a:gd name="T69" fmla="*/ 2147483647 h 227"/>
                <a:gd name="T70" fmla="*/ 2147483647 w 230"/>
                <a:gd name="T71" fmla="*/ 2147483647 h 227"/>
                <a:gd name="T72" fmla="*/ 2147483647 w 230"/>
                <a:gd name="T73" fmla="*/ 2147483647 h 227"/>
                <a:gd name="T74" fmla="*/ 2147483647 w 230"/>
                <a:gd name="T75" fmla="*/ 2147483647 h 227"/>
                <a:gd name="T76" fmla="*/ 2147483647 w 230"/>
                <a:gd name="T77" fmla="*/ 2147483647 h 227"/>
                <a:gd name="T78" fmla="*/ 2147483647 w 230"/>
                <a:gd name="T79" fmla="*/ 2147483647 h 227"/>
                <a:gd name="T80" fmla="*/ 2147483647 w 230"/>
                <a:gd name="T81" fmla="*/ 2147483647 h 227"/>
                <a:gd name="T82" fmla="*/ 2147483647 w 230"/>
                <a:gd name="T83" fmla="*/ 2147483647 h 227"/>
                <a:gd name="T84" fmla="*/ 2147483647 w 230"/>
                <a:gd name="T85" fmla="*/ 2147483647 h 227"/>
                <a:gd name="T86" fmla="*/ 2147483647 w 230"/>
                <a:gd name="T87" fmla="*/ 2147483647 h 227"/>
                <a:gd name="T88" fmla="*/ 2147483647 w 230"/>
                <a:gd name="T89" fmla="*/ 2147483647 h 22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0"/>
                <a:gd name="T136" fmla="*/ 0 h 227"/>
                <a:gd name="T137" fmla="*/ 230 w 230"/>
                <a:gd name="T138" fmla="*/ 227 h 22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0" h="227">
                  <a:moveTo>
                    <a:pt x="133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09" y="227"/>
                    <a:pt x="106" y="224"/>
                    <a:pt x="106" y="221"/>
                  </a:cubicBezTo>
                  <a:cubicBezTo>
                    <a:pt x="106" y="221"/>
                    <a:pt x="102" y="167"/>
                    <a:pt x="97" y="150"/>
                  </a:cubicBezTo>
                  <a:cubicBezTo>
                    <a:pt x="97" y="147"/>
                    <a:pt x="94" y="139"/>
                    <a:pt x="85" y="141"/>
                  </a:cubicBezTo>
                  <a:cubicBezTo>
                    <a:pt x="83" y="141"/>
                    <a:pt x="81" y="141"/>
                    <a:pt x="79" y="142"/>
                  </a:cubicBezTo>
                  <a:cubicBezTo>
                    <a:pt x="65" y="145"/>
                    <a:pt x="47" y="149"/>
                    <a:pt x="21" y="148"/>
                  </a:cubicBezTo>
                  <a:cubicBezTo>
                    <a:pt x="18" y="148"/>
                    <a:pt x="15" y="145"/>
                    <a:pt x="15" y="141"/>
                  </a:cubicBezTo>
                  <a:cubicBezTo>
                    <a:pt x="15" y="138"/>
                    <a:pt x="18" y="136"/>
                    <a:pt x="22" y="136"/>
                  </a:cubicBezTo>
                  <a:cubicBezTo>
                    <a:pt x="46" y="137"/>
                    <a:pt x="62" y="133"/>
                    <a:pt x="77" y="130"/>
                  </a:cubicBezTo>
                  <a:cubicBezTo>
                    <a:pt x="79" y="130"/>
                    <a:pt x="81" y="129"/>
                    <a:pt x="83" y="129"/>
                  </a:cubicBezTo>
                  <a:cubicBezTo>
                    <a:pt x="95" y="126"/>
                    <a:pt x="106" y="134"/>
                    <a:pt x="109" y="147"/>
                  </a:cubicBezTo>
                  <a:cubicBezTo>
                    <a:pt x="113" y="162"/>
                    <a:pt x="116" y="200"/>
                    <a:pt x="117" y="215"/>
                  </a:cubicBezTo>
                  <a:cubicBezTo>
                    <a:pt x="127" y="215"/>
                    <a:pt x="127" y="215"/>
                    <a:pt x="127" y="215"/>
                  </a:cubicBezTo>
                  <a:cubicBezTo>
                    <a:pt x="127" y="193"/>
                    <a:pt x="129" y="125"/>
                    <a:pt x="145" y="105"/>
                  </a:cubicBezTo>
                  <a:cubicBezTo>
                    <a:pt x="162" y="83"/>
                    <a:pt x="171" y="82"/>
                    <a:pt x="183" y="82"/>
                  </a:cubicBezTo>
                  <a:cubicBezTo>
                    <a:pt x="189" y="83"/>
                    <a:pt x="194" y="83"/>
                    <a:pt x="202" y="79"/>
                  </a:cubicBezTo>
                  <a:cubicBezTo>
                    <a:pt x="213" y="75"/>
                    <a:pt x="218" y="57"/>
                    <a:pt x="217" y="53"/>
                  </a:cubicBezTo>
                  <a:cubicBezTo>
                    <a:pt x="215" y="52"/>
                    <a:pt x="208" y="52"/>
                    <a:pt x="204" y="51"/>
                  </a:cubicBezTo>
                  <a:cubicBezTo>
                    <a:pt x="193" y="51"/>
                    <a:pt x="180" y="50"/>
                    <a:pt x="176" y="40"/>
                  </a:cubicBezTo>
                  <a:cubicBezTo>
                    <a:pt x="170" y="25"/>
                    <a:pt x="153" y="26"/>
                    <a:pt x="152" y="26"/>
                  </a:cubicBezTo>
                  <a:cubicBezTo>
                    <a:pt x="151" y="26"/>
                    <a:pt x="149" y="26"/>
                    <a:pt x="148" y="25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7" y="32"/>
                    <a:pt x="136" y="34"/>
                    <a:pt x="136" y="35"/>
                  </a:cubicBezTo>
                  <a:cubicBezTo>
                    <a:pt x="132" y="42"/>
                    <a:pt x="118" y="65"/>
                    <a:pt x="109" y="69"/>
                  </a:cubicBezTo>
                  <a:cubicBezTo>
                    <a:pt x="97" y="75"/>
                    <a:pt x="45" y="80"/>
                    <a:pt x="6" y="77"/>
                  </a:cubicBezTo>
                  <a:cubicBezTo>
                    <a:pt x="3" y="77"/>
                    <a:pt x="0" y="74"/>
                    <a:pt x="1" y="70"/>
                  </a:cubicBezTo>
                  <a:cubicBezTo>
                    <a:pt x="1" y="67"/>
                    <a:pt x="4" y="65"/>
                    <a:pt x="7" y="65"/>
                  </a:cubicBezTo>
                  <a:cubicBezTo>
                    <a:pt x="47" y="68"/>
                    <a:pt x="96" y="62"/>
                    <a:pt x="104" y="58"/>
                  </a:cubicBezTo>
                  <a:cubicBezTo>
                    <a:pt x="108" y="57"/>
                    <a:pt x="117" y="43"/>
                    <a:pt x="124" y="31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5"/>
                    <a:pt x="122" y="3"/>
                    <a:pt x="124" y="1"/>
                  </a:cubicBezTo>
                  <a:cubicBezTo>
                    <a:pt x="125" y="0"/>
                    <a:pt x="128" y="0"/>
                    <a:pt x="130" y="1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63" y="14"/>
                    <a:pt x="181" y="18"/>
                    <a:pt x="187" y="36"/>
                  </a:cubicBezTo>
                  <a:cubicBezTo>
                    <a:pt x="188" y="38"/>
                    <a:pt x="199" y="39"/>
                    <a:pt x="205" y="39"/>
                  </a:cubicBezTo>
                  <a:cubicBezTo>
                    <a:pt x="214" y="40"/>
                    <a:pt x="223" y="40"/>
                    <a:pt x="227" y="46"/>
                  </a:cubicBezTo>
                  <a:cubicBezTo>
                    <a:pt x="230" y="50"/>
                    <a:pt x="229" y="58"/>
                    <a:pt x="228" y="63"/>
                  </a:cubicBezTo>
                  <a:cubicBezTo>
                    <a:pt x="225" y="72"/>
                    <a:pt x="218" y="86"/>
                    <a:pt x="207" y="90"/>
                  </a:cubicBezTo>
                  <a:cubicBezTo>
                    <a:pt x="196" y="95"/>
                    <a:pt x="189" y="95"/>
                    <a:pt x="183" y="94"/>
                  </a:cubicBezTo>
                  <a:cubicBezTo>
                    <a:pt x="175" y="94"/>
                    <a:pt x="169" y="94"/>
                    <a:pt x="154" y="113"/>
                  </a:cubicBezTo>
                  <a:cubicBezTo>
                    <a:pt x="141" y="129"/>
                    <a:pt x="139" y="196"/>
                    <a:pt x="139" y="221"/>
                  </a:cubicBezTo>
                  <a:cubicBezTo>
                    <a:pt x="139" y="222"/>
                    <a:pt x="138" y="224"/>
                    <a:pt x="137" y="225"/>
                  </a:cubicBezTo>
                  <a:cubicBezTo>
                    <a:pt x="136" y="226"/>
                    <a:pt x="134" y="227"/>
                    <a:pt x="133" y="2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Freeform 377"/>
            <p:cNvSpPr/>
            <p:nvPr/>
          </p:nvSpPr>
          <p:spPr bwMode="auto">
            <a:xfrm>
              <a:off x="1060450" y="2165350"/>
              <a:ext cx="61912" cy="122238"/>
            </a:xfrm>
            <a:custGeom>
              <a:avLst/>
              <a:gdLst>
                <a:gd name="T0" fmla="*/ 2147483647 w 47"/>
                <a:gd name="T1" fmla="*/ 2147483647 h 92"/>
                <a:gd name="T2" fmla="*/ 2147483647 w 47"/>
                <a:gd name="T3" fmla="*/ 2147483647 h 92"/>
                <a:gd name="T4" fmla="*/ 2147483647 w 47"/>
                <a:gd name="T5" fmla="*/ 2147483647 h 92"/>
                <a:gd name="T6" fmla="*/ 2147483647 w 47"/>
                <a:gd name="T7" fmla="*/ 2147483647 h 92"/>
                <a:gd name="T8" fmla="*/ 2147483647 w 47"/>
                <a:gd name="T9" fmla="*/ 2147483647 h 92"/>
                <a:gd name="T10" fmla="*/ 2147483647 w 47"/>
                <a:gd name="T11" fmla="*/ 2147483647 h 92"/>
                <a:gd name="T12" fmla="*/ 2147483647 w 47"/>
                <a:gd name="T13" fmla="*/ 2147483647 h 92"/>
                <a:gd name="T14" fmla="*/ 2147483647 w 47"/>
                <a:gd name="T15" fmla="*/ 2147483647 h 92"/>
                <a:gd name="T16" fmla="*/ 2147483647 w 47"/>
                <a:gd name="T17" fmla="*/ 2147483647 h 92"/>
                <a:gd name="T18" fmla="*/ 2147483647 w 47"/>
                <a:gd name="T19" fmla="*/ 2147483647 h 92"/>
                <a:gd name="T20" fmla="*/ 2147483647 w 47"/>
                <a:gd name="T21" fmla="*/ 2147483647 h 92"/>
                <a:gd name="T22" fmla="*/ 2147483647 w 47"/>
                <a:gd name="T23" fmla="*/ 2147483647 h 92"/>
                <a:gd name="T24" fmla="*/ 2147483647 w 47"/>
                <a:gd name="T25" fmla="*/ 2147483647 h 92"/>
                <a:gd name="T26" fmla="*/ 2147483647 w 47"/>
                <a:gd name="T27" fmla="*/ 2147483647 h 92"/>
                <a:gd name="T28" fmla="*/ 2147483647 w 47"/>
                <a:gd name="T29" fmla="*/ 2147483647 h 92"/>
                <a:gd name="T30" fmla="*/ 2147483647 w 47"/>
                <a:gd name="T31" fmla="*/ 2147483647 h 92"/>
                <a:gd name="T32" fmla="*/ 2147483647 w 47"/>
                <a:gd name="T33" fmla="*/ 2147483647 h 92"/>
                <a:gd name="T34" fmla="*/ 2147483647 w 47"/>
                <a:gd name="T35" fmla="*/ 2147483647 h 92"/>
                <a:gd name="T36" fmla="*/ 2147483647 w 47"/>
                <a:gd name="T37" fmla="*/ 2147483647 h 92"/>
                <a:gd name="T38" fmla="*/ 2147483647 w 47"/>
                <a:gd name="T39" fmla="*/ 2147483647 h 92"/>
                <a:gd name="T40" fmla="*/ 2147483647 w 47"/>
                <a:gd name="T41" fmla="*/ 2147483647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7"/>
                <a:gd name="T64" fmla="*/ 0 h 92"/>
                <a:gd name="T65" fmla="*/ 47 w 47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7" h="92">
                  <a:moveTo>
                    <a:pt x="37" y="92"/>
                  </a:moveTo>
                  <a:cubicBezTo>
                    <a:pt x="37" y="92"/>
                    <a:pt x="36" y="92"/>
                    <a:pt x="36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7" y="88"/>
                    <a:pt x="15" y="86"/>
                    <a:pt x="15" y="8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6"/>
                    <a:pt x="0" y="32"/>
                    <a:pt x="1" y="29"/>
                  </a:cubicBezTo>
                  <a:cubicBezTo>
                    <a:pt x="3" y="27"/>
                    <a:pt x="7" y="26"/>
                    <a:pt x="10" y="28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4" y="37"/>
                    <a:pt x="25" y="39"/>
                    <a:pt x="25" y="41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6" y="10"/>
                    <a:pt x="5" y="6"/>
                    <a:pt x="7" y="4"/>
                  </a:cubicBezTo>
                  <a:cubicBezTo>
                    <a:pt x="9" y="1"/>
                    <a:pt x="12" y="0"/>
                    <a:pt x="15" y="2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6" y="22"/>
                    <a:pt x="47" y="24"/>
                    <a:pt x="47" y="2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88"/>
                    <a:pt x="42" y="90"/>
                    <a:pt x="41" y="91"/>
                  </a:cubicBezTo>
                  <a:cubicBezTo>
                    <a:pt x="40" y="92"/>
                    <a:pt x="38" y="92"/>
                    <a:pt x="37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Freeform 378"/>
            <p:cNvSpPr/>
            <p:nvPr/>
          </p:nvSpPr>
          <p:spPr bwMode="auto">
            <a:xfrm>
              <a:off x="993775" y="2025650"/>
              <a:ext cx="115887" cy="120650"/>
            </a:xfrm>
            <a:custGeom>
              <a:avLst/>
              <a:gdLst>
                <a:gd name="T0" fmla="*/ 2147483647 w 86"/>
                <a:gd name="T1" fmla="*/ 2147483647 h 90"/>
                <a:gd name="T2" fmla="*/ 2147483647 w 86"/>
                <a:gd name="T3" fmla="*/ 2147483647 h 90"/>
                <a:gd name="T4" fmla="*/ 2147483647 w 86"/>
                <a:gd name="T5" fmla="*/ 2147483647 h 90"/>
                <a:gd name="T6" fmla="*/ 2147483647 w 86"/>
                <a:gd name="T7" fmla="*/ 2147483647 h 90"/>
                <a:gd name="T8" fmla="*/ 2147483647 w 86"/>
                <a:gd name="T9" fmla="*/ 2147483647 h 90"/>
                <a:gd name="T10" fmla="*/ 2147483647 w 86"/>
                <a:gd name="T11" fmla="*/ 2147483647 h 90"/>
                <a:gd name="T12" fmla="*/ 2147483647 w 86"/>
                <a:gd name="T13" fmla="*/ 2147483647 h 90"/>
                <a:gd name="T14" fmla="*/ 2147483647 w 86"/>
                <a:gd name="T15" fmla="*/ 2147483647 h 90"/>
                <a:gd name="T16" fmla="*/ 2147483647 w 86"/>
                <a:gd name="T17" fmla="*/ 2147483647 h 90"/>
                <a:gd name="T18" fmla="*/ 2147483647 w 86"/>
                <a:gd name="T19" fmla="*/ 2147483647 h 90"/>
                <a:gd name="T20" fmla="*/ 2147483647 w 86"/>
                <a:gd name="T21" fmla="*/ 2147483647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6"/>
                <a:gd name="T34" fmla="*/ 0 h 90"/>
                <a:gd name="T35" fmla="*/ 86 w 86"/>
                <a:gd name="T36" fmla="*/ 90 h 9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6" h="90">
                  <a:moveTo>
                    <a:pt x="80" y="90"/>
                  </a:moveTo>
                  <a:cubicBezTo>
                    <a:pt x="79" y="90"/>
                    <a:pt x="79" y="90"/>
                    <a:pt x="78" y="90"/>
                  </a:cubicBezTo>
                  <a:cubicBezTo>
                    <a:pt x="37" y="81"/>
                    <a:pt x="32" y="50"/>
                    <a:pt x="31" y="4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3" y="35"/>
                    <a:pt x="43" y="37"/>
                    <a:pt x="43" y="39"/>
                  </a:cubicBezTo>
                  <a:cubicBezTo>
                    <a:pt x="43" y="40"/>
                    <a:pt x="42" y="70"/>
                    <a:pt x="81" y="78"/>
                  </a:cubicBezTo>
                  <a:cubicBezTo>
                    <a:pt x="84" y="79"/>
                    <a:pt x="86" y="82"/>
                    <a:pt x="85" y="85"/>
                  </a:cubicBezTo>
                  <a:cubicBezTo>
                    <a:pt x="85" y="88"/>
                    <a:pt x="82" y="90"/>
                    <a:pt x="80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95" name="图片 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822" y="3069575"/>
            <a:ext cx="163534" cy="272757"/>
          </a:xfrm>
          <a:prstGeom prst="rect">
            <a:avLst/>
          </a:prstGeom>
        </p:spPr>
      </p:pic>
      <p:cxnSp>
        <p:nvCxnSpPr>
          <p:cNvPr id="96" name="直接箭头连接符 636"/>
          <p:cNvCxnSpPr>
            <a:endCxn id="95" idx="1"/>
          </p:cNvCxnSpPr>
          <p:nvPr/>
        </p:nvCxnSpPr>
        <p:spPr>
          <a:xfrm>
            <a:off x="838852" y="3205953"/>
            <a:ext cx="181970" cy="0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直接箭头连接符 637"/>
          <p:cNvCxnSpPr>
            <a:stCxn id="95" idx="3"/>
            <a:endCxn id="76" idx="1"/>
          </p:cNvCxnSpPr>
          <p:nvPr/>
        </p:nvCxnSpPr>
        <p:spPr>
          <a:xfrm>
            <a:off x="1184356" y="3205954"/>
            <a:ext cx="377480" cy="0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接箭头连接符 638"/>
          <p:cNvCxnSpPr>
            <a:stCxn id="78" idx="0"/>
            <a:endCxn id="44" idx="3"/>
          </p:cNvCxnSpPr>
          <p:nvPr/>
        </p:nvCxnSpPr>
        <p:spPr>
          <a:xfrm flipH="1" flipV="1">
            <a:off x="3332755" y="3196231"/>
            <a:ext cx="853709" cy="460470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9" name="文本框 98"/>
          <p:cNvSpPr txBox="1"/>
          <p:nvPr/>
        </p:nvSpPr>
        <p:spPr>
          <a:xfrm>
            <a:off x="6553362" y="4047697"/>
            <a:ext cx="1777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models parameters updating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0" name="左右箭头 99"/>
          <p:cNvSpPr/>
          <p:nvPr/>
        </p:nvSpPr>
        <p:spPr>
          <a:xfrm rot="5400000">
            <a:off x="7184746" y="4518879"/>
            <a:ext cx="217918" cy="101029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1537521" y="3786828"/>
            <a:ext cx="703976" cy="448237"/>
          </a:xfrm>
          <a:prstGeom prst="round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Labeling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Service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1509848" y="4679780"/>
            <a:ext cx="703976" cy="448237"/>
          </a:xfrm>
          <a:prstGeom prst="round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Labeling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Service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9163964" y="4198018"/>
            <a:ext cx="2709324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b="1" dirty="0">
                <a:solidFill>
                  <a:srgbClr val="41A4FF"/>
                </a:solidFill>
                <a:cs typeface="+mn-ea"/>
                <a:sym typeface="+mn-lt"/>
              </a:rPr>
              <a:t>Developers: import the edge AI Lib, develop edge-cloud </a:t>
            </a:r>
            <a:r>
              <a:rPr lang="en-US" altLang="zh-CN" sz="1200" b="1" dirty="0">
                <a:solidFill>
                  <a:srgbClr val="41A4FF"/>
                </a:solidFill>
                <a:cs typeface="+mn-ea"/>
                <a:sym typeface="+mn-lt"/>
              </a:rPr>
              <a:t>collaboration federated learning program</a:t>
            </a:r>
            <a:endParaRPr lang="en-US" altLang="zh-CN" sz="1200" b="1" dirty="0">
              <a:solidFill>
                <a:srgbClr val="41A4FF"/>
              </a:solidFill>
              <a:cs typeface="+mn-ea"/>
              <a:sym typeface="+mn-lt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b="1" dirty="0">
                <a:solidFill>
                  <a:srgbClr val="41A4FF"/>
                </a:solidFill>
                <a:cs typeface="+mn-ea"/>
                <a:sym typeface="+mn-lt"/>
              </a:rPr>
              <a:t>Launch the federated learning task, deploy the training program to edge</a:t>
            </a:r>
            <a:endParaRPr lang="en-US" altLang="zh-CN" sz="1200" b="1" dirty="0">
              <a:solidFill>
                <a:srgbClr val="41A4FF"/>
              </a:solidFill>
              <a:cs typeface="+mn-ea"/>
              <a:sym typeface="+mn-lt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223625" y="1297735"/>
            <a:ext cx="5639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zh-CN" sz="1200" b="1" dirty="0" smtClean="0">
                <a:solidFill>
                  <a:srgbClr val="41A4FF"/>
                </a:solidFill>
                <a:cs typeface="+mn-ea"/>
                <a:sym typeface="+mn-lt"/>
              </a:rPr>
              <a:t>Multi-task detection, divide the Non-IID sample set, and cooperate with the cloud to recognize similar tasks</a:t>
            </a:r>
            <a:endParaRPr lang="en-US" altLang="zh-CN" sz="1200" b="1" dirty="0" smtClean="0">
              <a:solidFill>
                <a:srgbClr val="41A4FF"/>
              </a:solidFill>
              <a:cs typeface="+mn-ea"/>
              <a:sym typeface="+mn-lt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zh-CN" sz="1200" b="1" dirty="0" smtClean="0">
                <a:solidFill>
                  <a:srgbClr val="41A4FF"/>
                </a:solidFill>
                <a:cs typeface="+mn-ea"/>
                <a:sym typeface="+mn-lt"/>
              </a:rPr>
              <a:t>Local training, upload model parameters to the cloud, and cloud runs cross-edge migration + model aggregation algorithms</a:t>
            </a:r>
            <a:endParaRPr lang="en-US" altLang="zh-CN" sz="1200" b="1" dirty="0">
              <a:solidFill>
                <a:srgbClr val="41A4FF"/>
              </a:solidFill>
              <a:cs typeface="+mn-ea"/>
              <a:sym typeface="+mn-lt"/>
            </a:endParaRPr>
          </a:p>
        </p:txBody>
      </p:sp>
      <p:sp>
        <p:nvSpPr>
          <p:cNvPr id="105" name="Google Shape;425;p27"/>
          <p:cNvSpPr/>
          <p:nvPr/>
        </p:nvSpPr>
        <p:spPr>
          <a:xfrm>
            <a:off x="8788350" y="2337206"/>
            <a:ext cx="3359234" cy="93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Isolated data does not leave the edge</a:t>
            </a:r>
            <a:endParaRPr lang="en-US" b="1" dirty="0" smtClean="0">
              <a:solidFill>
                <a:srgbClr val="C00000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Knowledge aggregation produces the model</a:t>
            </a:r>
            <a:endParaRPr lang="en-US" b="1" dirty="0">
              <a:solidFill>
                <a:srgbClr val="C00000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920115" y="1755140"/>
            <a:ext cx="1049401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 panose="00000500000000000000"/>
              <a:buNone/>
            </a:pPr>
            <a:r>
              <a:rPr lang="en-US" altLang="zh-CN" b="1" dirty="0">
                <a:solidFill>
                  <a:schemeClr val="bg1"/>
                </a:solidFill>
                <a:sym typeface="+mn-ea"/>
              </a:rPr>
              <a:t>KubeEdge DeepDive: Extending Kubernetes to the Edge with Real World Industry Use Case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134209" y="4235085"/>
            <a:ext cx="101580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zh-CN" altLang="en-US" dirty="0" err="1">
                <a:latin typeface="Montserrat"/>
                <a:ea typeface="Montserrat"/>
                <a:cs typeface="Montserrat"/>
                <a:sym typeface="Montserrat"/>
              </a:rPr>
              <a:t>张红兵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Hongbing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Zhang,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DaoCloud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zh-CN" altLang="en-US" dirty="0">
                <a:latin typeface="Montserrat"/>
                <a:ea typeface="Montserrat"/>
                <a:cs typeface="Montserrat"/>
                <a:sym typeface="Montserrat"/>
              </a:rPr>
              <a:t>鲍玥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Yue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Bao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Huawei Cloud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Cloud-Edge Joint-Inference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877644" y="4988741"/>
            <a:ext cx="4157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b="1" dirty="0" smtClean="0">
                <a:solidFill>
                  <a:srgbClr val="41A4FF"/>
                </a:solidFill>
                <a:cs typeface="+mn-ea"/>
                <a:sym typeface="+mn-lt"/>
              </a:rPr>
              <a:t>AI</a:t>
            </a:r>
            <a:r>
              <a:rPr lang="zh-CN" altLang="en-US" sz="1200" b="1" dirty="0">
                <a:solidFill>
                  <a:srgbClr val="41A4FF"/>
                </a:solidFill>
                <a:cs typeface="+mn-ea"/>
                <a:sym typeface="+mn-lt"/>
              </a:rPr>
              <a:t> </a:t>
            </a:r>
            <a:r>
              <a:rPr lang="en-US" altLang="zh-CN" sz="1200" b="1" dirty="0" smtClean="0">
                <a:solidFill>
                  <a:srgbClr val="41A4FF"/>
                </a:solidFill>
                <a:cs typeface="+mn-ea"/>
                <a:sym typeface="+mn-lt"/>
              </a:rPr>
              <a:t>developers</a:t>
            </a:r>
            <a:r>
              <a:rPr lang="zh-CN" altLang="en-US" sz="1200" b="1" dirty="0" smtClean="0">
                <a:solidFill>
                  <a:srgbClr val="41A4FF"/>
                </a:solidFill>
                <a:cs typeface="+mn-ea"/>
                <a:sym typeface="+mn-lt"/>
              </a:rPr>
              <a:t>：</a:t>
            </a:r>
            <a:r>
              <a:rPr lang="en-US" altLang="zh-CN" sz="1200" b="1" dirty="0" smtClean="0">
                <a:solidFill>
                  <a:srgbClr val="41A4FF"/>
                </a:solidFill>
                <a:cs typeface="+mn-ea"/>
                <a:sym typeface="+mn-lt"/>
              </a:rPr>
              <a:t>provide data to train deep models and shallow models</a:t>
            </a:r>
            <a:endParaRPr lang="en-US" altLang="zh-CN" sz="1200" b="1" dirty="0">
              <a:solidFill>
                <a:srgbClr val="41A4FF"/>
              </a:solidFill>
              <a:cs typeface="+mn-ea"/>
              <a:sym typeface="+mn-lt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b="1" dirty="0" smtClean="0">
                <a:solidFill>
                  <a:srgbClr val="41A4FF"/>
                </a:solidFill>
                <a:cs typeface="+mn-ea"/>
                <a:sym typeface="+mn-lt"/>
              </a:rPr>
              <a:t>Business developers</a:t>
            </a:r>
            <a:r>
              <a:rPr lang="zh-CN" altLang="en-US" sz="1200" b="1" dirty="0" smtClean="0">
                <a:solidFill>
                  <a:srgbClr val="41A4FF"/>
                </a:solidFill>
                <a:cs typeface="+mn-ea"/>
                <a:sym typeface="+mn-lt"/>
              </a:rPr>
              <a:t>：</a:t>
            </a:r>
            <a:r>
              <a:rPr lang="en-US" altLang="zh-CN" sz="1200" b="1" dirty="0" smtClean="0">
                <a:solidFill>
                  <a:srgbClr val="41A4FF"/>
                </a:solidFill>
                <a:cs typeface="+mn-ea"/>
                <a:sym typeface="+mn-lt"/>
              </a:rPr>
              <a:t>call the joint-inference models through Sedna lib and deploy them to edge</a:t>
            </a:r>
            <a:endParaRPr lang="en-US" altLang="zh-CN" sz="1200" b="1" dirty="0">
              <a:solidFill>
                <a:srgbClr val="41A4FF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28890" y="2057435"/>
            <a:ext cx="5477852" cy="815585"/>
          </a:xfrm>
          <a:prstGeom prst="rect">
            <a:avLst/>
          </a:prstGeom>
        </p:spPr>
        <p:txBody>
          <a:bodyPr lIns="35999">
            <a:noAutofit/>
          </a:bodyPr>
          <a:lstStyle/>
          <a:p>
            <a:pPr marL="228600" lvl="6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zh-CN" sz="1200" b="1" dirty="0" smtClean="0">
                <a:solidFill>
                  <a:srgbClr val="41A4FF"/>
                </a:solidFill>
                <a:cs typeface="+mn-ea"/>
                <a:sym typeface="+mn-lt"/>
              </a:rPr>
              <a:t>Perform inference with shallow model on the edge, and if the confidence level is met, directly return the result</a:t>
            </a:r>
            <a:endParaRPr lang="en-US" altLang="zh-CN" sz="1200" b="1" dirty="0">
              <a:solidFill>
                <a:srgbClr val="41A4FF"/>
              </a:solidFill>
              <a:cs typeface="+mn-ea"/>
              <a:sym typeface="+mn-lt"/>
            </a:endParaRPr>
          </a:p>
          <a:p>
            <a:pPr marL="228600" lvl="6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zh-CN" sz="1200" b="1" dirty="0" smtClean="0">
                <a:solidFill>
                  <a:srgbClr val="41A4FF"/>
                </a:solidFill>
                <a:cs typeface="+mn-ea"/>
                <a:sym typeface="+mn-lt"/>
              </a:rPr>
              <a:t>Otherwise sent the data to cloud and inference with cloud large model</a:t>
            </a:r>
            <a:endParaRPr lang="zh-CN" altLang="en-US" sz="1200" b="1" dirty="0">
              <a:solidFill>
                <a:srgbClr val="41A4FF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10756" y="4033927"/>
            <a:ext cx="619711" cy="200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b="1" dirty="0" smtClean="0">
                <a:cs typeface="+mn-ea"/>
                <a:sym typeface="+mn-lt"/>
              </a:rPr>
              <a:t>Developer</a:t>
            </a:r>
            <a:endParaRPr lang="en-US" altLang="zh-CN" sz="700" b="1" dirty="0"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495146" y="2464513"/>
            <a:ext cx="3148794" cy="1250311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Edge 1 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组合 395"/>
          <p:cNvGrpSpPr/>
          <p:nvPr/>
        </p:nvGrpSpPr>
        <p:grpSpPr bwMode="auto">
          <a:xfrm>
            <a:off x="420294" y="2980061"/>
            <a:ext cx="321778" cy="369675"/>
            <a:chOff x="561975" y="1692276"/>
            <a:chExt cx="703263" cy="714375"/>
          </a:xfrm>
          <a:solidFill>
            <a:srgbClr val="1D1D1A"/>
          </a:solidFill>
        </p:grpSpPr>
        <p:sp>
          <p:nvSpPr>
            <p:cNvPr id="9" name="Oval 120"/>
            <p:cNvSpPr>
              <a:spLocks noChangeArrowheads="1"/>
            </p:cNvSpPr>
            <p:nvPr/>
          </p:nvSpPr>
          <p:spPr bwMode="auto">
            <a:xfrm>
              <a:off x="927100" y="2354263"/>
              <a:ext cx="53975" cy="5238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Oval 121"/>
            <p:cNvSpPr>
              <a:spLocks noChangeArrowheads="1"/>
            </p:cNvSpPr>
            <p:nvPr/>
          </p:nvSpPr>
          <p:spPr bwMode="auto">
            <a:xfrm>
              <a:off x="844550" y="2354263"/>
              <a:ext cx="53975" cy="52388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Freeform 122"/>
            <p:cNvSpPr/>
            <p:nvPr/>
          </p:nvSpPr>
          <p:spPr bwMode="auto">
            <a:xfrm>
              <a:off x="561975" y="1692276"/>
              <a:ext cx="703263" cy="701675"/>
            </a:xfrm>
            <a:custGeom>
              <a:avLst/>
              <a:gdLst>
                <a:gd name="T0" fmla="*/ 2147483647 w 526"/>
                <a:gd name="T1" fmla="*/ 2147483647 h 525"/>
                <a:gd name="T2" fmla="*/ 2147483647 w 526"/>
                <a:gd name="T3" fmla="*/ 2147483647 h 525"/>
                <a:gd name="T4" fmla="*/ 0 w 526"/>
                <a:gd name="T5" fmla="*/ 2147483647 h 525"/>
                <a:gd name="T6" fmla="*/ 2147483647 w 526"/>
                <a:gd name="T7" fmla="*/ 0 h 525"/>
                <a:gd name="T8" fmla="*/ 2147483647 w 526"/>
                <a:gd name="T9" fmla="*/ 2147483647 h 525"/>
                <a:gd name="T10" fmla="*/ 2147483647 w 526"/>
                <a:gd name="T11" fmla="*/ 2147483647 h 525"/>
                <a:gd name="T12" fmla="*/ 2147483647 w 526"/>
                <a:gd name="T13" fmla="*/ 2147483647 h 525"/>
                <a:gd name="T14" fmla="*/ 2147483647 w 526"/>
                <a:gd name="T15" fmla="*/ 2147483647 h 525"/>
                <a:gd name="T16" fmla="*/ 2147483647 w 526"/>
                <a:gd name="T17" fmla="*/ 2147483647 h 525"/>
                <a:gd name="T18" fmla="*/ 2147483647 w 526"/>
                <a:gd name="T19" fmla="*/ 2147483647 h 525"/>
                <a:gd name="T20" fmla="*/ 2147483647 w 526"/>
                <a:gd name="T21" fmla="*/ 2147483647 h 525"/>
                <a:gd name="T22" fmla="*/ 2147483647 w 526"/>
                <a:gd name="T23" fmla="*/ 2147483647 h 525"/>
                <a:gd name="T24" fmla="*/ 2147483647 w 526"/>
                <a:gd name="T25" fmla="*/ 2147483647 h 525"/>
                <a:gd name="T26" fmla="*/ 2147483647 w 526"/>
                <a:gd name="T27" fmla="*/ 2147483647 h 52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6"/>
                <a:gd name="T43" fmla="*/ 0 h 525"/>
                <a:gd name="T44" fmla="*/ 526 w 526"/>
                <a:gd name="T45" fmla="*/ 525 h 52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6" h="525">
                  <a:moveTo>
                    <a:pt x="233" y="524"/>
                  </a:moveTo>
                  <a:cubicBezTo>
                    <a:pt x="232" y="524"/>
                    <a:pt x="232" y="524"/>
                    <a:pt x="232" y="524"/>
                  </a:cubicBezTo>
                  <a:cubicBezTo>
                    <a:pt x="99" y="509"/>
                    <a:pt x="0" y="396"/>
                    <a:pt x="0" y="263"/>
                  </a:cubicBezTo>
                  <a:cubicBezTo>
                    <a:pt x="0" y="118"/>
                    <a:pt x="118" y="0"/>
                    <a:pt x="263" y="0"/>
                  </a:cubicBezTo>
                  <a:cubicBezTo>
                    <a:pt x="408" y="0"/>
                    <a:pt x="526" y="118"/>
                    <a:pt x="526" y="263"/>
                  </a:cubicBezTo>
                  <a:cubicBezTo>
                    <a:pt x="526" y="395"/>
                    <a:pt x="427" y="507"/>
                    <a:pt x="296" y="524"/>
                  </a:cubicBezTo>
                  <a:cubicBezTo>
                    <a:pt x="291" y="525"/>
                    <a:pt x="286" y="521"/>
                    <a:pt x="286" y="516"/>
                  </a:cubicBezTo>
                  <a:cubicBezTo>
                    <a:pt x="285" y="511"/>
                    <a:pt x="289" y="507"/>
                    <a:pt x="293" y="506"/>
                  </a:cubicBezTo>
                  <a:cubicBezTo>
                    <a:pt x="416" y="491"/>
                    <a:pt x="508" y="386"/>
                    <a:pt x="508" y="263"/>
                  </a:cubicBezTo>
                  <a:cubicBezTo>
                    <a:pt x="508" y="128"/>
                    <a:pt x="398" y="18"/>
                    <a:pt x="263" y="18"/>
                  </a:cubicBezTo>
                  <a:cubicBezTo>
                    <a:pt x="128" y="18"/>
                    <a:pt x="18" y="128"/>
                    <a:pt x="18" y="263"/>
                  </a:cubicBezTo>
                  <a:cubicBezTo>
                    <a:pt x="18" y="387"/>
                    <a:pt x="111" y="492"/>
                    <a:pt x="234" y="506"/>
                  </a:cubicBezTo>
                  <a:cubicBezTo>
                    <a:pt x="239" y="507"/>
                    <a:pt x="242" y="511"/>
                    <a:pt x="242" y="516"/>
                  </a:cubicBezTo>
                  <a:cubicBezTo>
                    <a:pt x="241" y="521"/>
                    <a:pt x="237" y="524"/>
                    <a:pt x="233" y="5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374"/>
            <p:cNvSpPr/>
            <p:nvPr/>
          </p:nvSpPr>
          <p:spPr bwMode="auto">
            <a:xfrm>
              <a:off x="665163" y="1870075"/>
              <a:ext cx="355600" cy="434975"/>
            </a:xfrm>
            <a:custGeom>
              <a:avLst/>
              <a:gdLst>
                <a:gd name="T0" fmla="*/ 2147483647 w 266"/>
                <a:gd name="T1" fmla="*/ 2147483647 h 326"/>
                <a:gd name="T2" fmla="*/ 2147483647 w 266"/>
                <a:gd name="T3" fmla="*/ 2147483647 h 326"/>
                <a:gd name="T4" fmla="*/ 2147483647 w 266"/>
                <a:gd name="T5" fmla="*/ 2147483647 h 326"/>
                <a:gd name="T6" fmla="*/ 2147483647 w 266"/>
                <a:gd name="T7" fmla="*/ 2147483647 h 326"/>
                <a:gd name="T8" fmla="*/ 2147483647 w 266"/>
                <a:gd name="T9" fmla="*/ 2147483647 h 326"/>
                <a:gd name="T10" fmla="*/ 2147483647 w 266"/>
                <a:gd name="T11" fmla="*/ 2147483647 h 326"/>
                <a:gd name="T12" fmla="*/ 2147483647 w 266"/>
                <a:gd name="T13" fmla="*/ 2147483647 h 326"/>
                <a:gd name="T14" fmla="*/ 2147483647 w 266"/>
                <a:gd name="T15" fmla="*/ 2147483647 h 326"/>
                <a:gd name="T16" fmla="*/ 2147483647 w 266"/>
                <a:gd name="T17" fmla="*/ 2147483647 h 326"/>
                <a:gd name="T18" fmla="*/ 2147483647 w 266"/>
                <a:gd name="T19" fmla="*/ 2147483647 h 326"/>
                <a:gd name="T20" fmla="*/ 2147483647 w 266"/>
                <a:gd name="T21" fmla="*/ 2147483647 h 326"/>
                <a:gd name="T22" fmla="*/ 2147483647 w 266"/>
                <a:gd name="T23" fmla="*/ 2147483647 h 326"/>
                <a:gd name="T24" fmla="*/ 2147483647 w 266"/>
                <a:gd name="T25" fmla="*/ 2147483647 h 326"/>
                <a:gd name="T26" fmla="*/ 2147483647 w 266"/>
                <a:gd name="T27" fmla="*/ 2147483647 h 326"/>
                <a:gd name="T28" fmla="*/ 2147483647 w 266"/>
                <a:gd name="T29" fmla="*/ 2147483647 h 326"/>
                <a:gd name="T30" fmla="*/ 2147483647 w 266"/>
                <a:gd name="T31" fmla="*/ 2147483647 h 326"/>
                <a:gd name="T32" fmla="*/ 2147483647 w 266"/>
                <a:gd name="T33" fmla="*/ 2147483647 h 326"/>
                <a:gd name="T34" fmla="*/ 2147483647 w 266"/>
                <a:gd name="T35" fmla="*/ 2147483647 h 326"/>
                <a:gd name="T36" fmla="*/ 2147483647 w 266"/>
                <a:gd name="T37" fmla="*/ 2147483647 h 326"/>
                <a:gd name="T38" fmla="*/ 2147483647 w 266"/>
                <a:gd name="T39" fmla="*/ 2147483647 h 326"/>
                <a:gd name="T40" fmla="*/ 2147483647 w 266"/>
                <a:gd name="T41" fmla="*/ 2147483647 h 326"/>
                <a:gd name="T42" fmla="*/ 2147483647 w 266"/>
                <a:gd name="T43" fmla="*/ 2147483647 h 326"/>
                <a:gd name="T44" fmla="*/ 2147483647 w 266"/>
                <a:gd name="T45" fmla="*/ 2147483647 h 326"/>
                <a:gd name="T46" fmla="*/ 2147483647 w 266"/>
                <a:gd name="T47" fmla="*/ 2147483647 h 326"/>
                <a:gd name="T48" fmla="*/ 2147483647 w 266"/>
                <a:gd name="T49" fmla="*/ 2147483647 h 326"/>
                <a:gd name="T50" fmla="*/ 2147483647 w 266"/>
                <a:gd name="T51" fmla="*/ 2147483647 h 326"/>
                <a:gd name="T52" fmla="*/ 2147483647 w 266"/>
                <a:gd name="T53" fmla="*/ 2147483647 h 326"/>
                <a:gd name="T54" fmla="*/ 2147483647 w 266"/>
                <a:gd name="T55" fmla="*/ 2147483647 h 326"/>
                <a:gd name="T56" fmla="*/ 2147483647 w 266"/>
                <a:gd name="T57" fmla="*/ 2147483647 h 326"/>
                <a:gd name="T58" fmla="*/ 2147483647 w 266"/>
                <a:gd name="T59" fmla="*/ 2147483647 h 326"/>
                <a:gd name="T60" fmla="*/ 2147483647 w 266"/>
                <a:gd name="T61" fmla="*/ 2147483647 h 326"/>
                <a:gd name="T62" fmla="*/ 2147483647 w 266"/>
                <a:gd name="T63" fmla="*/ 2147483647 h 326"/>
                <a:gd name="T64" fmla="*/ 2147483647 w 266"/>
                <a:gd name="T65" fmla="*/ 2147483647 h 326"/>
                <a:gd name="T66" fmla="*/ 2147483647 w 266"/>
                <a:gd name="T67" fmla="*/ 2147483647 h 3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66"/>
                <a:gd name="T103" fmla="*/ 0 h 326"/>
                <a:gd name="T104" fmla="*/ 266 w 266"/>
                <a:gd name="T105" fmla="*/ 326 h 32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66" h="326">
                  <a:moveTo>
                    <a:pt x="177" y="326"/>
                  </a:moveTo>
                  <a:cubicBezTo>
                    <a:pt x="164" y="326"/>
                    <a:pt x="153" y="318"/>
                    <a:pt x="150" y="305"/>
                  </a:cubicBezTo>
                  <a:cubicBezTo>
                    <a:pt x="123" y="198"/>
                    <a:pt x="123" y="198"/>
                    <a:pt x="123" y="198"/>
                  </a:cubicBezTo>
                  <a:cubicBezTo>
                    <a:pt x="91" y="305"/>
                    <a:pt x="91" y="305"/>
                    <a:pt x="91" y="305"/>
                  </a:cubicBezTo>
                  <a:cubicBezTo>
                    <a:pt x="87" y="316"/>
                    <a:pt x="77" y="324"/>
                    <a:pt x="65" y="324"/>
                  </a:cubicBezTo>
                  <a:cubicBezTo>
                    <a:pt x="57" y="324"/>
                    <a:pt x="50" y="320"/>
                    <a:pt x="45" y="313"/>
                  </a:cubicBezTo>
                  <a:cubicBezTo>
                    <a:pt x="40" y="307"/>
                    <a:pt x="38" y="298"/>
                    <a:pt x="40" y="290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3" y="84"/>
                    <a:pt x="83" y="84"/>
                    <a:pt x="83" y="84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53" y="153"/>
                    <a:pt x="53" y="153"/>
                    <a:pt x="53" y="153"/>
                  </a:cubicBezTo>
                  <a:cubicBezTo>
                    <a:pt x="51" y="160"/>
                    <a:pt x="47" y="165"/>
                    <a:pt x="41" y="169"/>
                  </a:cubicBezTo>
                  <a:cubicBezTo>
                    <a:pt x="35" y="172"/>
                    <a:pt x="28" y="173"/>
                    <a:pt x="21" y="171"/>
                  </a:cubicBezTo>
                  <a:cubicBezTo>
                    <a:pt x="8" y="167"/>
                    <a:pt x="0" y="152"/>
                    <a:pt x="4" y="139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63"/>
                    <a:pt x="27" y="62"/>
                    <a:pt x="28" y="61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9" y="0"/>
                    <a:pt x="101" y="3"/>
                  </a:cubicBezTo>
                  <a:cubicBezTo>
                    <a:pt x="103" y="5"/>
                    <a:pt x="103" y="9"/>
                    <a:pt x="101" y="11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3" y="150"/>
                    <a:pt x="17" y="157"/>
                    <a:pt x="25" y="159"/>
                  </a:cubicBezTo>
                  <a:cubicBezTo>
                    <a:pt x="28" y="160"/>
                    <a:pt x="32" y="160"/>
                    <a:pt x="35" y="158"/>
                  </a:cubicBezTo>
                  <a:cubicBezTo>
                    <a:pt x="38" y="156"/>
                    <a:pt x="40" y="153"/>
                    <a:pt x="41" y="150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7" y="93"/>
                    <a:pt x="57" y="92"/>
                    <a:pt x="58" y="91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8" y="63"/>
                    <a:pt x="90" y="63"/>
                    <a:pt x="92" y="64"/>
                  </a:cubicBezTo>
                  <a:cubicBezTo>
                    <a:pt x="95" y="65"/>
                    <a:pt x="96" y="67"/>
                    <a:pt x="96" y="70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9"/>
                    <a:pt x="93" y="149"/>
                    <a:pt x="93" y="150"/>
                  </a:cubicBezTo>
                  <a:cubicBezTo>
                    <a:pt x="52" y="294"/>
                    <a:pt x="52" y="294"/>
                    <a:pt x="52" y="294"/>
                  </a:cubicBezTo>
                  <a:cubicBezTo>
                    <a:pt x="51" y="298"/>
                    <a:pt x="51" y="303"/>
                    <a:pt x="54" y="306"/>
                  </a:cubicBezTo>
                  <a:cubicBezTo>
                    <a:pt x="57" y="310"/>
                    <a:pt x="61" y="312"/>
                    <a:pt x="65" y="312"/>
                  </a:cubicBezTo>
                  <a:cubicBezTo>
                    <a:pt x="72" y="312"/>
                    <a:pt x="77" y="308"/>
                    <a:pt x="79" y="302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2"/>
                    <a:pt x="121" y="170"/>
                    <a:pt x="124" y="170"/>
                  </a:cubicBezTo>
                  <a:cubicBezTo>
                    <a:pt x="126" y="170"/>
                    <a:pt x="129" y="172"/>
                    <a:pt x="129" y="174"/>
                  </a:cubicBezTo>
                  <a:cubicBezTo>
                    <a:pt x="162" y="302"/>
                    <a:pt x="162" y="302"/>
                    <a:pt x="162" y="302"/>
                  </a:cubicBezTo>
                  <a:cubicBezTo>
                    <a:pt x="163" y="310"/>
                    <a:pt x="170" y="314"/>
                    <a:pt x="177" y="314"/>
                  </a:cubicBezTo>
                  <a:cubicBezTo>
                    <a:pt x="182" y="314"/>
                    <a:pt x="187" y="312"/>
                    <a:pt x="190" y="308"/>
                  </a:cubicBezTo>
                  <a:cubicBezTo>
                    <a:pt x="193" y="304"/>
                    <a:pt x="194" y="299"/>
                    <a:pt x="192" y="294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4"/>
                    <a:pt x="154" y="153"/>
                    <a:pt x="154" y="153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3"/>
                    <a:pt x="158" y="61"/>
                    <a:pt x="160" y="60"/>
                  </a:cubicBezTo>
                  <a:cubicBezTo>
                    <a:pt x="162" y="59"/>
                    <a:pt x="165" y="60"/>
                    <a:pt x="167" y="62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30" y="123"/>
                    <a:pt x="230" y="123"/>
                    <a:pt x="230" y="123"/>
                  </a:cubicBezTo>
                  <a:cubicBezTo>
                    <a:pt x="233" y="125"/>
                    <a:pt x="236" y="125"/>
                    <a:pt x="240" y="125"/>
                  </a:cubicBezTo>
                  <a:cubicBezTo>
                    <a:pt x="244" y="124"/>
                    <a:pt x="247" y="122"/>
                    <a:pt x="249" y="118"/>
                  </a:cubicBezTo>
                  <a:cubicBezTo>
                    <a:pt x="252" y="112"/>
                    <a:pt x="250" y="104"/>
                    <a:pt x="244" y="100"/>
                  </a:cubicBezTo>
                  <a:cubicBezTo>
                    <a:pt x="211" y="79"/>
                    <a:pt x="211" y="79"/>
                    <a:pt x="211" y="79"/>
                  </a:cubicBezTo>
                  <a:cubicBezTo>
                    <a:pt x="211" y="79"/>
                    <a:pt x="210" y="79"/>
                    <a:pt x="210" y="78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3" y="8"/>
                    <a:pt x="154" y="4"/>
                    <a:pt x="156" y="2"/>
                  </a:cubicBezTo>
                  <a:cubicBezTo>
                    <a:pt x="159" y="0"/>
                    <a:pt x="163" y="1"/>
                    <a:pt x="165" y="3"/>
                  </a:cubicBezTo>
                  <a:cubicBezTo>
                    <a:pt x="218" y="70"/>
                    <a:pt x="218" y="70"/>
                    <a:pt x="218" y="7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62" y="97"/>
                    <a:pt x="266" y="112"/>
                    <a:pt x="259" y="124"/>
                  </a:cubicBezTo>
                  <a:cubicBezTo>
                    <a:pt x="255" y="130"/>
                    <a:pt x="250" y="135"/>
                    <a:pt x="243" y="136"/>
                  </a:cubicBezTo>
                  <a:cubicBezTo>
                    <a:pt x="236" y="138"/>
                    <a:pt x="229" y="137"/>
                    <a:pt x="223" y="133"/>
                  </a:cubicBezTo>
                  <a:cubicBezTo>
                    <a:pt x="192" y="112"/>
                    <a:pt x="192" y="112"/>
                    <a:pt x="192" y="112"/>
                  </a:cubicBezTo>
                  <a:cubicBezTo>
                    <a:pt x="192" y="112"/>
                    <a:pt x="191" y="111"/>
                    <a:pt x="191" y="111"/>
                  </a:cubicBezTo>
                  <a:cubicBezTo>
                    <a:pt x="167" y="82"/>
                    <a:pt x="167" y="82"/>
                    <a:pt x="167" y="8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204" y="291"/>
                    <a:pt x="204" y="291"/>
                    <a:pt x="204" y="291"/>
                  </a:cubicBezTo>
                  <a:cubicBezTo>
                    <a:pt x="206" y="300"/>
                    <a:pt x="204" y="308"/>
                    <a:pt x="199" y="315"/>
                  </a:cubicBezTo>
                  <a:cubicBezTo>
                    <a:pt x="194" y="322"/>
                    <a:pt x="186" y="326"/>
                    <a:pt x="177" y="3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375"/>
            <p:cNvSpPr>
              <a:spLocks noEditPoints="1"/>
            </p:cNvSpPr>
            <p:nvPr/>
          </p:nvSpPr>
          <p:spPr bwMode="auto">
            <a:xfrm>
              <a:off x="766763" y="1765300"/>
              <a:ext cx="141287" cy="138113"/>
            </a:xfrm>
            <a:custGeom>
              <a:avLst/>
              <a:gdLst>
                <a:gd name="T0" fmla="*/ 2147483647 w 105"/>
                <a:gd name="T1" fmla="*/ 2147483647 h 103"/>
                <a:gd name="T2" fmla="*/ 0 w 105"/>
                <a:gd name="T3" fmla="*/ 2147483647 h 103"/>
                <a:gd name="T4" fmla="*/ 2147483647 w 105"/>
                <a:gd name="T5" fmla="*/ 0 h 103"/>
                <a:gd name="T6" fmla="*/ 2147483647 w 105"/>
                <a:gd name="T7" fmla="*/ 2147483647 h 103"/>
                <a:gd name="T8" fmla="*/ 2147483647 w 105"/>
                <a:gd name="T9" fmla="*/ 2147483647 h 103"/>
                <a:gd name="T10" fmla="*/ 2147483647 w 105"/>
                <a:gd name="T11" fmla="*/ 2147483647 h 103"/>
                <a:gd name="T12" fmla="*/ 2147483647 w 105"/>
                <a:gd name="T13" fmla="*/ 2147483647 h 103"/>
                <a:gd name="T14" fmla="*/ 2147483647 w 105"/>
                <a:gd name="T15" fmla="*/ 2147483647 h 103"/>
                <a:gd name="T16" fmla="*/ 2147483647 w 105"/>
                <a:gd name="T17" fmla="*/ 2147483647 h 103"/>
                <a:gd name="T18" fmla="*/ 2147483647 w 105"/>
                <a:gd name="T19" fmla="*/ 2147483647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"/>
                <a:gd name="T31" fmla="*/ 0 h 103"/>
                <a:gd name="T32" fmla="*/ 105 w 105"/>
                <a:gd name="T33" fmla="*/ 103 h 1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" h="103">
                  <a:moveTo>
                    <a:pt x="52" y="103"/>
                  </a:moveTo>
                  <a:cubicBezTo>
                    <a:pt x="23" y="103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5" y="23"/>
                    <a:pt x="105" y="52"/>
                  </a:cubicBezTo>
                  <a:cubicBezTo>
                    <a:pt x="105" y="80"/>
                    <a:pt x="81" y="103"/>
                    <a:pt x="52" y="103"/>
                  </a:cubicBezTo>
                  <a:close/>
                  <a:moveTo>
                    <a:pt x="52" y="12"/>
                  </a:moveTo>
                  <a:cubicBezTo>
                    <a:pt x="30" y="12"/>
                    <a:pt x="12" y="30"/>
                    <a:pt x="12" y="52"/>
                  </a:cubicBezTo>
                  <a:cubicBezTo>
                    <a:pt x="12" y="73"/>
                    <a:pt x="30" y="91"/>
                    <a:pt x="52" y="91"/>
                  </a:cubicBezTo>
                  <a:cubicBezTo>
                    <a:pt x="75" y="91"/>
                    <a:pt x="93" y="73"/>
                    <a:pt x="93" y="52"/>
                  </a:cubicBezTo>
                  <a:cubicBezTo>
                    <a:pt x="93" y="30"/>
                    <a:pt x="75" y="12"/>
                    <a:pt x="5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376"/>
            <p:cNvSpPr/>
            <p:nvPr/>
          </p:nvSpPr>
          <p:spPr bwMode="auto">
            <a:xfrm>
              <a:off x="884238" y="2009775"/>
              <a:ext cx="307975" cy="303213"/>
            </a:xfrm>
            <a:custGeom>
              <a:avLst/>
              <a:gdLst>
                <a:gd name="T0" fmla="*/ 2147483647 w 230"/>
                <a:gd name="T1" fmla="*/ 2147483647 h 227"/>
                <a:gd name="T2" fmla="*/ 2147483647 w 230"/>
                <a:gd name="T3" fmla="*/ 2147483647 h 227"/>
                <a:gd name="T4" fmla="*/ 2147483647 w 230"/>
                <a:gd name="T5" fmla="*/ 2147483647 h 227"/>
                <a:gd name="T6" fmla="*/ 2147483647 w 230"/>
                <a:gd name="T7" fmla="*/ 2147483647 h 227"/>
                <a:gd name="T8" fmla="*/ 2147483647 w 230"/>
                <a:gd name="T9" fmla="*/ 2147483647 h 227"/>
                <a:gd name="T10" fmla="*/ 2147483647 w 230"/>
                <a:gd name="T11" fmla="*/ 2147483647 h 227"/>
                <a:gd name="T12" fmla="*/ 2147483647 w 230"/>
                <a:gd name="T13" fmla="*/ 2147483647 h 227"/>
                <a:gd name="T14" fmla="*/ 2147483647 w 230"/>
                <a:gd name="T15" fmla="*/ 2147483647 h 227"/>
                <a:gd name="T16" fmla="*/ 2147483647 w 230"/>
                <a:gd name="T17" fmla="*/ 2147483647 h 227"/>
                <a:gd name="T18" fmla="*/ 2147483647 w 230"/>
                <a:gd name="T19" fmla="*/ 2147483647 h 227"/>
                <a:gd name="T20" fmla="*/ 2147483647 w 230"/>
                <a:gd name="T21" fmla="*/ 2147483647 h 227"/>
                <a:gd name="T22" fmla="*/ 2147483647 w 230"/>
                <a:gd name="T23" fmla="*/ 2147483647 h 227"/>
                <a:gd name="T24" fmla="*/ 2147483647 w 230"/>
                <a:gd name="T25" fmla="*/ 2147483647 h 227"/>
                <a:gd name="T26" fmla="*/ 2147483647 w 230"/>
                <a:gd name="T27" fmla="*/ 2147483647 h 227"/>
                <a:gd name="T28" fmla="*/ 2147483647 w 230"/>
                <a:gd name="T29" fmla="*/ 2147483647 h 227"/>
                <a:gd name="T30" fmla="*/ 2147483647 w 230"/>
                <a:gd name="T31" fmla="*/ 2147483647 h 227"/>
                <a:gd name="T32" fmla="*/ 2147483647 w 230"/>
                <a:gd name="T33" fmla="*/ 2147483647 h 227"/>
                <a:gd name="T34" fmla="*/ 2147483647 w 230"/>
                <a:gd name="T35" fmla="*/ 2147483647 h 227"/>
                <a:gd name="T36" fmla="*/ 2147483647 w 230"/>
                <a:gd name="T37" fmla="*/ 2147483647 h 227"/>
                <a:gd name="T38" fmla="*/ 2147483647 w 230"/>
                <a:gd name="T39" fmla="*/ 2147483647 h 227"/>
                <a:gd name="T40" fmla="*/ 2147483647 w 230"/>
                <a:gd name="T41" fmla="*/ 2147483647 h 227"/>
                <a:gd name="T42" fmla="*/ 2147483647 w 230"/>
                <a:gd name="T43" fmla="*/ 2147483647 h 227"/>
                <a:gd name="T44" fmla="*/ 2147483647 w 230"/>
                <a:gd name="T45" fmla="*/ 2147483647 h 227"/>
                <a:gd name="T46" fmla="*/ 2147483647 w 230"/>
                <a:gd name="T47" fmla="*/ 2147483647 h 227"/>
                <a:gd name="T48" fmla="*/ 2147483647 w 230"/>
                <a:gd name="T49" fmla="*/ 2147483647 h 227"/>
                <a:gd name="T50" fmla="*/ 2147483647 w 230"/>
                <a:gd name="T51" fmla="*/ 2147483647 h 227"/>
                <a:gd name="T52" fmla="*/ 2147483647 w 230"/>
                <a:gd name="T53" fmla="*/ 2147483647 h 227"/>
                <a:gd name="T54" fmla="*/ 2147483647 w 230"/>
                <a:gd name="T55" fmla="*/ 2147483647 h 227"/>
                <a:gd name="T56" fmla="*/ 2147483647 w 230"/>
                <a:gd name="T57" fmla="*/ 2147483647 h 227"/>
                <a:gd name="T58" fmla="*/ 2147483647 w 230"/>
                <a:gd name="T59" fmla="*/ 2147483647 h 227"/>
                <a:gd name="T60" fmla="*/ 2147483647 w 230"/>
                <a:gd name="T61" fmla="*/ 2147483647 h 227"/>
                <a:gd name="T62" fmla="*/ 2147483647 w 230"/>
                <a:gd name="T63" fmla="*/ 2147483647 h 227"/>
                <a:gd name="T64" fmla="*/ 2147483647 w 230"/>
                <a:gd name="T65" fmla="*/ 2147483647 h 227"/>
                <a:gd name="T66" fmla="*/ 2147483647 w 230"/>
                <a:gd name="T67" fmla="*/ 2147483647 h 227"/>
                <a:gd name="T68" fmla="*/ 2147483647 w 230"/>
                <a:gd name="T69" fmla="*/ 2147483647 h 227"/>
                <a:gd name="T70" fmla="*/ 2147483647 w 230"/>
                <a:gd name="T71" fmla="*/ 2147483647 h 227"/>
                <a:gd name="T72" fmla="*/ 2147483647 w 230"/>
                <a:gd name="T73" fmla="*/ 2147483647 h 227"/>
                <a:gd name="T74" fmla="*/ 2147483647 w 230"/>
                <a:gd name="T75" fmla="*/ 2147483647 h 227"/>
                <a:gd name="T76" fmla="*/ 2147483647 w 230"/>
                <a:gd name="T77" fmla="*/ 2147483647 h 227"/>
                <a:gd name="T78" fmla="*/ 2147483647 w 230"/>
                <a:gd name="T79" fmla="*/ 2147483647 h 227"/>
                <a:gd name="T80" fmla="*/ 2147483647 w 230"/>
                <a:gd name="T81" fmla="*/ 2147483647 h 227"/>
                <a:gd name="T82" fmla="*/ 2147483647 w 230"/>
                <a:gd name="T83" fmla="*/ 2147483647 h 227"/>
                <a:gd name="T84" fmla="*/ 2147483647 w 230"/>
                <a:gd name="T85" fmla="*/ 2147483647 h 227"/>
                <a:gd name="T86" fmla="*/ 2147483647 w 230"/>
                <a:gd name="T87" fmla="*/ 2147483647 h 227"/>
                <a:gd name="T88" fmla="*/ 2147483647 w 230"/>
                <a:gd name="T89" fmla="*/ 2147483647 h 22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0"/>
                <a:gd name="T136" fmla="*/ 0 h 227"/>
                <a:gd name="T137" fmla="*/ 230 w 230"/>
                <a:gd name="T138" fmla="*/ 227 h 22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0" h="227">
                  <a:moveTo>
                    <a:pt x="133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09" y="227"/>
                    <a:pt x="106" y="224"/>
                    <a:pt x="106" y="221"/>
                  </a:cubicBezTo>
                  <a:cubicBezTo>
                    <a:pt x="106" y="221"/>
                    <a:pt x="102" y="167"/>
                    <a:pt x="97" y="150"/>
                  </a:cubicBezTo>
                  <a:cubicBezTo>
                    <a:pt x="97" y="147"/>
                    <a:pt x="94" y="139"/>
                    <a:pt x="85" y="141"/>
                  </a:cubicBezTo>
                  <a:cubicBezTo>
                    <a:pt x="83" y="141"/>
                    <a:pt x="81" y="141"/>
                    <a:pt x="79" y="142"/>
                  </a:cubicBezTo>
                  <a:cubicBezTo>
                    <a:pt x="65" y="145"/>
                    <a:pt x="47" y="149"/>
                    <a:pt x="21" y="148"/>
                  </a:cubicBezTo>
                  <a:cubicBezTo>
                    <a:pt x="18" y="148"/>
                    <a:pt x="15" y="145"/>
                    <a:pt x="15" y="141"/>
                  </a:cubicBezTo>
                  <a:cubicBezTo>
                    <a:pt x="15" y="138"/>
                    <a:pt x="18" y="136"/>
                    <a:pt x="22" y="136"/>
                  </a:cubicBezTo>
                  <a:cubicBezTo>
                    <a:pt x="46" y="137"/>
                    <a:pt x="62" y="133"/>
                    <a:pt x="77" y="130"/>
                  </a:cubicBezTo>
                  <a:cubicBezTo>
                    <a:pt x="79" y="130"/>
                    <a:pt x="81" y="129"/>
                    <a:pt x="83" y="129"/>
                  </a:cubicBezTo>
                  <a:cubicBezTo>
                    <a:pt x="95" y="126"/>
                    <a:pt x="106" y="134"/>
                    <a:pt x="109" y="147"/>
                  </a:cubicBezTo>
                  <a:cubicBezTo>
                    <a:pt x="113" y="162"/>
                    <a:pt x="116" y="200"/>
                    <a:pt x="117" y="215"/>
                  </a:cubicBezTo>
                  <a:cubicBezTo>
                    <a:pt x="127" y="215"/>
                    <a:pt x="127" y="215"/>
                    <a:pt x="127" y="215"/>
                  </a:cubicBezTo>
                  <a:cubicBezTo>
                    <a:pt x="127" y="193"/>
                    <a:pt x="129" y="125"/>
                    <a:pt x="145" y="105"/>
                  </a:cubicBezTo>
                  <a:cubicBezTo>
                    <a:pt x="162" y="83"/>
                    <a:pt x="171" y="82"/>
                    <a:pt x="183" y="82"/>
                  </a:cubicBezTo>
                  <a:cubicBezTo>
                    <a:pt x="189" y="83"/>
                    <a:pt x="194" y="83"/>
                    <a:pt x="202" y="79"/>
                  </a:cubicBezTo>
                  <a:cubicBezTo>
                    <a:pt x="213" y="75"/>
                    <a:pt x="218" y="57"/>
                    <a:pt x="217" y="53"/>
                  </a:cubicBezTo>
                  <a:cubicBezTo>
                    <a:pt x="215" y="52"/>
                    <a:pt x="208" y="52"/>
                    <a:pt x="204" y="51"/>
                  </a:cubicBezTo>
                  <a:cubicBezTo>
                    <a:pt x="193" y="51"/>
                    <a:pt x="180" y="50"/>
                    <a:pt x="176" y="40"/>
                  </a:cubicBezTo>
                  <a:cubicBezTo>
                    <a:pt x="170" y="25"/>
                    <a:pt x="153" y="26"/>
                    <a:pt x="152" y="26"/>
                  </a:cubicBezTo>
                  <a:cubicBezTo>
                    <a:pt x="151" y="26"/>
                    <a:pt x="149" y="26"/>
                    <a:pt x="148" y="25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7" y="32"/>
                    <a:pt x="136" y="34"/>
                    <a:pt x="136" y="35"/>
                  </a:cubicBezTo>
                  <a:cubicBezTo>
                    <a:pt x="132" y="42"/>
                    <a:pt x="118" y="65"/>
                    <a:pt x="109" y="69"/>
                  </a:cubicBezTo>
                  <a:cubicBezTo>
                    <a:pt x="97" y="75"/>
                    <a:pt x="45" y="80"/>
                    <a:pt x="6" y="77"/>
                  </a:cubicBezTo>
                  <a:cubicBezTo>
                    <a:pt x="3" y="77"/>
                    <a:pt x="0" y="74"/>
                    <a:pt x="1" y="70"/>
                  </a:cubicBezTo>
                  <a:cubicBezTo>
                    <a:pt x="1" y="67"/>
                    <a:pt x="4" y="65"/>
                    <a:pt x="7" y="65"/>
                  </a:cubicBezTo>
                  <a:cubicBezTo>
                    <a:pt x="47" y="68"/>
                    <a:pt x="96" y="62"/>
                    <a:pt x="104" y="58"/>
                  </a:cubicBezTo>
                  <a:cubicBezTo>
                    <a:pt x="108" y="57"/>
                    <a:pt x="117" y="43"/>
                    <a:pt x="124" y="31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5"/>
                    <a:pt x="122" y="3"/>
                    <a:pt x="124" y="1"/>
                  </a:cubicBezTo>
                  <a:cubicBezTo>
                    <a:pt x="125" y="0"/>
                    <a:pt x="128" y="0"/>
                    <a:pt x="130" y="1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63" y="14"/>
                    <a:pt x="181" y="18"/>
                    <a:pt x="187" y="36"/>
                  </a:cubicBezTo>
                  <a:cubicBezTo>
                    <a:pt x="188" y="38"/>
                    <a:pt x="199" y="39"/>
                    <a:pt x="205" y="39"/>
                  </a:cubicBezTo>
                  <a:cubicBezTo>
                    <a:pt x="214" y="40"/>
                    <a:pt x="223" y="40"/>
                    <a:pt x="227" y="46"/>
                  </a:cubicBezTo>
                  <a:cubicBezTo>
                    <a:pt x="230" y="50"/>
                    <a:pt x="229" y="58"/>
                    <a:pt x="228" y="63"/>
                  </a:cubicBezTo>
                  <a:cubicBezTo>
                    <a:pt x="225" y="72"/>
                    <a:pt x="218" y="86"/>
                    <a:pt x="207" y="90"/>
                  </a:cubicBezTo>
                  <a:cubicBezTo>
                    <a:pt x="196" y="95"/>
                    <a:pt x="189" y="95"/>
                    <a:pt x="183" y="94"/>
                  </a:cubicBezTo>
                  <a:cubicBezTo>
                    <a:pt x="175" y="94"/>
                    <a:pt x="169" y="94"/>
                    <a:pt x="154" y="113"/>
                  </a:cubicBezTo>
                  <a:cubicBezTo>
                    <a:pt x="141" y="129"/>
                    <a:pt x="139" y="196"/>
                    <a:pt x="139" y="221"/>
                  </a:cubicBezTo>
                  <a:cubicBezTo>
                    <a:pt x="139" y="222"/>
                    <a:pt x="138" y="224"/>
                    <a:pt x="137" y="225"/>
                  </a:cubicBezTo>
                  <a:cubicBezTo>
                    <a:pt x="136" y="226"/>
                    <a:pt x="134" y="227"/>
                    <a:pt x="133" y="2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377"/>
            <p:cNvSpPr/>
            <p:nvPr/>
          </p:nvSpPr>
          <p:spPr bwMode="auto">
            <a:xfrm>
              <a:off x="1060450" y="2165350"/>
              <a:ext cx="61912" cy="122238"/>
            </a:xfrm>
            <a:custGeom>
              <a:avLst/>
              <a:gdLst>
                <a:gd name="T0" fmla="*/ 2147483647 w 47"/>
                <a:gd name="T1" fmla="*/ 2147483647 h 92"/>
                <a:gd name="T2" fmla="*/ 2147483647 w 47"/>
                <a:gd name="T3" fmla="*/ 2147483647 h 92"/>
                <a:gd name="T4" fmla="*/ 2147483647 w 47"/>
                <a:gd name="T5" fmla="*/ 2147483647 h 92"/>
                <a:gd name="T6" fmla="*/ 2147483647 w 47"/>
                <a:gd name="T7" fmla="*/ 2147483647 h 92"/>
                <a:gd name="T8" fmla="*/ 2147483647 w 47"/>
                <a:gd name="T9" fmla="*/ 2147483647 h 92"/>
                <a:gd name="T10" fmla="*/ 2147483647 w 47"/>
                <a:gd name="T11" fmla="*/ 2147483647 h 92"/>
                <a:gd name="T12" fmla="*/ 2147483647 w 47"/>
                <a:gd name="T13" fmla="*/ 2147483647 h 92"/>
                <a:gd name="T14" fmla="*/ 2147483647 w 47"/>
                <a:gd name="T15" fmla="*/ 2147483647 h 92"/>
                <a:gd name="T16" fmla="*/ 2147483647 w 47"/>
                <a:gd name="T17" fmla="*/ 2147483647 h 92"/>
                <a:gd name="T18" fmla="*/ 2147483647 w 47"/>
                <a:gd name="T19" fmla="*/ 2147483647 h 92"/>
                <a:gd name="T20" fmla="*/ 2147483647 w 47"/>
                <a:gd name="T21" fmla="*/ 2147483647 h 92"/>
                <a:gd name="T22" fmla="*/ 2147483647 w 47"/>
                <a:gd name="T23" fmla="*/ 2147483647 h 92"/>
                <a:gd name="T24" fmla="*/ 2147483647 w 47"/>
                <a:gd name="T25" fmla="*/ 2147483647 h 92"/>
                <a:gd name="T26" fmla="*/ 2147483647 w 47"/>
                <a:gd name="T27" fmla="*/ 2147483647 h 92"/>
                <a:gd name="T28" fmla="*/ 2147483647 w 47"/>
                <a:gd name="T29" fmla="*/ 2147483647 h 92"/>
                <a:gd name="T30" fmla="*/ 2147483647 w 47"/>
                <a:gd name="T31" fmla="*/ 2147483647 h 92"/>
                <a:gd name="T32" fmla="*/ 2147483647 w 47"/>
                <a:gd name="T33" fmla="*/ 2147483647 h 92"/>
                <a:gd name="T34" fmla="*/ 2147483647 w 47"/>
                <a:gd name="T35" fmla="*/ 2147483647 h 92"/>
                <a:gd name="T36" fmla="*/ 2147483647 w 47"/>
                <a:gd name="T37" fmla="*/ 2147483647 h 92"/>
                <a:gd name="T38" fmla="*/ 2147483647 w 47"/>
                <a:gd name="T39" fmla="*/ 2147483647 h 92"/>
                <a:gd name="T40" fmla="*/ 2147483647 w 47"/>
                <a:gd name="T41" fmla="*/ 2147483647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7"/>
                <a:gd name="T64" fmla="*/ 0 h 92"/>
                <a:gd name="T65" fmla="*/ 47 w 47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7" h="92">
                  <a:moveTo>
                    <a:pt x="37" y="92"/>
                  </a:moveTo>
                  <a:cubicBezTo>
                    <a:pt x="37" y="92"/>
                    <a:pt x="36" y="92"/>
                    <a:pt x="36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7" y="88"/>
                    <a:pt x="15" y="86"/>
                    <a:pt x="15" y="8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6"/>
                    <a:pt x="0" y="32"/>
                    <a:pt x="1" y="29"/>
                  </a:cubicBezTo>
                  <a:cubicBezTo>
                    <a:pt x="3" y="27"/>
                    <a:pt x="7" y="26"/>
                    <a:pt x="10" y="28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4" y="37"/>
                    <a:pt x="25" y="39"/>
                    <a:pt x="25" y="41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6" y="10"/>
                    <a:pt x="5" y="6"/>
                    <a:pt x="7" y="4"/>
                  </a:cubicBezTo>
                  <a:cubicBezTo>
                    <a:pt x="9" y="1"/>
                    <a:pt x="12" y="0"/>
                    <a:pt x="15" y="2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6" y="22"/>
                    <a:pt x="47" y="24"/>
                    <a:pt x="47" y="2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88"/>
                    <a:pt x="42" y="90"/>
                    <a:pt x="41" y="91"/>
                  </a:cubicBezTo>
                  <a:cubicBezTo>
                    <a:pt x="40" y="92"/>
                    <a:pt x="38" y="92"/>
                    <a:pt x="37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378"/>
            <p:cNvSpPr/>
            <p:nvPr/>
          </p:nvSpPr>
          <p:spPr bwMode="auto">
            <a:xfrm>
              <a:off x="993775" y="2025650"/>
              <a:ext cx="115887" cy="120650"/>
            </a:xfrm>
            <a:custGeom>
              <a:avLst/>
              <a:gdLst>
                <a:gd name="T0" fmla="*/ 2147483647 w 86"/>
                <a:gd name="T1" fmla="*/ 2147483647 h 90"/>
                <a:gd name="T2" fmla="*/ 2147483647 w 86"/>
                <a:gd name="T3" fmla="*/ 2147483647 h 90"/>
                <a:gd name="T4" fmla="*/ 2147483647 w 86"/>
                <a:gd name="T5" fmla="*/ 2147483647 h 90"/>
                <a:gd name="T6" fmla="*/ 2147483647 w 86"/>
                <a:gd name="T7" fmla="*/ 2147483647 h 90"/>
                <a:gd name="T8" fmla="*/ 2147483647 w 86"/>
                <a:gd name="T9" fmla="*/ 2147483647 h 90"/>
                <a:gd name="T10" fmla="*/ 2147483647 w 86"/>
                <a:gd name="T11" fmla="*/ 2147483647 h 90"/>
                <a:gd name="T12" fmla="*/ 2147483647 w 86"/>
                <a:gd name="T13" fmla="*/ 2147483647 h 90"/>
                <a:gd name="T14" fmla="*/ 2147483647 w 86"/>
                <a:gd name="T15" fmla="*/ 2147483647 h 90"/>
                <a:gd name="T16" fmla="*/ 2147483647 w 86"/>
                <a:gd name="T17" fmla="*/ 2147483647 h 90"/>
                <a:gd name="T18" fmla="*/ 2147483647 w 86"/>
                <a:gd name="T19" fmla="*/ 2147483647 h 90"/>
                <a:gd name="T20" fmla="*/ 2147483647 w 86"/>
                <a:gd name="T21" fmla="*/ 2147483647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6"/>
                <a:gd name="T34" fmla="*/ 0 h 90"/>
                <a:gd name="T35" fmla="*/ 86 w 86"/>
                <a:gd name="T36" fmla="*/ 90 h 9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6" h="90">
                  <a:moveTo>
                    <a:pt x="80" y="90"/>
                  </a:moveTo>
                  <a:cubicBezTo>
                    <a:pt x="79" y="90"/>
                    <a:pt x="79" y="90"/>
                    <a:pt x="78" y="90"/>
                  </a:cubicBezTo>
                  <a:cubicBezTo>
                    <a:pt x="37" y="81"/>
                    <a:pt x="32" y="50"/>
                    <a:pt x="31" y="4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3" y="35"/>
                    <a:pt x="43" y="37"/>
                    <a:pt x="43" y="39"/>
                  </a:cubicBezTo>
                  <a:cubicBezTo>
                    <a:pt x="43" y="40"/>
                    <a:pt x="42" y="70"/>
                    <a:pt x="81" y="78"/>
                  </a:cubicBezTo>
                  <a:cubicBezTo>
                    <a:pt x="84" y="79"/>
                    <a:pt x="86" y="82"/>
                    <a:pt x="85" y="85"/>
                  </a:cubicBezTo>
                  <a:cubicBezTo>
                    <a:pt x="85" y="88"/>
                    <a:pt x="82" y="90"/>
                    <a:pt x="80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502" y="2980061"/>
            <a:ext cx="228403" cy="379606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1699338" y="2800849"/>
            <a:ext cx="629274" cy="738031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App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92417" y="2775145"/>
            <a:ext cx="1985215" cy="789437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流程图: 文档 193"/>
          <p:cNvSpPr/>
          <p:nvPr/>
        </p:nvSpPr>
        <p:spPr>
          <a:xfrm>
            <a:off x="2652503" y="2928210"/>
            <a:ext cx="673380" cy="483308"/>
          </a:xfrm>
          <a:prstGeom prst="flowChartDocument">
            <a:avLst/>
          </a:prstGeom>
          <a:solidFill>
            <a:srgbClr val="F7A65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Shallow Model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1" name="直接箭头连接符 194"/>
          <p:cNvCxnSpPr>
            <a:stCxn id="18" idx="3"/>
            <a:endCxn id="20" idx="1"/>
          </p:cNvCxnSpPr>
          <p:nvPr/>
        </p:nvCxnSpPr>
        <p:spPr>
          <a:xfrm flipV="1">
            <a:off x="2328612" y="3169864"/>
            <a:ext cx="323891" cy="1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圆角矩形 21"/>
          <p:cNvSpPr/>
          <p:nvPr/>
        </p:nvSpPr>
        <p:spPr>
          <a:xfrm>
            <a:off x="3543124" y="2894721"/>
            <a:ext cx="785716" cy="550285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Hard example mining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3" name="直接箭头连接符 196"/>
          <p:cNvCxnSpPr>
            <a:stCxn id="20" idx="3"/>
            <a:endCxn id="22" idx="1"/>
          </p:cNvCxnSpPr>
          <p:nvPr/>
        </p:nvCxnSpPr>
        <p:spPr>
          <a:xfrm>
            <a:off x="3325883" y="3169864"/>
            <a:ext cx="217241" cy="0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4" name="直接箭头连接符 201"/>
          <p:cNvCxnSpPr>
            <a:endCxn id="17" idx="1"/>
          </p:cNvCxnSpPr>
          <p:nvPr/>
        </p:nvCxnSpPr>
        <p:spPr>
          <a:xfrm>
            <a:off x="807683" y="3165359"/>
            <a:ext cx="241819" cy="4504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02"/>
          <p:cNvCxnSpPr>
            <a:stCxn id="17" idx="3"/>
            <a:endCxn id="18" idx="1"/>
          </p:cNvCxnSpPr>
          <p:nvPr/>
        </p:nvCxnSpPr>
        <p:spPr>
          <a:xfrm>
            <a:off x="1277905" y="3169864"/>
            <a:ext cx="421433" cy="1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圆角矩形 25"/>
          <p:cNvSpPr/>
          <p:nvPr/>
        </p:nvSpPr>
        <p:spPr>
          <a:xfrm>
            <a:off x="5217743" y="3172562"/>
            <a:ext cx="2581532" cy="2539903"/>
          </a:xfrm>
          <a:prstGeom prst="roundRect">
            <a:avLst>
              <a:gd name="adj" fmla="val 5854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Cloud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280161" y="3681999"/>
            <a:ext cx="981307" cy="1776960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542674" y="4021436"/>
            <a:ext cx="1177530" cy="1131974"/>
          </a:xfrm>
          <a:prstGeom prst="roundRect">
            <a:avLst/>
          </a:prstGeom>
          <a:solidFill>
            <a:srgbClr val="1C77C8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Sedna 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Joint-Inference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API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左右箭头 28"/>
          <p:cNvSpPr/>
          <p:nvPr/>
        </p:nvSpPr>
        <p:spPr>
          <a:xfrm>
            <a:off x="7877644" y="4493721"/>
            <a:ext cx="278764" cy="153515"/>
          </a:xfrm>
          <a:prstGeom prst="leftRightArrow">
            <a:avLst/>
          </a:prstGeom>
          <a:solidFill>
            <a:srgbClr val="1C77C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0" name="组合 608"/>
          <p:cNvGrpSpPr/>
          <p:nvPr/>
        </p:nvGrpSpPr>
        <p:grpSpPr bwMode="auto">
          <a:xfrm>
            <a:off x="8189674" y="4248344"/>
            <a:ext cx="532834" cy="481663"/>
            <a:chOff x="2465388" y="5186363"/>
            <a:chExt cx="577849" cy="481012"/>
          </a:xfrm>
          <a:solidFill>
            <a:srgbClr val="1D1D1A"/>
          </a:solidFill>
        </p:grpSpPr>
        <p:sp>
          <p:nvSpPr>
            <p:cNvPr id="31" name="Oval 460"/>
            <p:cNvSpPr>
              <a:spLocks noChangeArrowheads="1"/>
            </p:cNvSpPr>
            <p:nvPr/>
          </p:nvSpPr>
          <p:spPr bwMode="auto">
            <a:xfrm>
              <a:off x="2752725" y="5613400"/>
              <a:ext cx="52387" cy="539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Oval 461"/>
            <p:cNvSpPr>
              <a:spLocks noChangeArrowheads="1"/>
            </p:cNvSpPr>
            <p:nvPr/>
          </p:nvSpPr>
          <p:spPr bwMode="auto">
            <a:xfrm>
              <a:off x="2832100" y="5613400"/>
              <a:ext cx="53975" cy="53975"/>
            </a:xfrm>
            <a:prstGeom prst="ellipse">
              <a:avLst/>
            </a:prstGeom>
            <a:grpFill/>
            <a:ln>
              <a:noFill/>
            </a:ln>
          </p:spPr>
          <p:txBody>
            <a:bodyPr lIns="102427" tIns="51213" rIns="102427" bIns="51213"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Freeform 483"/>
            <p:cNvSpPr/>
            <p:nvPr/>
          </p:nvSpPr>
          <p:spPr bwMode="auto">
            <a:xfrm>
              <a:off x="2638425" y="5411788"/>
              <a:ext cx="312737" cy="241300"/>
            </a:xfrm>
            <a:custGeom>
              <a:avLst/>
              <a:gdLst>
                <a:gd name="T0" fmla="*/ 2147483647 w 238"/>
                <a:gd name="T1" fmla="*/ 2147483647 h 183"/>
                <a:gd name="T2" fmla="*/ 2147483647 w 238"/>
                <a:gd name="T3" fmla="*/ 2147483647 h 183"/>
                <a:gd name="T4" fmla="*/ 2147483647 w 238"/>
                <a:gd name="T5" fmla="*/ 2147483647 h 183"/>
                <a:gd name="T6" fmla="*/ 2147483647 w 238"/>
                <a:gd name="T7" fmla="*/ 2147483647 h 183"/>
                <a:gd name="T8" fmla="*/ 2147483647 w 238"/>
                <a:gd name="T9" fmla="*/ 2147483647 h 183"/>
                <a:gd name="T10" fmla="*/ 2147483647 w 238"/>
                <a:gd name="T11" fmla="*/ 2147483647 h 183"/>
                <a:gd name="T12" fmla="*/ 2147483647 w 238"/>
                <a:gd name="T13" fmla="*/ 2147483647 h 183"/>
                <a:gd name="T14" fmla="*/ 2147483647 w 238"/>
                <a:gd name="T15" fmla="*/ 2147483647 h 183"/>
                <a:gd name="T16" fmla="*/ 2147483647 w 238"/>
                <a:gd name="T17" fmla="*/ 2147483647 h 183"/>
                <a:gd name="T18" fmla="*/ 2147483647 w 238"/>
                <a:gd name="T19" fmla="*/ 2147483647 h 183"/>
                <a:gd name="T20" fmla="*/ 2147483647 w 238"/>
                <a:gd name="T21" fmla="*/ 2147483647 h 183"/>
                <a:gd name="T22" fmla="*/ 2147483647 w 238"/>
                <a:gd name="T23" fmla="*/ 2147483647 h 183"/>
                <a:gd name="T24" fmla="*/ 2147483647 w 238"/>
                <a:gd name="T25" fmla="*/ 2147483647 h 183"/>
                <a:gd name="T26" fmla="*/ 0 w 238"/>
                <a:gd name="T27" fmla="*/ 2147483647 h 183"/>
                <a:gd name="T28" fmla="*/ 0 w 238"/>
                <a:gd name="T29" fmla="*/ 2147483647 h 183"/>
                <a:gd name="T30" fmla="*/ 2147483647 w 238"/>
                <a:gd name="T31" fmla="*/ 0 h 183"/>
                <a:gd name="T32" fmla="*/ 2147483647 w 238"/>
                <a:gd name="T33" fmla="*/ 0 h 183"/>
                <a:gd name="T34" fmla="*/ 2147483647 w 238"/>
                <a:gd name="T35" fmla="*/ 2147483647 h 183"/>
                <a:gd name="T36" fmla="*/ 2147483647 w 238"/>
                <a:gd name="T37" fmla="*/ 2147483647 h 183"/>
                <a:gd name="T38" fmla="*/ 2147483647 w 238"/>
                <a:gd name="T39" fmla="*/ 2147483647 h 183"/>
                <a:gd name="T40" fmla="*/ 2147483647 w 238"/>
                <a:gd name="T41" fmla="*/ 2147483647 h 183"/>
                <a:gd name="T42" fmla="*/ 2147483647 w 238"/>
                <a:gd name="T43" fmla="*/ 2147483647 h 183"/>
                <a:gd name="T44" fmla="*/ 2147483647 w 238"/>
                <a:gd name="T45" fmla="*/ 2147483647 h 1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38"/>
                <a:gd name="T70" fmla="*/ 0 h 183"/>
                <a:gd name="T71" fmla="*/ 238 w 238"/>
                <a:gd name="T72" fmla="*/ 183 h 18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38" h="183">
                  <a:moveTo>
                    <a:pt x="229" y="183"/>
                  </a:moveTo>
                  <a:cubicBezTo>
                    <a:pt x="169" y="183"/>
                    <a:pt x="169" y="183"/>
                    <a:pt x="169" y="183"/>
                  </a:cubicBezTo>
                  <a:cubicBezTo>
                    <a:pt x="169" y="165"/>
                    <a:pt x="169" y="165"/>
                    <a:pt x="169" y="165"/>
                  </a:cubicBezTo>
                  <a:cubicBezTo>
                    <a:pt x="220" y="165"/>
                    <a:pt x="220" y="165"/>
                    <a:pt x="220" y="165"/>
                  </a:cubicBezTo>
                  <a:cubicBezTo>
                    <a:pt x="220" y="55"/>
                    <a:pt x="220" y="55"/>
                    <a:pt x="220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5" y="55"/>
                    <a:pt x="122" y="54"/>
                    <a:pt x="120" y="51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4" y="183"/>
                    <a:pt x="0" y="179"/>
                    <a:pt x="0" y="1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7" y="2"/>
                    <a:pt x="108" y="4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229" y="37"/>
                    <a:pt x="229" y="37"/>
                    <a:pt x="229" y="37"/>
                  </a:cubicBezTo>
                  <a:cubicBezTo>
                    <a:pt x="233" y="37"/>
                    <a:pt x="238" y="41"/>
                    <a:pt x="238" y="46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8" y="179"/>
                    <a:pt x="233" y="183"/>
                    <a:pt x="229" y="1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485"/>
            <p:cNvSpPr/>
            <p:nvPr/>
          </p:nvSpPr>
          <p:spPr bwMode="auto">
            <a:xfrm>
              <a:off x="2684463" y="5365750"/>
              <a:ext cx="312737" cy="239713"/>
            </a:xfrm>
            <a:custGeom>
              <a:avLst/>
              <a:gdLst>
                <a:gd name="T0" fmla="*/ 2147483647 w 238"/>
                <a:gd name="T1" fmla="*/ 2147483647 h 183"/>
                <a:gd name="T2" fmla="*/ 2147483647 w 238"/>
                <a:gd name="T3" fmla="*/ 2147483647 h 183"/>
                <a:gd name="T4" fmla="*/ 2147483647 w 238"/>
                <a:gd name="T5" fmla="*/ 2147483647 h 183"/>
                <a:gd name="T6" fmla="*/ 2147483647 w 238"/>
                <a:gd name="T7" fmla="*/ 2147483647 h 183"/>
                <a:gd name="T8" fmla="*/ 2147483647 w 238"/>
                <a:gd name="T9" fmla="*/ 2147483647 h 183"/>
                <a:gd name="T10" fmla="*/ 2147483647 w 238"/>
                <a:gd name="T11" fmla="*/ 2147483647 h 183"/>
                <a:gd name="T12" fmla="*/ 2147483647 w 238"/>
                <a:gd name="T13" fmla="*/ 2147483647 h 183"/>
                <a:gd name="T14" fmla="*/ 2147483647 w 238"/>
                <a:gd name="T15" fmla="*/ 2147483647 h 183"/>
                <a:gd name="T16" fmla="*/ 2147483647 w 238"/>
                <a:gd name="T17" fmla="*/ 2147483647 h 183"/>
                <a:gd name="T18" fmla="*/ 2147483647 w 238"/>
                <a:gd name="T19" fmla="*/ 2147483647 h 183"/>
                <a:gd name="T20" fmla="*/ 0 w 238"/>
                <a:gd name="T21" fmla="*/ 2147483647 h 183"/>
                <a:gd name="T22" fmla="*/ 0 w 238"/>
                <a:gd name="T23" fmla="*/ 2147483647 h 183"/>
                <a:gd name="T24" fmla="*/ 2147483647 w 238"/>
                <a:gd name="T25" fmla="*/ 0 h 183"/>
                <a:gd name="T26" fmla="*/ 2147483647 w 238"/>
                <a:gd name="T27" fmla="*/ 0 h 183"/>
                <a:gd name="T28" fmla="*/ 2147483647 w 238"/>
                <a:gd name="T29" fmla="*/ 2147483647 h 183"/>
                <a:gd name="T30" fmla="*/ 2147483647 w 238"/>
                <a:gd name="T31" fmla="*/ 2147483647 h 183"/>
                <a:gd name="T32" fmla="*/ 2147483647 w 238"/>
                <a:gd name="T33" fmla="*/ 2147483647 h 183"/>
                <a:gd name="T34" fmla="*/ 2147483647 w 238"/>
                <a:gd name="T35" fmla="*/ 2147483647 h 183"/>
                <a:gd name="T36" fmla="*/ 2147483647 w 238"/>
                <a:gd name="T37" fmla="*/ 2147483647 h 183"/>
                <a:gd name="T38" fmla="*/ 2147483647 w 238"/>
                <a:gd name="T39" fmla="*/ 2147483647 h 18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38"/>
                <a:gd name="T61" fmla="*/ 0 h 183"/>
                <a:gd name="T62" fmla="*/ 238 w 238"/>
                <a:gd name="T63" fmla="*/ 183 h 18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38" h="183">
                  <a:moveTo>
                    <a:pt x="229" y="183"/>
                  </a:moveTo>
                  <a:cubicBezTo>
                    <a:pt x="194" y="183"/>
                    <a:pt x="194" y="183"/>
                    <a:pt x="194" y="183"/>
                  </a:cubicBezTo>
                  <a:cubicBezTo>
                    <a:pt x="194" y="165"/>
                    <a:pt x="194" y="165"/>
                    <a:pt x="194" y="165"/>
                  </a:cubicBezTo>
                  <a:cubicBezTo>
                    <a:pt x="220" y="165"/>
                    <a:pt x="220" y="165"/>
                    <a:pt x="220" y="165"/>
                  </a:cubicBezTo>
                  <a:cubicBezTo>
                    <a:pt x="220" y="55"/>
                    <a:pt x="220" y="55"/>
                    <a:pt x="220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5" y="55"/>
                    <a:pt x="122" y="54"/>
                    <a:pt x="120" y="52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7" y="2"/>
                    <a:pt x="108" y="4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229" y="37"/>
                    <a:pt x="229" y="37"/>
                    <a:pt x="229" y="37"/>
                  </a:cubicBezTo>
                  <a:cubicBezTo>
                    <a:pt x="234" y="37"/>
                    <a:pt x="238" y="41"/>
                    <a:pt x="238" y="46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8" y="179"/>
                    <a:pt x="234" y="183"/>
                    <a:pt x="229" y="1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486"/>
            <p:cNvSpPr/>
            <p:nvPr/>
          </p:nvSpPr>
          <p:spPr bwMode="auto">
            <a:xfrm>
              <a:off x="2730500" y="5319713"/>
              <a:ext cx="312737" cy="238125"/>
            </a:xfrm>
            <a:custGeom>
              <a:avLst/>
              <a:gdLst>
                <a:gd name="T0" fmla="*/ 2147483647 w 238"/>
                <a:gd name="T1" fmla="*/ 2147483647 h 182"/>
                <a:gd name="T2" fmla="*/ 2147483647 w 238"/>
                <a:gd name="T3" fmla="*/ 2147483647 h 182"/>
                <a:gd name="T4" fmla="*/ 2147483647 w 238"/>
                <a:gd name="T5" fmla="*/ 2147483647 h 182"/>
                <a:gd name="T6" fmla="*/ 2147483647 w 238"/>
                <a:gd name="T7" fmla="*/ 2147483647 h 182"/>
                <a:gd name="T8" fmla="*/ 2147483647 w 238"/>
                <a:gd name="T9" fmla="*/ 2147483647 h 182"/>
                <a:gd name="T10" fmla="*/ 2147483647 w 238"/>
                <a:gd name="T11" fmla="*/ 2147483647 h 182"/>
                <a:gd name="T12" fmla="*/ 2147483647 w 238"/>
                <a:gd name="T13" fmla="*/ 2147483647 h 182"/>
                <a:gd name="T14" fmla="*/ 2147483647 w 238"/>
                <a:gd name="T15" fmla="*/ 2147483647 h 182"/>
                <a:gd name="T16" fmla="*/ 2147483647 w 238"/>
                <a:gd name="T17" fmla="*/ 2147483647 h 182"/>
                <a:gd name="T18" fmla="*/ 2147483647 w 238"/>
                <a:gd name="T19" fmla="*/ 2147483647 h 182"/>
                <a:gd name="T20" fmla="*/ 0 w 238"/>
                <a:gd name="T21" fmla="*/ 2147483647 h 182"/>
                <a:gd name="T22" fmla="*/ 0 w 238"/>
                <a:gd name="T23" fmla="*/ 2147483647 h 182"/>
                <a:gd name="T24" fmla="*/ 2147483647 w 238"/>
                <a:gd name="T25" fmla="*/ 0 h 182"/>
                <a:gd name="T26" fmla="*/ 2147483647 w 238"/>
                <a:gd name="T27" fmla="*/ 0 h 182"/>
                <a:gd name="T28" fmla="*/ 2147483647 w 238"/>
                <a:gd name="T29" fmla="*/ 2147483647 h 182"/>
                <a:gd name="T30" fmla="*/ 2147483647 w 238"/>
                <a:gd name="T31" fmla="*/ 2147483647 h 182"/>
                <a:gd name="T32" fmla="*/ 2147483647 w 238"/>
                <a:gd name="T33" fmla="*/ 2147483647 h 182"/>
                <a:gd name="T34" fmla="*/ 2147483647 w 238"/>
                <a:gd name="T35" fmla="*/ 2147483647 h 182"/>
                <a:gd name="T36" fmla="*/ 2147483647 w 238"/>
                <a:gd name="T37" fmla="*/ 2147483647 h 182"/>
                <a:gd name="T38" fmla="*/ 2147483647 w 238"/>
                <a:gd name="T39" fmla="*/ 2147483647 h 18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38"/>
                <a:gd name="T61" fmla="*/ 0 h 182"/>
                <a:gd name="T62" fmla="*/ 238 w 238"/>
                <a:gd name="T63" fmla="*/ 182 h 18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38" h="182">
                  <a:moveTo>
                    <a:pt x="229" y="182"/>
                  </a:moveTo>
                  <a:cubicBezTo>
                    <a:pt x="194" y="182"/>
                    <a:pt x="194" y="182"/>
                    <a:pt x="194" y="182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20" y="54"/>
                    <a:pt x="220" y="54"/>
                    <a:pt x="220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5" y="54"/>
                    <a:pt x="122" y="53"/>
                    <a:pt x="121" y="51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7" y="1"/>
                    <a:pt x="109" y="3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229" y="36"/>
                    <a:pt x="229" y="36"/>
                    <a:pt x="229" y="36"/>
                  </a:cubicBezTo>
                  <a:cubicBezTo>
                    <a:pt x="234" y="36"/>
                    <a:pt x="238" y="41"/>
                    <a:pt x="238" y="45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8" y="178"/>
                    <a:pt x="234" y="182"/>
                    <a:pt x="229" y="1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Freeform 523"/>
            <p:cNvSpPr/>
            <p:nvPr/>
          </p:nvSpPr>
          <p:spPr bwMode="auto">
            <a:xfrm>
              <a:off x="2465388" y="5186363"/>
              <a:ext cx="239712" cy="280988"/>
            </a:xfrm>
            <a:custGeom>
              <a:avLst/>
              <a:gdLst>
                <a:gd name="T0" fmla="*/ 2147483647 w 182"/>
                <a:gd name="T1" fmla="*/ 2147483647 h 214"/>
                <a:gd name="T2" fmla="*/ 0 w 182"/>
                <a:gd name="T3" fmla="*/ 2147483647 h 214"/>
                <a:gd name="T4" fmla="*/ 2147483647 w 182"/>
                <a:gd name="T5" fmla="*/ 2147483647 h 214"/>
                <a:gd name="T6" fmla="*/ 2147483647 w 182"/>
                <a:gd name="T7" fmla="*/ 2147483647 h 214"/>
                <a:gd name="T8" fmla="*/ 2147483647 w 182"/>
                <a:gd name="T9" fmla="*/ 0 h 214"/>
                <a:gd name="T10" fmla="*/ 2147483647 w 182"/>
                <a:gd name="T11" fmla="*/ 2147483647 h 214"/>
                <a:gd name="T12" fmla="*/ 2147483647 w 182"/>
                <a:gd name="T13" fmla="*/ 2147483647 h 214"/>
                <a:gd name="T14" fmla="*/ 2147483647 w 182"/>
                <a:gd name="T15" fmla="*/ 2147483647 h 214"/>
                <a:gd name="T16" fmla="*/ 2147483647 w 182"/>
                <a:gd name="T17" fmla="*/ 2147483647 h 214"/>
                <a:gd name="T18" fmla="*/ 2147483647 w 182"/>
                <a:gd name="T19" fmla="*/ 2147483647 h 214"/>
                <a:gd name="T20" fmla="*/ 2147483647 w 182"/>
                <a:gd name="T21" fmla="*/ 2147483647 h 214"/>
                <a:gd name="T22" fmla="*/ 2147483647 w 182"/>
                <a:gd name="T23" fmla="*/ 2147483647 h 214"/>
                <a:gd name="T24" fmla="*/ 2147483647 w 182"/>
                <a:gd name="T25" fmla="*/ 2147483647 h 214"/>
                <a:gd name="T26" fmla="*/ 2147483647 w 182"/>
                <a:gd name="T27" fmla="*/ 2147483647 h 214"/>
                <a:gd name="T28" fmla="*/ 2147483647 w 182"/>
                <a:gd name="T29" fmla="*/ 2147483647 h 214"/>
                <a:gd name="T30" fmla="*/ 2147483647 w 182"/>
                <a:gd name="T31" fmla="*/ 2147483647 h 214"/>
                <a:gd name="T32" fmla="*/ 2147483647 w 182"/>
                <a:gd name="T33" fmla="*/ 2147483647 h 214"/>
                <a:gd name="T34" fmla="*/ 2147483647 w 182"/>
                <a:gd name="T35" fmla="*/ 2147483647 h 214"/>
                <a:gd name="T36" fmla="*/ 2147483647 w 182"/>
                <a:gd name="T37" fmla="*/ 2147483647 h 2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2"/>
                <a:gd name="T58" fmla="*/ 0 h 214"/>
                <a:gd name="T59" fmla="*/ 182 w 182"/>
                <a:gd name="T60" fmla="*/ 214 h 2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2" h="214">
                  <a:moveTo>
                    <a:pt x="18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179"/>
                    <a:pt x="18" y="148"/>
                    <a:pt x="47" y="130"/>
                  </a:cubicBezTo>
                  <a:cubicBezTo>
                    <a:pt x="32" y="116"/>
                    <a:pt x="23" y="96"/>
                    <a:pt x="23" y="75"/>
                  </a:cubicBezTo>
                  <a:cubicBezTo>
                    <a:pt x="23" y="34"/>
                    <a:pt x="57" y="0"/>
                    <a:pt x="98" y="0"/>
                  </a:cubicBezTo>
                  <a:cubicBezTo>
                    <a:pt x="139" y="0"/>
                    <a:pt x="173" y="34"/>
                    <a:pt x="173" y="75"/>
                  </a:cubicBezTo>
                  <a:cubicBezTo>
                    <a:pt x="173" y="96"/>
                    <a:pt x="164" y="116"/>
                    <a:pt x="149" y="130"/>
                  </a:cubicBezTo>
                  <a:cubicBezTo>
                    <a:pt x="163" y="139"/>
                    <a:pt x="174" y="150"/>
                    <a:pt x="182" y="164"/>
                  </a:cubicBezTo>
                  <a:cubicBezTo>
                    <a:pt x="167" y="174"/>
                    <a:pt x="167" y="174"/>
                    <a:pt x="167" y="174"/>
                  </a:cubicBezTo>
                  <a:cubicBezTo>
                    <a:pt x="158" y="159"/>
                    <a:pt x="144" y="147"/>
                    <a:pt x="128" y="140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45" y="114"/>
                    <a:pt x="155" y="95"/>
                    <a:pt x="155" y="75"/>
                  </a:cubicBezTo>
                  <a:cubicBezTo>
                    <a:pt x="155" y="44"/>
                    <a:pt x="129" y="18"/>
                    <a:pt x="98" y="18"/>
                  </a:cubicBezTo>
                  <a:cubicBezTo>
                    <a:pt x="66" y="18"/>
                    <a:pt x="41" y="44"/>
                    <a:pt x="41" y="75"/>
                  </a:cubicBezTo>
                  <a:cubicBezTo>
                    <a:pt x="41" y="95"/>
                    <a:pt x="51" y="114"/>
                    <a:pt x="69" y="124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37" y="153"/>
                    <a:pt x="18" y="182"/>
                    <a:pt x="18" y="2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Freeform 524"/>
            <p:cNvSpPr/>
            <p:nvPr/>
          </p:nvSpPr>
          <p:spPr bwMode="auto">
            <a:xfrm>
              <a:off x="2465388" y="5467350"/>
              <a:ext cx="219075" cy="185738"/>
            </a:xfrm>
            <a:custGeom>
              <a:avLst/>
              <a:gdLst>
                <a:gd name="T0" fmla="*/ 2147483647 w 166"/>
                <a:gd name="T1" fmla="*/ 2147483647 h 141"/>
                <a:gd name="T2" fmla="*/ 2147483647 w 166"/>
                <a:gd name="T3" fmla="*/ 2147483647 h 141"/>
                <a:gd name="T4" fmla="*/ 0 w 166"/>
                <a:gd name="T5" fmla="*/ 2147483647 h 141"/>
                <a:gd name="T6" fmla="*/ 0 w 166"/>
                <a:gd name="T7" fmla="*/ 0 h 141"/>
                <a:gd name="T8" fmla="*/ 2147483647 w 166"/>
                <a:gd name="T9" fmla="*/ 0 h 141"/>
                <a:gd name="T10" fmla="*/ 2147483647 w 166"/>
                <a:gd name="T11" fmla="*/ 2147483647 h 141"/>
                <a:gd name="T12" fmla="*/ 2147483647 w 166"/>
                <a:gd name="T13" fmla="*/ 2147483647 h 141"/>
                <a:gd name="T14" fmla="*/ 2147483647 w 166"/>
                <a:gd name="T15" fmla="*/ 2147483647 h 141"/>
                <a:gd name="T16" fmla="*/ 2147483647 w 166"/>
                <a:gd name="T17" fmla="*/ 2147483647 h 1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6"/>
                <a:gd name="T28" fmla="*/ 0 h 141"/>
                <a:gd name="T29" fmla="*/ 166 w 166"/>
                <a:gd name="T30" fmla="*/ 141 h 1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6" h="141">
                  <a:moveTo>
                    <a:pt x="166" y="141"/>
                  </a:moveTo>
                  <a:cubicBezTo>
                    <a:pt x="29" y="141"/>
                    <a:pt x="29" y="141"/>
                    <a:pt x="29" y="141"/>
                  </a:cubicBezTo>
                  <a:cubicBezTo>
                    <a:pt x="13" y="141"/>
                    <a:pt x="0" y="127"/>
                    <a:pt x="0" y="1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1"/>
                    <a:pt x="18" y="111"/>
                    <a:pt x="18" y="111"/>
                  </a:cubicBezTo>
                  <a:cubicBezTo>
                    <a:pt x="18" y="118"/>
                    <a:pt x="23" y="123"/>
                    <a:pt x="29" y="123"/>
                  </a:cubicBezTo>
                  <a:cubicBezTo>
                    <a:pt x="166" y="123"/>
                    <a:pt x="166" y="123"/>
                    <a:pt x="166" y="123"/>
                  </a:cubicBezTo>
                  <a:lnTo>
                    <a:pt x="166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525"/>
            <p:cNvSpPr>
              <a:spLocks noEditPoints="1"/>
            </p:cNvSpPr>
            <p:nvPr/>
          </p:nvSpPr>
          <p:spPr bwMode="auto">
            <a:xfrm>
              <a:off x="2495550" y="5186363"/>
              <a:ext cx="198437" cy="196850"/>
            </a:xfrm>
            <a:custGeom>
              <a:avLst/>
              <a:gdLst>
                <a:gd name="T0" fmla="*/ 2147483647 w 150"/>
                <a:gd name="T1" fmla="*/ 2147483647 h 150"/>
                <a:gd name="T2" fmla="*/ 0 w 150"/>
                <a:gd name="T3" fmla="*/ 2147483647 h 150"/>
                <a:gd name="T4" fmla="*/ 2147483647 w 150"/>
                <a:gd name="T5" fmla="*/ 0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0"/>
                <a:gd name="T31" fmla="*/ 0 h 150"/>
                <a:gd name="T32" fmla="*/ 150 w 150"/>
                <a:gd name="T33" fmla="*/ 150 h 1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0" h="150">
                  <a:moveTo>
                    <a:pt x="75" y="150"/>
                  </a:moveTo>
                  <a:cubicBezTo>
                    <a:pt x="34" y="150"/>
                    <a:pt x="0" y="116"/>
                    <a:pt x="0" y="75"/>
                  </a:cubicBezTo>
                  <a:cubicBezTo>
                    <a:pt x="0" y="34"/>
                    <a:pt x="34" y="0"/>
                    <a:pt x="75" y="0"/>
                  </a:cubicBezTo>
                  <a:cubicBezTo>
                    <a:pt x="116" y="0"/>
                    <a:pt x="150" y="34"/>
                    <a:pt x="150" y="75"/>
                  </a:cubicBezTo>
                  <a:cubicBezTo>
                    <a:pt x="150" y="116"/>
                    <a:pt x="116" y="150"/>
                    <a:pt x="75" y="150"/>
                  </a:cubicBezTo>
                  <a:close/>
                  <a:moveTo>
                    <a:pt x="75" y="18"/>
                  </a:moveTo>
                  <a:cubicBezTo>
                    <a:pt x="43" y="18"/>
                    <a:pt x="18" y="44"/>
                    <a:pt x="18" y="75"/>
                  </a:cubicBezTo>
                  <a:cubicBezTo>
                    <a:pt x="18" y="107"/>
                    <a:pt x="43" y="132"/>
                    <a:pt x="75" y="132"/>
                  </a:cubicBezTo>
                  <a:cubicBezTo>
                    <a:pt x="106" y="132"/>
                    <a:pt x="132" y="107"/>
                    <a:pt x="132" y="75"/>
                  </a:cubicBezTo>
                  <a:cubicBezTo>
                    <a:pt x="132" y="44"/>
                    <a:pt x="106" y="18"/>
                    <a:pt x="7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02427" tIns="51213" rIns="102427" bIns="51213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9" name="左右箭头 38"/>
          <p:cNvSpPr/>
          <p:nvPr/>
        </p:nvSpPr>
        <p:spPr>
          <a:xfrm>
            <a:off x="6273952" y="4493721"/>
            <a:ext cx="278764" cy="153515"/>
          </a:xfrm>
          <a:prstGeom prst="leftRightArrow">
            <a:avLst/>
          </a:prstGeom>
          <a:solidFill>
            <a:srgbClr val="1C77C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流程图: 文档 216"/>
          <p:cNvSpPr/>
          <p:nvPr/>
        </p:nvSpPr>
        <p:spPr>
          <a:xfrm>
            <a:off x="5523842" y="4433652"/>
            <a:ext cx="621928" cy="483308"/>
          </a:xfrm>
          <a:prstGeom prst="flowChartDocument">
            <a:avLst/>
          </a:prstGeom>
          <a:solidFill>
            <a:srgbClr val="F7A65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大模型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推理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流程图: 文档 217"/>
          <p:cNvSpPr/>
          <p:nvPr/>
        </p:nvSpPr>
        <p:spPr>
          <a:xfrm>
            <a:off x="5465909" y="4345769"/>
            <a:ext cx="621928" cy="483308"/>
          </a:xfrm>
          <a:prstGeom prst="flowChartDocument">
            <a:avLst/>
          </a:prstGeom>
          <a:solidFill>
            <a:srgbClr val="F7A65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大模型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推理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流程图: 文档 218"/>
          <p:cNvSpPr/>
          <p:nvPr/>
        </p:nvSpPr>
        <p:spPr>
          <a:xfrm>
            <a:off x="5407223" y="4270448"/>
            <a:ext cx="621928" cy="483308"/>
          </a:xfrm>
          <a:prstGeom prst="flowChartDocument">
            <a:avLst/>
          </a:prstGeom>
          <a:solidFill>
            <a:srgbClr val="F7A65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Deep Model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43" name="直接箭头连接符 197"/>
          <p:cNvCxnSpPr>
            <a:stCxn id="22" idx="3"/>
            <a:endCxn id="42" idx="1"/>
          </p:cNvCxnSpPr>
          <p:nvPr/>
        </p:nvCxnSpPr>
        <p:spPr>
          <a:xfrm>
            <a:off x="4328840" y="3169864"/>
            <a:ext cx="1078383" cy="1342238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4" name="圆角矩形 43"/>
          <p:cNvSpPr/>
          <p:nvPr/>
        </p:nvSpPr>
        <p:spPr>
          <a:xfrm>
            <a:off x="1495146" y="3810759"/>
            <a:ext cx="3148794" cy="1250311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Edge </a:t>
            </a:r>
            <a:r>
              <a:rPr lang="en-US" altLang="zh-CN" sz="1200" kern="0" dirty="0">
                <a:solidFill>
                  <a:srgbClr val="1D1D1A"/>
                </a:solidFill>
                <a:cs typeface="+mn-ea"/>
                <a:sym typeface="+mn-lt"/>
              </a:rPr>
              <a:t>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699338" y="4147095"/>
            <a:ext cx="629274" cy="738031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App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492417" y="4121391"/>
            <a:ext cx="1985215" cy="789437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流程图: 文档 193"/>
          <p:cNvSpPr/>
          <p:nvPr/>
        </p:nvSpPr>
        <p:spPr>
          <a:xfrm>
            <a:off x="2652503" y="4274456"/>
            <a:ext cx="673380" cy="483308"/>
          </a:xfrm>
          <a:prstGeom prst="flowChartDocument">
            <a:avLst/>
          </a:prstGeom>
          <a:solidFill>
            <a:srgbClr val="F7A65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Shallow Model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48" name="直接箭头连接符 194"/>
          <p:cNvCxnSpPr>
            <a:stCxn id="45" idx="3"/>
            <a:endCxn id="47" idx="1"/>
          </p:cNvCxnSpPr>
          <p:nvPr/>
        </p:nvCxnSpPr>
        <p:spPr>
          <a:xfrm flipV="1">
            <a:off x="2328612" y="4516110"/>
            <a:ext cx="323891" cy="1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9" name="圆角矩形 48"/>
          <p:cNvSpPr/>
          <p:nvPr/>
        </p:nvSpPr>
        <p:spPr>
          <a:xfrm>
            <a:off x="3543124" y="4240967"/>
            <a:ext cx="785716" cy="550285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Hard example mining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0" name="直接箭头连接符 196"/>
          <p:cNvCxnSpPr>
            <a:stCxn id="47" idx="3"/>
            <a:endCxn id="49" idx="1"/>
          </p:cNvCxnSpPr>
          <p:nvPr/>
        </p:nvCxnSpPr>
        <p:spPr>
          <a:xfrm>
            <a:off x="3325883" y="4516110"/>
            <a:ext cx="217241" cy="0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1" name="圆角矩形 50"/>
          <p:cNvSpPr/>
          <p:nvPr/>
        </p:nvSpPr>
        <p:spPr>
          <a:xfrm>
            <a:off x="1495146" y="5157005"/>
            <a:ext cx="3148794" cy="1250311"/>
          </a:xfrm>
          <a:prstGeom prst="roundRect">
            <a:avLst>
              <a:gd name="adj" fmla="val 10508"/>
            </a:avLst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Edge </a:t>
            </a:r>
            <a:r>
              <a:rPr lang="en-US" altLang="zh-CN" sz="1200" kern="0" dirty="0">
                <a:solidFill>
                  <a:srgbClr val="1D1D1A"/>
                </a:solidFill>
                <a:cs typeface="+mn-ea"/>
                <a:sym typeface="+mn-lt"/>
              </a:rPr>
              <a:t>3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699338" y="5493341"/>
            <a:ext cx="629274" cy="738031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App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492417" y="5467637"/>
            <a:ext cx="1985215" cy="789437"/>
          </a:xfrm>
          <a:prstGeom prst="roundRect">
            <a:avLst/>
          </a:prstGeom>
          <a:solidFill>
            <a:srgbClr val="FFE699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流程图: 文档 193"/>
          <p:cNvSpPr/>
          <p:nvPr/>
        </p:nvSpPr>
        <p:spPr>
          <a:xfrm>
            <a:off x="2652503" y="5620702"/>
            <a:ext cx="673380" cy="483308"/>
          </a:xfrm>
          <a:prstGeom prst="flowChartDocument">
            <a:avLst/>
          </a:prstGeom>
          <a:solidFill>
            <a:srgbClr val="F7A65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Shallow Model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5" name="直接箭头连接符 194"/>
          <p:cNvCxnSpPr>
            <a:stCxn id="52" idx="3"/>
            <a:endCxn id="54" idx="1"/>
          </p:cNvCxnSpPr>
          <p:nvPr/>
        </p:nvCxnSpPr>
        <p:spPr>
          <a:xfrm flipV="1">
            <a:off x="2328612" y="5862356"/>
            <a:ext cx="323891" cy="1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6" name="圆角矩形 55"/>
          <p:cNvSpPr/>
          <p:nvPr/>
        </p:nvSpPr>
        <p:spPr>
          <a:xfrm>
            <a:off x="3543124" y="5587213"/>
            <a:ext cx="785716" cy="550285"/>
          </a:xfrm>
          <a:prstGeom prst="roundRect">
            <a:avLst/>
          </a:prstGeom>
          <a:solidFill>
            <a:srgbClr val="59C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Hard example mining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7" name="直接箭头连接符 196"/>
          <p:cNvCxnSpPr>
            <a:stCxn id="54" idx="3"/>
            <a:endCxn id="56" idx="1"/>
          </p:cNvCxnSpPr>
          <p:nvPr/>
        </p:nvCxnSpPr>
        <p:spPr>
          <a:xfrm>
            <a:off x="3325883" y="5862356"/>
            <a:ext cx="217241" cy="0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8" name="直接箭头连接符 210"/>
          <p:cNvCxnSpPr>
            <a:stCxn id="49" idx="3"/>
            <a:endCxn id="42" idx="1"/>
          </p:cNvCxnSpPr>
          <p:nvPr/>
        </p:nvCxnSpPr>
        <p:spPr>
          <a:xfrm flipV="1">
            <a:off x="4328840" y="4512102"/>
            <a:ext cx="1078383" cy="4008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9" name="直接箭头连接符 211"/>
          <p:cNvCxnSpPr>
            <a:stCxn id="56" idx="3"/>
            <a:endCxn id="42" idx="1"/>
          </p:cNvCxnSpPr>
          <p:nvPr/>
        </p:nvCxnSpPr>
        <p:spPr>
          <a:xfrm flipV="1">
            <a:off x="4328840" y="4512102"/>
            <a:ext cx="1078383" cy="1350254"/>
          </a:xfrm>
          <a:prstGeom prst="straightConnector1">
            <a:avLst/>
          </a:prstGeom>
          <a:noFill/>
          <a:ln w="28575" cap="flat" cmpd="sng" algn="ctr">
            <a:solidFill>
              <a:srgbClr val="1C77C8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60" name="Google Shape;425;p27"/>
          <p:cNvSpPr/>
          <p:nvPr/>
        </p:nvSpPr>
        <p:spPr>
          <a:xfrm>
            <a:off x="1163703" y="1507456"/>
            <a:ext cx="841845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n-lt"/>
                <a:ea typeface="Calibri" panose="020F0502020204030204"/>
                <a:cs typeface="+mn-lt"/>
                <a:sym typeface="Calibri" panose="020F0502020204030204"/>
              </a:rPr>
              <a:t>Under resource-constrained lateral conditions, improving overall reasoning performance.</a:t>
            </a:r>
            <a:endParaRPr lang="en-US" b="1" dirty="0">
              <a:solidFill>
                <a:srgbClr val="C00000"/>
              </a:solidFill>
              <a:latin typeface="+mn-lt"/>
              <a:ea typeface="Calibri" panose="020F0502020204030204"/>
              <a:cs typeface="+mn-lt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25" y="0"/>
            <a:ext cx="10824210" cy="1123950"/>
          </a:xfrm>
        </p:spPr>
        <p:txBody>
          <a:bodyPr>
            <a:normAutofit/>
          </a:bodyPr>
          <a:lstStyle/>
          <a:p>
            <a:r>
              <a:rPr lang="zh-CN" altLang="en-US"/>
              <a:t>SIG Robotics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83615" y="1196340"/>
            <a:ext cx="107061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ym typeface="+mn-ea"/>
              </a:rPr>
              <a:t>KubeRobo</a:t>
            </a:r>
            <a:r>
              <a:rPr lang="en-US" altLang="zh-CN" b="1" dirty="0">
                <a:sym typeface="+mn-ea"/>
              </a:rPr>
              <a:t>: </a:t>
            </a:r>
            <a:r>
              <a:rPr lang="zh-CN" altLang="en-US" dirty="0">
                <a:sym typeface="+mn-ea"/>
              </a:rPr>
              <a:t>A Cloud-Native Robotics Management Solution, Empowering RoboDevOps Through Edge-Cloud Synergy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623539" y="1556634"/>
          <a:ext cx="5688541" cy="324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95325" y="2091690"/>
            <a:ext cx="5758180" cy="2533015"/>
            <a:chOff x="446803" y="1556640"/>
            <a:chExt cx="7581041" cy="3482880"/>
          </a:xfrm>
        </p:grpSpPr>
        <p:sp>
          <p:nvSpPr>
            <p:cNvPr id="7" name="云形 6"/>
            <p:cNvSpPr/>
            <p:nvPr/>
          </p:nvSpPr>
          <p:spPr>
            <a:xfrm>
              <a:off x="446803" y="1716055"/>
              <a:ext cx="7581041" cy="3323465"/>
            </a:xfrm>
            <a:prstGeom prst="cloud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21441" y="3587117"/>
              <a:ext cx="2284164" cy="1324878"/>
            </a:xfrm>
            <a:prstGeom prst="round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1439" y="3587117"/>
              <a:ext cx="2284165" cy="316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900" b="1" dirty="0" err="1">
                  <a:solidFill>
                    <a:prstClr val="white"/>
                  </a:solidFill>
                  <a:latin typeface="等线" panose="02010600030101010101" pitchFamily="2" charset="-122"/>
                </a:rPr>
                <a:t>RoboSim</a:t>
              </a:r>
              <a:endParaRPr kumimoji="1" lang="zh-CN" altLang="en-US" sz="900" b="1" dirty="0">
                <a:solidFill>
                  <a:prstClr val="white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17000" y="3955445"/>
              <a:ext cx="1662566" cy="28376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750" dirty="0">
                  <a:solidFill>
                    <a:prstClr val="black"/>
                  </a:solidFill>
                  <a:latin typeface="等线" panose="02010600030101010101" pitchFamily="2" charset="-122"/>
                </a:rPr>
                <a:t>Robot/Env</a:t>
              </a:r>
              <a:r>
                <a: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rPr>
                <a:t> </a:t>
              </a:r>
              <a:r>
                <a:rPr kumimoji="1" lang="en-US" altLang="zh-CN" sz="750" dirty="0">
                  <a:solidFill>
                    <a:prstClr val="black"/>
                  </a:solidFill>
                  <a:latin typeface="等线" panose="02010600030101010101" pitchFamily="2" charset="-122"/>
                </a:rPr>
                <a:t>Modeling</a:t>
              </a:r>
              <a:endParaRPr kumimoji="1" lang="zh-CN" altLang="en-US" sz="75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17000" y="4290289"/>
              <a:ext cx="1662566" cy="28376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750" dirty="0">
                  <a:solidFill>
                    <a:prstClr val="black"/>
                  </a:solidFill>
                  <a:latin typeface="等线" panose="02010600030101010101" pitchFamily="2" charset="-122"/>
                </a:rPr>
                <a:t>Data generation</a:t>
              </a:r>
              <a:endParaRPr kumimoji="1" lang="zh-CN" altLang="en-US" sz="75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17000" y="4625133"/>
              <a:ext cx="1662566" cy="28376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750" dirty="0">
                  <a:solidFill>
                    <a:prstClr val="black"/>
                  </a:solidFill>
                  <a:latin typeface="等线" panose="02010600030101010101" pitchFamily="2" charset="-122"/>
                </a:rPr>
                <a:t>Multi-Agent Learning</a:t>
              </a:r>
              <a:endParaRPr kumimoji="1" lang="zh-CN" altLang="en-US" sz="75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01121" y="1919938"/>
              <a:ext cx="2284165" cy="1326551"/>
              <a:chOff x="4604315" y="1725527"/>
              <a:chExt cx="2284165" cy="1326551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4604316" y="1727200"/>
                <a:ext cx="2284164" cy="1324878"/>
              </a:xfrm>
              <a:prstGeom prst="round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hangingPunct="1">
                  <a:defRPr/>
                </a:pPr>
                <a:endParaRPr kumimoji="1" lang="zh-CN" altLang="en-US" sz="135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604315" y="1725527"/>
                <a:ext cx="2284165" cy="316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900" b="1" dirty="0" err="1">
                    <a:solidFill>
                      <a:prstClr val="white"/>
                    </a:solidFill>
                    <a:latin typeface="等线" panose="02010600030101010101" pitchFamily="2" charset="-122"/>
                  </a:rPr>
                  <a:t>RoboDev</a:t>
                </a:r>
                <a:endParaRPr kumimoji="1" lang="zh-CN" altLang="en-US" sz="900" b="1" dirty="0">
                  <a:solidFill>
                    <a:prstClr val="white"/>
                  </a:solidFill>
                  <a:latin typeface="等线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877970" y="1997197"/>
                <a:ext cx="1662566" cy="2837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Pre-built environment</a:t>
                </a:r>
                <a:endPara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4877970" y="2332042"/>
                <a:ext cx="1662566" cy="2837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Local IDE integration</a:t>
                </a:r>
                <a:endPara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877970" y="2666887"/>
                <a:ext cx="1662566" cy="2837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Robust CI/CD</a:t>
                </a:r>
                <a:endPara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566472" y="2655527"/>
              <a:ext cx="2348969" cy="1324878"/>
              <a:chOff x="7059191" y="4175853"/>
              <a:chExt cx="2348969" cy="1324878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7123996" y="4175853"/>
                <a:ext cx="2284164" cy="1324878"/>
              </a:xfrm>
              <a:prstGeom prst="round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hangingPunct="1">
                  <a:defRPr/>
                </a:pPr>
                <a:endParaRPr kumimoji="1" lang="zh-CN" altLang="en-US" sz="135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59191" y="4175853"/>
                <a:ext cx="2284165" cy="316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900" b="1" dirty="0" err="1">
                    <a:solidFill>
                      <a:prstClr val="white"/>
                    </a:solidFill>
                    <a:latin typeface="等线" panose="02010600030101010101" pitchFamily="2" charset="-122"/>
                  </a:rPr>
                  <a:t>RoboOMS</a:t>
                </a:r>
                <a:endParaRPr kumimoji="1" lang="zh-CN" altLang="en-US" sz="900" b="1" dirty="0">
                  <a:solidFill>
                    <a:prstClr val="white"/>
                  </a:solidFill>
                  <a:latin typeface="等线" panose="02010600030101010101" pitchFamily="2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432846" y="4542828"/>
                <a:ext cx="1662566" cy="2837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Data</a:t>
                </a:r>
                <a:r>
                  <a:rPr kumimoji="1" lang="zh-CN" altLang="en-US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 </a:t>
                </a:r>
                <a:r>
                  <a:rPr kumimoji="1" lang="en-US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Collection/Mining</a:t>
                </a:r>
                <a:endPara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428562" y="4879025"/>
                <a:ext cx="1662566" cy="2837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Application Scheduling</a:t>
                </a:r>
                <a:endPara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428562" y="5208264"/>
                <a:ext cx="1662566" cy="2837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Resource Management</a:t>
                </a:r>
                <a:endPara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975725" y="1923674"/>
              <a:ext cx="2328649" cy="1324878"/>
              <a:chOff x="7059191" y="1710058"/>
              <a:chExt cx="2328649" cy="1324878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7103676" y="1710058"/>
                <a:ext cx="2284164" cy="1324878"/>
              </a:xfrm>
              <a:prstGeom prst="round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hangingPunct="1">
                  <a:defRPr/>
                </a:pPr>
                <a:endParaRPr kumimoji="1" lang="zh-CN" altLang="en-US" sz="1350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059191" y="1725528"/>
                <a:ext cx="2284165" cy="316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900" b="1" dirty="0" err="1">
                    <a:solidFill>
                      <a:prstClr val="white"/>
                    </a:solidFill>
                    <a:latin typeface="等线" panose="02010600030101010101" pitchFamily="2" charset="-122"/>
                  </a:rPr>
                  <a:t>RoboAI</a:t>
                </a:r>
                <a:r>
                  <a:rPr kumimoji="1" lang="zh-CN" altLang="en-US" sz="900" b="1" dirty="0">
                    <a:solidFill>
                      <a:prstClr val="white"/>
                    </a:solidFill>
                    <a:latin typeface="等线" panose="02010600030101010101" pitchFamily="2" charset="-122"/>
                  </a:rPr>
                  <a:t> </a:t>
                </a:r>
                <a:r>
                  <a:rPr kumimoji="1" lang="en-US" altLang="zh-CN" sz="900" b="1" dirty="0">
                    <a:solidFill>
                      <a:prstClr val="white"/>
                    </a:solidFill>
                    <a:latin typeface="等线" panose="02010600030101010101" pitchFamily="2" charset="-122"/>
                  </a:rPr>
                  <a:t>(Sig</a:t>
                </a:r>
                <a:r>
                  <a:rPr kumimoji="1" lang="zh-CN" altLang="en-US" sz="900" b="1" dirty="0">
                    <a:solidFill>
                      <a:prstClr val="white"/>
                    </a:solidFill>
                    <a:latin typeface="等线" panose="02010600030101010101" pitchFamily="2" charset="-122"/>
                  </a:rPr>
                  <a:t> </a:t>
                </a:r>
                <a:r>
                  <a:rPr kumimoji="1" lang="en-US" altLang="zh-CN" sz="900" b="1" dirty="0">
                    <a:solidFill>
                      <a:prstClr val="white"/>
                    </a:solidFill>
                    <a:latin typeface="等线" panose="02010600030101010101" pitchFamily="2" charset="-122"/>
                  </a:rPr>
                  <a:t>AI)</a:t>
                </a:r>
                <a:endParaRPr kumimoji="1" lang="zh-CN" altLang="en-US" sz="900" b="1" dirty="0">
                  <a:solidFill>
                    <a:prstClr val="white"/>
                  </a:solidFill>
                  <a:latin typeface="等线" panose="02010600030101010101" pitchFamily="2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005559" y="3594247"/>
              <a:ext cx="2284165" cy="1324878"/>
              <a:chOff x="9603035" y="1710058"/>
              <a:chExt cx="2284165" cy="1324878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9603036" y="1710058"/>
                <a:ext cx="2284164" cy="1324878"/>
              </a:xfrm>
              <a:prstGeom prst="round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hangingPunct="1">
                  <a:defRPr/>
                </a:pPr>
                <a:endParaRPr kumimoji="1" lang="zh-CN" altLang="en-US" sz="135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9603035" y="1710058"/>
                <a:ext cx="2284165" cy="316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900" b="1" dirty="0" err="1">
                    <a:solidFill>
                      <a:prstClr val="white"/>
                    </a:solidFill>
                    <a:latin typeface="等线" panose="02010600030101010101" pitchFamily="2" charset="-122"/>
                  </a:rPr>
                  <a:t>RoboSkill</a:t>
                </a:r>
                <a:endParaRPr kumimoji="1" lang="zh-CN" altLang="en-US" sz="900" b="1" dirty="0">
                  <a:solidFill>
                    <a:prstClr val="white"/>
                  </a:solidFill>
                  <a:latin typeface="等线" panose="02010600030101010101" pitchFamily="2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9918974" y="2087685"/>
                <a:ext cx="1662566" cy="2837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Control/Motion</a:t>
                </a:r>
                <a:r>
                  <a:rPr kumimoji="1" lang="zh-CN" altLang="en-US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 </a:t>
                </a:r>
                <a:r>
                  <a:rPr kumimoji="1" lang="en-US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planning</a:t>
                </a:r>
                <a:endPara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918974" y="2422531"/>
                <a:ext cx="1662566" cy="2837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Perception and Cognitive</a:t>
                </a:r>
                <a:endPara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919051" y="2757803"/>
                <a:ext cx="1662846" cy="252332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 defTabSz="685800" hangingPunct="1">
                  <a:defRPr/>
                </a:pPr>
                <a:r>
                  <a:rPr kumimoji="1" lang="en-US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Multi-Agent</a:t>
                </a:r>
                <a:r>
                  <a:rPr kumimoji="1" lang="zh-CN" altLang="en-US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 </a:t>
                </a:r>
                <a:r>
                  <a:rPr kumimoji="1" lang="en-GB" altLang="zh-CN" sz="75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Collaborative</a:t>
                </a:r>
                <a:endPara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</p:grpSp>
        <p:sp>
          <p:nvSpPr>
            <p:cNvPr id="34" name="右箭头 33"/>
            <p:cNvSpPr/>
            <p:nvPr/>
          </p:nvSpPr>
          <p:spPr>
            <a:xfrm>
              <a:off x="2653205" y="2160672"/>
              <a:ext cx="447040" cy="88624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577089" y="1929655"/>
              <a:ext cx="668938" cy="268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>
                <a:defRPr/>
              </a:pPr>
              <a:r>
                <a:rPr kumimoji="1" lang="en-US" altLang="zh-CN" sz="675" dirty="0">
                  <a:solidFill>
                    <a:prstClr val="black"/>
                  </a:solidFill>
                  <a:latin typeface="等线" panose="02010600030101010101" pitchFamily="2" charset="-122"/>
                </a:rPr>
                <a:t>Develop </a:t>
              </a:r>
              <a:endParaRPr kumimoji="1" lang="zh-CN" altLang="en-US" sz="675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36" name="左右箭头 35"/>
            <p:cNvSpPr/>
            <p:nvPr/>
          </p:nvSpPr>
          <p:spPr>
            <a:xfrm rot="1490111">
              <a:off x="5322477" y="2397598"/>
              <a:ext cx="684716" cy="93668"/>
            </a:xfrm>
            <a:prstGeom prst="leftRight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右箭头 36"/>
            <p:cNvSpPr/>
            <p:nvPr/>
          </p:nvSpPr>
          <p:spPr>
            <a:xfrm rot="5400000" flipV="1">
              <a:off x="1444059" y="3351808"/>
              <a:ext cx="324000" cy="88624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621413" y="3281927"/>
              <a:ext cx="777500" cy="268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>
                <a:defRPr/>
              </a:pPr>
              <a:r>
                <a:rPr kumimoji="1" lang="en-US" altLang="zh-CN" sz="675" dirty="0">
                  <a:solidFill>
                    <a:prstClr val="black"/>
                  </a:solidFill>
                  <a:latin typeface="等线" panose="02010600030101010101" pitchFamily="2" charset="-122"/>
                </a:rPr>
                <a:t>Testing </a:t>
              </a:r>
              <a:endParaRPr kumimoji="1" lang="zh-CN" altLang="en-US" sz="675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902854" y="1556640"/>
              <a:ext cx="668938" cy="268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>
                <a:defRPr/>
              </a:pPr>
              <a:r>
                <a:rPr kumimoji="1" lang="en-US" altLang="zh-CN" sz="675" dirty="0">
                  <a:solidFill>
                    <a:prstClr val="black"/>
                  </a:solidFill>
                  <a:latin typeface="等线" panose="02010600030101010101" pitchFamily="2" charset="-122"/>
                </a:rPr>
                <a:t>Deploy</a:t>
              </a:r>
              <a:endParaRPr kumimoji="1" lang="zh-CN" altLang="en-US" sz="675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40" name="下弧形箭头 71"/>
            <p:cNvSpPr/>
            <p:nvPr/>
          </p:nvSpPr>
          <p:spPr>
            <a:xfrm>
              <a:off x="1537140" y="1601676"/>
              <a:ext cx="5083748" cy="223562"/>
            </a:xfrm>
            <a:prstGeom prst="curvedDownArrow">
              <a:avLst/>
            </a:prstGeom>
            <a:solidFill>
              <a:srgbClr val="70AD47"/>
            </a:solidFill>
            <a:ln w="38100" cap="flat" cmpd="sng" algn="ctr">
              <a:solidFill>
                <a:srgbClr val="70AD47">
                  <a:lumMod val="20000"/>
                  <a:lumOff val="80000"/>
                </a:srgbClr>
              </a:solidFill>
              <a:prstDash val="solid"/>
              <a:miter lim="800000"/>
            </a:ln>
            <a:effectLst>
              <a:outerShdw dist="50800" dir="5400000" sx="1000" sy="1000" algn="ctr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 rot="1478505">
              <a:off x="5286878" y="2437845"/>
              <a:ext cx="594400" cy="41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675" dirty="0">
                  <a:solidFill>
                    <a:prstClr val="black"/>
                  </a:solidFill>
                  <a:latin typeface="等线" panose="02010600030101010101" pitchFamily="2" charset="-122"/>
                </a:rPr>
                <a:t>Deploy</a:t>
              </a:r>
              <a:endParaRPr kumimoji="1" lang="zh-CN" altLang="en-US" sz="675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 rot="1468717">
              <a:off x="5302681" y="2076926"/>
              <a:ext cx="921541" cy="41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>
                <a:defRPr/>
              </a:pPr>
              <a:r>
                <a:rPr kumimoji="1" lang="en-US" altLang="zh-CN" sz="675" dirty="0">
                  <a:solidFill>
                    <a:prstClr val="black"/>
                  </a:solidFill>
                  <a:latin typeface="等线" panose="02010600030101010101" pitchFamily="2" charset="-122"/>
                </a:rPr>
                <a:t>D</a:t>
              </a:r>
              <a:r>
                <a:rPr kumimoji="1" lang="en-GB" altLang="zh-CN" sz="675" dirty="0" err="1" smtClean="0">
                  <a:solidFill>
                    <a:prstClr val="black"/>
                  </a:solidFill>
                  <a:latin typeface="等线" panose="02010600030101010101" pitchFamily="2" charset="-122"/>
                </a:rPr>
                <a:t>ata</a:t>
              </a:r>
              <a:r>
                <a:rPr kumimoji="1" lang="en-GB" altLang="zh-CN" sz="675" dirty="0" smtClean="0">
                  <a:solidFill>
                    <a:prstClr val="black"/>
                  </a:solidFill>
                  <a:latin typeface="等线" panose="02010600030101010101" pitchFamily="2" charset="-122"/>
                </a:rPr>
                <a:t> </a:t>
              </a:r>
              <a:r>
                <a:rPr kumimoji="1" lang="zh-CN" altLang="en-US" sz="675" dirty="0" smtClean="0">
                  <a:solidFill>
                    <a:prstClr val="black"/>
                  </a:solidFill>
                  <a:latin typeface="等线" panose="02010600030101010101" pitchFamily="2" charset="-122"/>
                </a:rPr>
                <a:t> </a:t>
              </a:r>
              <a:r>
                <a:rPr kumimoji="1" lang="en-US" altLang="zh-CN" sz="675" dirty="0">
                  <a:solidFill>
                    <a:prstClr val="black"/>
                  </a:solidFill>
                  <a:latin typeface="等线" panose="02010600030101010101" pitchFamily="2" charset="-122"/>
                </a:rPr>
                <a:t>transport </a:t>
              </a:r>
              <a:endParaRPr kumimoji="1" lang="zh-CN" altLang="en-US" sz="675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611219" y="2961189"/>
              <a:ext cx="395438" cy="680845"/>
              <a:chOff x="6711920" y="3387525"/>
              <a:chExt cx="395438" cy="680845"/>
            </a:xfrm>
            <a:solidFill>
              <a:srgbClr val="70AD47"/>
            </a:solidFill>
          </p:grpSpPr>
          <p:sp>
            <p:nvSpPr>
              <p:cNvPr id="44" name="右箭头 43"/>
              <p:cNvSpPr/>
              <p:nvPr/>
            </p:nvSpPr>
            <p:spPr>
              <a:xfrm rot="7807335" flipV="1">
                <a:off x="6792624" y="3790058"/>
                <a:ext cx="468000" cy="88624"/>
              </a:xfrm>
              <a:prstGeom prst="rightArrow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hangingPunct="1">
                  <a:defRPr/>
                </a:pPr>
                <a:endParaRPr kumimoji="1" lang="zh-CN" altLang="en-US" sz="1350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 rot="18621059">
                <a:off x="6575170" y="3524275"/>
                <a:ext cx="668938" cy="395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hangingPunct="1">
                  <a:defRPr/>
                </a:pPr>
                <a:r>
                  <a:rPr kumimoji="1" lang="en-US" altLang="zh-CN" sz="675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Training</a:t>
                </a:r>
                <a:endParaRPr kumimoji="1" lang="zh-CN" altLang="en-US" sz="675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 rot="14439380">
              <a:off x="2784739" y="3901345"/>
              <a:ext cx="316368" cy="668938"/>
              <a:chOff x="7000500" y="3323909"/>
              <a:chExt cx="316368" cy="668938"/>
            </a:xfrm>
            <a:solidFill>
              <a:srgbClr val="70AD47"/>
            </a:solidFill>
          </p:grpSpPr>
          <p:sp>
            <p:nvSpPr>
              <p:cNvPr id="47" name="右箭头 46"/>
              <p:cNvSpPr/>
              <p:nvPr/>
            </p:nvSpPr>
            <p:spPr>
              <a:xfrm rot="7161329" flipH="1">
                <a:off x="6864812" y="3474109"/>
                <a:ext cx="360000" cy="88624"/>
              </a:xfrm>
              <a:prstGeom prst="rightArrow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hangingPunct="1">
                  <a:defRPr/>
                </a:pPr>
                <a:endParaRPr kumimoji="1" lang="zh-CN" altLang="en-US" sz="135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 rot="7100031">
                <a:off x="6847938" y="3523917"/>
                <a:ext cx="668938" cy="268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hangingPunct="1">
                  <a:defRPr/>
                </a:pPr>
                <a:r>
                  <a:rPr kumimoji="1" lang="en-US" altLang="zh-CN" sz="675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Training</a:t>
                </a:r>
                <a:endParaRPr kumimoji="1" lang="zh-CN" altLang="en-US" sz="675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69203" y="2904281"/>
              <a:ext cx="273805" cy="1099967"/>
              <a:chOff x="7140035" y="3094219"/>
              <a:chExt cx="273805" cy="1099967"/>
            </a:xfrm>
            <a:solidFill>
              <a:srgbClr val="70AD47"/>
            </a:solidFill>
          </p:grpSpPr>
          <p:sp>
            <p:nvSpPr>
              <p:cNvPr id="50" name="左右箭头 49"/>
              <p:cNvSpPr/>
              <p:nvPr/>
            </p:nvSpPr>
            <p:spPr>
              <a:xfrm rot="7161329" flipV="1">
                <a:off x="6914347" y="3585579"/>
                <a:ext cx="540000" cy="88624"/>
              </a:xfrm>
              <a:prstGeom prst="leftRightArrow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hangingPunct="1">
                  <a:defRPr/>
                </a:pPr>
                <a:endParaRPr kumimoji="1" lang="zh-CN" altLang="en-US" sz="1350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 rot="17965246">
                <a:off x="6735109" y="3515455"/>
                <a:ext cx="1099967" cy="257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hangingPunct="1">
                  <a:defRPr/>
                </a:pPr>
                <a:r>
                  <a:rPr kumimoji="1" lang="en-US" altLang="zh-CN" sz="675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Data</a:t>
                </a:r>
                <a:r>
                  <a:rPr kumimoji="1" lang="zh-CN" altLang="en-US" sz="675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 </a:t>
                </a:r>
                <a:r>
                  <a:rPr kumimoji="1" lang="en-US" altLang="zh-CN" sz="675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transport </a:t>
                </a:r>
                <a:endParaRPr kumimoji="1" lang="zh-CN" altLang="en-US" sz="675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 rot="17831127">
              <a:off x="4989829" y="3211775"/>
              <a:ext cx="668938" cy="25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>
                <a:defRPr/>
              </a:pPr>
              <a:r>
                <a:rPr kumimoji="1" lang="en-US" altLang="zh-CN" sz="675" dirty="0">
                  <a:solidFill>
                    <a:prstClr val="black"/>
                  </a:solidFill>
                  <a:latin typeface="等线" panose="02010600030101010101" pitchFamily="2" charset="-122"/>
                </a:rPr>
                <a:t>Deploy</a:t>
              </a:r>
              <a:r>
                <a:rPr kumimoji="1" lang="zh-CN" altLang="en-US" sz="675" dirty="0">
                  <a:solidFill>
                    <a:prstClr val="black"/>
                  </a:solidFill>
                  <a:latin typeface="等线" panose="02010600030101010101" pitchFamily="2" charset="-122"/>
                </a:rPr>
                <a:t> </a:t>
              </a:r>
              <a:endParaRPr kumimoji="1" lang="zh-CN" altLang="en-US" sz="675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53" name="右箭头 52"/>
            <p:cNvSpPr/>
            <p:nvPr/>
          </p:nvSpPr>
          <p:spPr>
            <a:xfrm rot="5400000" flipV="1">
              <a:off x="3973893" y="3379513"/>
              <a:ext cx="324000" cy="88624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3056735" y="2267831"/>
              <a:ext cx="1127744" cy="963928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4192058" y="2262057"/>
              <a:ext cx="1097977" cy="963928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195863" y="2253859"/>
              <a:ext cx="787127" cy="28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>
                <a:defRPr/>
              </a:pPr>
              <a:r>
                <a:rPr kumimoji="1" lang="en-US" altLang="zh-CN" sz="750" b="1" dirty="0" err="1">
                  <a:solidFill>
                    <a:prstClr val="black"/>
                  </a:solidFill>
                  <a:latin typeface="等线" panose="02010600030101010101" pitchFamily="2" charset="-122"/>
                </a:rPr>
                <a:t>Ianvs</a:t>
              </a:r>
              <a:endParaRPr kumimoji="1" lang="zh-CN" altLang="en-US" sz="750" b="1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056735" y="2247907"/>
              <a:ext cx="787127" cy="28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>
                <a:defRPr/>
              </a:pPr>
              <a:r>
                <a:rPr kumimoji="1" lang="en-US" altLang="zh-CN" sz="750" b="1" dirty="0">
                  <a:solidFill>
                    <a:prstClr val="black"/>
                  </a:solidFill>
                  <a:latin typeface="等线" panose="02010600030101010101" pitchFamily="2" charset="-122"/>
                </a:rPr>
                <a:t>Sedna</a:t>
              </a:r>
              <a:endParaRPr kumimoji="1" lang="zh-CN" altLang="en-US" sz="750" b="1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217440" y="2504117"/>
              <a:ext cx="1042450" cy="378935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600" dirty="0">
                  <a:solidFill>
                    <a:prstClr val="black"/>
                  </a:solidFill>
                  <a:latin typeface="等线" panose="02010600030101010101" pitchFamily="2" charset="-122"/>
                </a:rPr>
                <a:t>Multi-sensors</a:t>
              </a:r>
              <a:r>
                <a:rPr kumimoji="1" lang="zh-CN" altLang="en-US" sz="600" dirty="0">
                  <a:solidFill>
                    <a:prstClr val="black"/>
                  </a:solidFill>
                  <a:latin typeface="等线" panose="02010600030101010101" pitchFamily="2" charset="-122"/>
                </a:rPr>
                <a:t> </a:t>
              </a:r>
              <a:r>
                <a:rPr kumimoji="1" lang="en-US" altLang="zh-CN" sz="600" dirty="0">
                  <a:solidFill>
                    <a:prstClr val="black"/>
                  </a:solidFill>
                  <a:latin typeface="等线" panose="02010600030101010101" pitchFamily="2" charset="-122"/>
                </a:rPr>
                <a:t>Dataset</a:t>
              </a:r>
              <a:endParaRPr kumimoji="1" lang="zh-CN" altLang="en-US" sz="60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227380" y="2892313"/>
              <a:ext cx="1042450" cy="252332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600" dirty="0">
                  <a:solidFill>
                    <a:prstClr val="black"/>
                  </a:solidFill>
                  <a:latin typeface="等线" panose="02010600030101010101" pitchFamily="2" charset="-122"/>
                </a:rPr>
                <a:t>AI</a:t>
              </a:r>
              <a:r>
                <a:rPr kumimoji="1" lang="zh-CN" altLang="en-US" sz="600" dirty="0">
                  <a:solidFill>
                    <a:prstClr val="black"/>
                  </a:solidFill>
                  <a:latin typeface="等线" panose="02010600030101010101" pitchFamily="2" charset="-122"/>
                </a:rPr>
                <a:t> </a:t>
              </a:r>
              <a:r>
                <a:rPr kumimoji="1" lang="en-US" altLang="zh-CN" sz="600" dirty="0">
                  <a:solidFill>
                    <a:prstClr val="black"/>
                  </a:solidFill>
                  <a:latin typeface="等线" panose="02010600030101010101" pitchFamily="2" charset="-122"/>
                </a:rPr>
                <a:t>Benchmark</a:t>
              </a:r>
              <a:endParaRPr kumimoji="1" lang="zh-CN" altLang="en-US" sz="60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097498" y="2504017"/>
              <a:ext cx="1042450" cy="378935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600" dirty="0">
                  <a:solidFill>
                    <a:prstClr val="black"/>
                  </a:solidFill>
                  <a:latin typeface="等线" panose="02010600030101010101" pitchFamily="2" charset="-122"/>
                </a:rPr>
                <a:t>Edge-Cloud</a:t>
              </a:r>
              <a:r>
                <a:rPr kumimoji="1" lang="zh-CN" altLang="en-US" sz="600" dirty="0">
                  <a:solidFill>
                    <a:prstClr val="black"/>
                  </a:solidFill>
                  <a:latin typeface="等线" panose="02010600030101010101" pitchFamily="2" charset="-122"/>
                </a:rPr>
                <a:t> </a:t>
              </a:r>
              <a:r>
                <a:rPr kumimoji="1" lang="en-GB" altLang="zh-CN" sz="600" dirty="0">
                  <a:solidFill>
                    <a:prstClr val="black"/>
                  </a:solidFill>
                  <a:latin typeface="等线" panose="02010600030101010101" pitchFamily="2" charset="-122"/>
                </a:rPr>
                <a:t>distribution</a:t>
              </a:r>
              <a:endParaRPr kumimoji="1" lang="zh-CN" altLang="en-US" sz="60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097826" y="2892516"/>
              <a:ext cx="1042519" cy="306466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600" dirty="0" err="1">
                  <a:solidFill>
                    <a:prstClr val="black"/>
                  </a:solidFill>
                  <a:latin typeface="等线" panose="02010600030101010101" pitchFamily="2" charset="-122"/>
                </a:rPr>
                <a:t>EdgeAI</a:t>
              </a:r>
              <a:r>
                <a:rPr kumimoji="1" lang="zh-CN" altLang="en-US" sz="600" dirty="0">
                  <a:solidFill>
                    <a:prstClr val="black"/>
                  </a:solidFill>
                  <a:latin typeface="等线" panose="02010600030101010101" pitchFamily="2" charset="-122"/>
                </a:rPr>
                <a:t> </a:t>
              </a:r>
              <a:r>
                <a:rPr kumimoji="1" lang="en-US" altLang="zh-CN" sz="600" dirty="0">
                  <a:solidFill>
                    <a:prstClr val="black"/>
                  </a:solidFill>
                  <a:latin typeface="等线" panose="02010600030101010101" pitchFamily="2" charset="-122"/>
                </a:rPr>
                <a:t>framework </a:t>
              </a:r>
              <a:endParaRPr kumimoji="1" lang="zh-CN" altLang="en-US" sz="60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736719" y="4869109"/>
            <a:ext cx="5676124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grpSp>
        <p:nvGrpSpPr>
          <p:cNvPr id="63" name="组合 62"/>
          <p:cNvGrpSpPr/>
          <p:nvPr/>
        </p:nvGrpSpPr>
        <p:grpSpPr>
          <a:xfrm>
            <a:off x="596265" y="5388610"/>
            <a:ext cx="2472690" cy="1130300"/>
            <a:chOff x="5120209" y="5250257"/>
            <a:chExt cx="2284164" cy="2216512"/>
          </a:xfrm>
        </p:grpSpPr>
        <p:sp>
          <p:nvSpPr>
            <p:cNvPr id="64" name="圆角矩形 36"/>
            <p:cNvSpPr/>
            <p:nvPr/>
          </p:nvSpPr>
          <p:spPr>
            <a:xfrm>
              <a:off x="5120209" y="5333985"/>
              <a:ext cx="2284164" cy="2132784"/>
            </a:xfrm>
            <a:prstGeom prst="round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5" name="Picture 8" descr="Robot free vector icons designed by Good Ware | Robot, Robot design, Robot 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89702" y="6552916"/>
              <a:ext cx="601098" cy="73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文本框 65"/>
            <p:cNvSpPr txBox="1"/>
            <p:nvPr/>
          </p:nvSpPr>
          <p:spPr>
            <a:xfrm rot="16200000" flipH="1">
              <a:off x="6133813" y="6833557"/>
              <a:ext cx="547902" cy="384800"/>
            </a:xfrm>
            <a:prstGeom prst="rect">
              <a:avLst/>
            </a:prstGeom>
            <a:noFill/>
            <a:ln>
              <a:solidFill>
                <a:srgbClr val="FFFFFF"/>
              </a:solidFill>
              <a:prstDash val="sysDash"/>
            </a:ln>
          </p:spPr>
          <p:txBody>
            <a:bodyPr vert="eaVert"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630" dirty="0">
                  <a:solidFill>
                    <a:prstClr val="black"/>
                  </a:solidFill>
                  <a:latin typeface="等线" panose="02010600030101010101" pitchFamily="2" charset="-122"/>
                </a:rPr>
                <a:t>Sensors</a:t>
              </a:r>
              <a:endParaRPr kumimoji="1" lang="en-US" altLang="zh-CN" sz="63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67" name="圆角矩形 39"/>
            <p:cNvSpPr/>
            <p:nvPr/>
          </p:nvSpPr>
          <p:spPr>
            <a:xfrm flipH="1">
              <a:off x="5245892" y="6397808"/>
              <a:ext cx="2042810" cy="1008000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15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 flipH="1">
              <a:off x="5244278" y="6390053"/>
              <a:ext cx="886483" cy="450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>
                <a:defRPr/>
              </a:pPr>
              <a:r>
                <a:rPr kumimoji="1" lang="en-US" altLang="zh-CN" sz="900" b="1" dirty="0">
                  <a:solidFill>
                    <a:prstClr val="black"/>
                  </a:solidFill>
                  <a:latin typeface="等线" panose="02010600030101010101" pitchFamily="2" charset="-122"/>
                </a:rPr>
                <a:t>Hardware</a:t>
              </a:r>
              <a:endParaRPr kumimoji="1" lang="zh-CN" altLang="en-US" sz="900" b="1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 rot="16200000" flipH="1">
              <a:off x="5669834" y="6816628"/>
              <a:ext cx="567826" cy="401224"/>
            </a:xfrm>
            <a:prstGeom prst="rect">
              <a:avLst/>
            </a:prstGeom>
            <a:noFill/>
            <a:ln>
              <a:solidFill>
                <a:srgbClr val="FFFFFF"/>
              </a:solidFill>
              <a:prstDash val="sysDash"/>
            </a:ln>
          </p:spPr>
          <p:txBody>
            <a:bodyPr vert="eaVert" wrap="square" rtlCol="0">
              <a:no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630" dirty="0">
                  <a:solidFill>
                    <a:prstClr val="black"/>
                  </a:solidFill>
                  <a:latin typeface="等线" panose="02010600030101010101" pitchFamily="2" charset="-122"/>
                </a:rPr>
                <a:t>Controller</a:t>
              </a:r>
              <a:endParaRPr kumimoji="1" lang="en-US" altLang="zh-CN" sz="63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 rot="16200000" flipH="1">
              <a:off x="5272176" y="6870842"/>
              <a:ext cx="547902" cy="303257"/>
            </a:xfrm>
            <a:prstGeom prst="rect">
              <a:avLst/>
            </a:prstGeom>
            <a:noFill/>
            <a:ln>
              <a:solidFill>
                <a:srgbClr val="FFFFFF"/>
              </a:solidFill>
              <a:prstDash val="sysDash"/>
            </a:ln>
          </p:spPr>
          <p:txBody>
            <a:bodyPr vert="eaVert"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630" dirty="0">
                  <a:solidFill>
                    <a:prstClr val="black"/>
                  </a:solidFill>
                  <a:latin typeface="等线" panose="02010600030101010101" pitchFamily="2" charset="-122"/>
                </a:rPr>
                <a:t>Motor</a:t>
              </a:r>
              <a:endParaRPr kumimoji="1" lang="en-US" altLang="zh-CN" sz="63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5471809" y="5250257"/>
              <a:ext cx="1706804" cy="40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 hangingPunct="1">
                <a:defRPr/>
              </a:pPr>
              <a:r>
                <a:rPr kumimoji="1" lang="en-US" altLang="zh-CN" sz="750" dirty="0" err="1">
                  <a:solidFill>
                    <a:prstClr val="black"/>
                  </a:solidFill>
                  <a:latin typeface="等线" panose="02010600030101010101" pitchFamily="2" charset="-122"/>
                </a:rPr>
                <a:t>KubeEdge</a:t>
              </a:r>
              <a:r>
                <a: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rPr>
                <a:t> </a:t>
              </a:r>
              <a:r>
                <a:rPr kumimoji="1" lang="en-US" altLang="zh-CN" sz="750" dirty="0">
                  <a:solidFill>
                    <a:prstClr val="black"/>
                  </a:solidFill>
                  <a:latin typeface="等线" panose="02010600030101010101" pitchFamily="2" charset="-122"/>
                </a:rPr>
                <a:t>Node</a:t>
              </a:r>
              <a:endParaRPr kumimoji="1" lang="zh-CN" altLang="en-US" sz="75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72" name="矩形 71"/>
            <p:cNvSpPr>
              <a:spLocks noChangeAspect="1"/>
            </p:cNvSpPr>
            <p:nvPr/>
          </p:nvSpPr>
          <p:spPr>
            <a:xfrm flipH="1">
              <a:off x="5222437" y="6048003"/>
              <a:ext cx="2057959" cy="295583"/>
            </a:xfrm>
            <a:prstGeom prst="rect">
              <a:avLst/>
            </a:prstGeom>
            <a:solidFill>
              <a:srgbClr val="DFDFD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r>
                <a:rPr kumimoji="1" lang="en-US" altLang="zh-CN" sz="675" dirty="0">
                  <a:solidFill>
                    <a:prstClr val="black"/>
                  </a:solidFill>
                  <a:latin typeface="Apple Braille" panose="05000000000000000000" pitchFamily="2" charset="0"/>
                  <a:ea typeface="等线" panose="02010600030101010101" pitchFamily="2" charset="-122"/>
                  <a:cs typeface="+mn-cs"/>
                </a:rPr>
                <a:t>Robot Operating System</a:t>
              </a:r>
              <a:endParaRPr kumimoji="1" lang="en-US" altLang="zh-CN" sz="675" dirty="0">
                <a:solidFill>
                  <a:prstClr val="black"/>
                </a:solidFill>
                <a:latin typeface="Apple Braille" panose="05000000000000000000" pitchFamily="2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3037205" y="5715000"/>
            <a:ext cx="724535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685800"/>
            <a:r>
              <a:rPr lang="en-US" altLang="zh-CN" sz="1050" b="1" dirty="0">
                <a:solidFill>
                  <a:prstClr val="black"/>
                </a:solidFill>
                <a:latin typeface="等线" panose="02010600030101010101" pitchFamily="2" charset="-122"/>
              </a:rPr>
              <a:t>. . .</a:t>
            </a:r>
            <a:endParaRPr lang="zh-CN" altLang="en-US" sz="1050" b="1" dirty="0">
              <a:solidFill>
                <a:prstClr val="black"/>
              </a:solidFill>
              <a:latin typeface="等线" panose="02010600030101010101" pitchFamily="2" charset="-122"/>
            </a:endParaRPr>
          </a:p>
        </p:txBody>
      </p:sp>
      <p:sp>
        <p:nvSpPr>
          <p:cNvPr id="74" name="右箭头 2"/>
          <p:cNvSpPr/>
          <p:nvPr/>
        </p:nvSpPr>
        <p:spPr>
          <a:xfrm rot="5400000" flipV="1">
            <a:off x="1618615" y="5245100"/>
            <a:ext cx="283210" cy="88900"/>
          </a:xfrm>
          <a:prstGeom prst="rightArrow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hangingPunct="1">
              <a:defRPr/>
            </a:pPr>
            <a:endParaRPr kumimoji="1"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180590" y="5130165"/>
            <a:ext cx="2827020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685800"/>
            <a:r>
              <a:rPr kumimoji="1" lang="en-US" altLang="zh-CN" sz="9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Messaging</a:t>
            </a:r>
            <a:r>
              <a:rPr kumimoji="1" lang="zh-CN" altLang="en-US" sz="9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9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over</a:t>
            </a:r>
            <a:r>
              <a:rPr kumimoji="1" lang="zh-CN" altLang="en-US" sz="9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900" b="1" dirty="0" err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KubeEdge</a:t>
            </a:r>
            <a:r>
              <a:rPr kumimoji="1" lang="en-US" altLang="zh-CN" sz="9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kumimoji="1" lang="en-US" altLang="zh-CN" sz="900" b="1" dirty="0" err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EdgeMesh</a:t>
            </a:r>
            <a:endParaRPr kumimoji="1" lang="zh-CN" altLang="en-US" sz="9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746250" y="5133340"/>
            <a:ext cx="3695065" cy="80645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hangingPunct="1">
              <a:defRPr/>
            </a:pPr>
            <a:endParaRPr kumimoji="1"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92150" y="5561330"/>
            <a:ext cx="645160" cy="127635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hangingPunct="1">
              <a:defRPr/>
            </a:pPr>
            <a:r>
              <a:rPr lang="en-US" altLang="zh-CN" sz="825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APP A</a:t>
            </a:r>
            <a:endParaRPr lang="zh-CN" altLang="en-US" sz="825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435100" y="5561330"/>
            <a:ext cx="645160" cy="127635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hangingPunct="1">
              <a:defRPr/>
            </a:pPr>
            <a:r>
              <a:rPr lang="en-US" altLang="zh-CN" sz="825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APP B</a:t>
            </a:r>
            <a:endParaRPr lang="zh-CN" altLang="en-US" sz="825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178050" y="5563235"/>
            <a:ext cx="645160" cy="127635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hangingPunct="1">
              <a:defRPr/>
            </a:pPr>
            <a:r>
              <a:rPr lang="en-US" altLang="zh-CN" sz="825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. . .</a:t>
            </a:r>
            <a:endParaRPr lang="zh-CN" altLang="en-US" sz="825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563870" y="4657090"/>
            <a:ext cx="697230" cy="233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685800"/>
            <a:r>
              <a:rPr lang="en-US" altLang="zh-CN" sz="930" b="1" dirty="0">
                <a:solidFill>
                  <a:prstClr val="black"/>
                </a:solidFill>
                <a:latin typeface="等线" panose="02010600030101010101" pitchFamily="2" charset="-122"/>
              </a:rPr>
              <a:t>Cloud</a:t>
            </a:r>
            <a:endParaRPr lang="en-US" altLang="zh-CN" sz="930" b="1" dirty="0">
              <a:solidFill>
                <a:prstClr val="black"/>
              </a:solidFill>
              <a:latin typeface="等线" panose="02010600030101010101" pitchFamily="2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563870" y="4869180"/>
            <a:ext cx="697230" cy="233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685800"/>
            <a:r>
              <a:rPr lang="en-US" altLang="zh-CN" sz="930" b="1" dirty="0">
                <a:solidFill>
                  <a:prstClr val="black"/>
                </a:solidFill>
                <a:latin typeface="等线" panose="02010600030101010101" pitchFamily="2" charset="-122"/>
              </a:rPr>
              <a:t>Edge</a:t>
            </a:r>
            <a:endParaRPr lang="en-US" altLang="zh-CN" sz="930" b="1" dirty="0">
              <a:solidFill>
                <a:prstClr val="black"/>
              </a:solidFill>
              <a:latin typeface="等线" panose="02010600030101010101" pitchFamily="2" charset="-122"/>
            </a:endParaRPr>
          </a:p>
        </p:txBody>
      </p:sp>
      <p:sp>
        <p:nvSpPr>
          <p:cNvPr id="96" name="右箭头 95"/>
          <p:cNvSpPr/>
          <p:nvPr/>
        </p:nvSpPr>
        <p:spPr>
          <a:xfrm rot="5400000" flipV="1">
            <a:off x="4658360" y="4539615"/>
            <a:ext cx="1532255" cy="173990"/>
          </a:xfrm>
          <a:prstGeom prst="rightArrow">
            <a:avLst>
              <a:gd name="adj1" fmla="val 17511"/>
              <a:gd name="adj2" fmla="val 50000"/>
            </a:avLst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hangingPunct="1">
              <a:defRPr/>
            </a:pPr>
            <a:endParaRPr kumimoji="1" lang="zh-CN" altLang="en-US" sz="135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4159885" y="5359400"/>
            <a:ext cx="2472690" cy="1130300"/>
            <a:chOff x="5120209" y="5250257"/>
            <a:chExt cx="2284164" cy="2216512"/>
          </a:xfrm>
        </p:grpSpPr>
        <p:sp>
          <p:nvSpPr>
            <p:cNvPr id="118" name="圆角矩形 36"/>
            <p:cNvSpPr/>
            <p:nvPr/>
          </p:nvSpPr>
          <p:spPr>
            <a:xfrm>
              <a:off x="5120209" y="5333985"/>
              <a:ext cx="2284164" cy="2132784"/>
            </a:xfrm>
            <a:prstGeom prst="round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19" name="Picture 8" descr="Robot free vector icons designed by Good Ware | Robot, Robot design, Robot 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89702" y="6552916"/>
              <a:ext cx="601098" cy="73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文本框 119"/>
            <p:cNvSpPr txBox="1"/>
            <p:nvPr/>
          </p:nvSpPr>
          <p:spPr>
            <a:xfrm rot="16200000" flipH="1">
              <a:off x="6133813" y="6833557"/>
              <a:ext cx="547902" cy="384800"/>
            </a:xfrm>
            <a:prstGeom prst="rect">
              <a:avLst/>
            </a:prstGeom>
            <a:noFill/>
            <a:ln>
              <a:solidFill>
                <a:srgbClr val="FFFFFF"/>
              </a:solidFill>
              <a:prstDash val="sysDash"/>
            </a:ln>
          </p:spPr>
          <p:txBody>
            <a:bodyPr vert="eaVert"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630" dirty="0">
                  <a:solidFill>
                    <a:prstClr val="black"/>
                  </a:solidFill>
                  <a:latin typeface="等线" panose="02010600030101010101" pitchFamily="2" charset="-122"/>
                </a:rPr>
                <a:t>Sensors</a:t>
              </a:r>
              <a:endParaRPr kumimoji="1" lang="en-US" altLang="zh-CN" sz="63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21" name="圆角矩形 39"/>
            <p:cNvSpPr/>
            <p:nvPr/>
          </p:nvSpPr>
          <p:spPr>
            <a:xfrm flipH="1">
              <a:off x="5245892" y="6397808"/>
              <a:ext cx="2042810" cy="1008000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15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endParaRPr kumimoji="1" lang="zh-CN" altLang="en-US" sz="135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 flipH="1">
              <a:off x="5244278" y="6390053"/>
              <a:ext cx="886483" cy="450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>
                <a:defRPr/>
              </a:pPr>
              <a:r>
                <a:rPr kumimoji="1" lang="en-US" altLang="zh-CN" sz="900" b="1" dirty="0">
                  <a:solidFill>
                    <a:prstClr val="black"/>
                  </a:solidFill>
                  <a:latin typeface="等线" panose="02010600030101010101" pitchFamily="2" charset="-122"/>
                </a:rPr>
                <a:t>Hardware</a:t>
              </a:r>
              <a:endParaRPr kumimoji="1" lang="zh-CN" altLang="en-US" sz="900" b="1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 rot="16200000" flipH="1">
              <a:off x="5669834" y="6816628"/>
              <a:ext cx="567826" cy="401224"/>
            </a:xfrm>
            <a:prstGeom prst="rect">
              <a:avLst/>
            </a:prstGeom>
            <a:noFill/>
            <a:ln>
              <a:solidFill>
                <a:srgbClr val="FFFFFF"/>
              </a:solidFill>
              <a:prstDash val="sysDash"/>
            </a:ln>
          </p:spPr>
          <p:txBody>
            <a:bodyPr vert="eaVert" wrap="square" rtlCol="0">
              <a:no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630" dirty="0">
                  <a:solidFill>
                    <a:prstClr val="black"/>
                  </a:solidFill>
                  <a:latin typeface="等线" panose="02010600030101010101" pitchFamily="2" charset="-122"/>
                </a:rPr>
                <a:t>Controller</a:t>
              </a:r>
              <a:endParaRPr kumimoji="1" lang="en-US" altLang="zh-CN" sz="63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 rot="16200000" flipH="1">
              <a:off x="5272176" y="6870842"/>
              <a:ext cx="547902" cy="303257"/>
            </a:xfrm>
            <a:prstGeom prst="rect">
              <a:avLst/>
            </a:prstGeom>
            <a:noFill/>
            <a:ln>
              <a:solidFill>
                <a:srgbClr val="FFFFFF"/>
              </a:solidFill>
              <a:prstDash val="sysDash"/>
            </a:ln>
          </p:spPr>
          <p:txBody>
            <a:bodyPr vert="eaVert" wrap="square" rtlCol="0">
              <a:spAutoFit/>
            </a:bodyPr>
            <a:lstStyle/>
            <a:p>
              <a:pPr algn="ctr" defTabSz="685800" hangingPunct="1">
                <a:defRPr/>
              </a:pPr>
              <a:r>
                <a:rPr kumimoji="1" lang="en-US" altLang="zh-CN" sz="630" dirty="0">
                  <a:solidFill>
                    <a:prstClr val="black"/>
                  </a:solidFill>
                  <a:latin typeface="等线" panose="02010600030101010101" pitchFamily="2" charset="-122"/>
                </a:rPr>
                <a:t>Motor</a:t>
              </a:r>
              <a:endParaRPr kumimoji="1" lang="en-US" altLang="zh-CN" sz="63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5471809" y="5250257"/>
              <a:ext cx="1706804" cy="40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 hangingPunct="1">
                <a:defRPr/>
              </a:pPr>
              <a:r>
                <a:rPr kumimoji="1" lang="en-US" altLang="zh-CN" sz="750" dirty="0" err="1">
                  <a:solidFill>
                    <a:prstClr val="black"/>
                  </a:solidFill>
                  <a:latin typeface="等线" panose="02010600030101010101" pitchFamily="2" charset="-122"/>
                </a:rPr>
                <a:t>KubeEdge</a:t>
              </a:r>
              <a:r>
                <a:rPr kumimoji="1" lang="zh-CN" altLang="en-US" sz="750" dirty="0">
                  <a:solidFill>
                    <a:prstClr val="black"/>
                  </a:solidFill>
                  <a:latin typeface="等线" panose="02010600030101010101" pitchFamily="2" charset="-122"/>
                </a:rPr>
                <a:t> </a:t>
              </a:r>
              <a:r>
                <a:rPr kumimoji="1" lang="en-US" altLang="zh-CN" sz="750" dirty="0">
                  <a:solidFill>
                    <a:prstClr val="black"/>
                  </a:solidFill>
                  <a:latin typeface="等线" panose="02010600030101010101" pitchFamily="2" charset="-122"/>
                </a:rPr>
                <a:t>Node</a:t>
              </a:r>
              <a:endParaRPr kumimoji="1" lang="zh-CN" altLang="en-US" sz="750" dirty="0">
                <a:solidFill>
                  <a:prstClr val="black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26" name="矩形 125"/>
            <p:cNvSpPr>
              <a:spLocks noChangeAspect="1"/>
            </p:cNvSpPr>
            <p:nvPr/>
          </p:nvSpPr>
          <p:spPr>
            <a:xfrm flipH="1">
              <a:off x="5222437" y="6048003"/>
              <a:ext cx="2057959" cy="295583"/>
            </a:xfrm>
            <a:prstGeom prst="rect">
              <a:avLst/>
            </a:prstGeom>
            <a:solidFill>
              <a:srgbClr val="DFDFD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hangingPunct="1">
                <a:defRPr/>
              </a:pPr>
              <a:r>
                <a:rPr kumimoji="1" lang="en-US" altLang="zh-CN" sz="675" dirty="0">
                  <a:solidFill>
                    <a:prstClr val="black"/>
                  </a:solidFill>
                  <a:latin typeface="Apple Braille" panose="05000000000000000000" pitchFamily="2" charset="0"/>
                  <a:ea typeface="等线" panose="02010600030101010101" pitchFamily="2" charset="-122"/>
                  <a:cs typeface="+mn-cs"/>
                </a:rPr>
                <a:t>Robot Operating System</a:t>
              </a:r>
              <a:endParaRPr kumimoji="1" lang="en-US" altLang="zh-CN" sz="675" dirty="0">
                <a:solidFill>
                  <a:prstClr val="black"/>
                </a:solidFill>
                <a:latin typeface="Apple Braille" panose="05000000000000000000" pitchFamily="2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27" name="矩形 126"/>
          <p:cNvSpPr/>
          <p:nvPr/>
        </p:nvSpPr>
        <p:spPr>
          <a:xfrm>
            <a:off x="4255770" y="5568315"/>
            <a:ext cx="645160" cy="127635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hangingPunct="1">
              <a:defRPr/>
            </a:pPr>
            <a:r>
              <a:rPr lang="en-US" altLang="zh-CN" sz="825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APP A</a:t>
            </a:r>
            <a:endParaRPr lang="zh-CN" altLang="en-US" sz="825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998720" y="5568315"/>
            <a:ext cx="645160" cy="127635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hangingPunct="1">
              <a:defRPr/>
            </a:pPr>
            <a:r>
              <a:rPr lang="en-US" altLang="zh-CN" sz="825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APP B</a:t>
            </a:r>
            <a:endParaRPr lang="zh-CN" altLang="en-US" sz="825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5741670" y="5570220"/>
            <a:ext cx="645160" cy="127635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hangingPunct="1">
              <a:defRPr/>
            </a:pPr>
            <a:r>
              <a:rPr lang="en-US" altLang="zh-CN" sz="825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. . .</a:t>
            </a:r>
            <a:endParaRPr lang="zh-CN" altLang="en-US" sz="825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0" name="矩形 279"/>
          <p:cNvSpPr/>
          <p:nvPr/>
        </p:nvSpPr>
        <p:spPr>
          <a:xfrm>
            <a:off x="7392035" y="2005965"/>
            <a:ext cx="3092450" cy="6464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152400" dir="16200000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cs typeface="+mn-lt"/>
              </a:rPr>
              <a:t>Streamlines robotic app development with cloud-native technology</a:t>
            </a:r>
            <a:endParaRPr lang="en-US" altLang="zh-CN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  <a:cs typeface="+mn-lt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7392035" y="1550035"/>
            <a:ext cx="3142615" cy="5937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+mn-lt"/>
                <a:cs typeface="+mn-lt"/>
              </a:rPr>
              <a:t>Locally Consistent Dev Experience</a:t>
            </a:r>
            <a:endParaRPr lang="en-US" altLang="zh-CN" b="1" dirty="0">
              <a:solidFill>
                <a:schemeClr val="tx1"/>
              </a:solidFill>
              <a:latin typeface="+mn-lt"/>
              <a:cs typeface="+mn-lt"/>
            </a:endParaRPr>
          </a:p>
        </p:txBody>
      </p:sp>
      <p:grpSp>
        <p:nvGrpSpPr>
          <p:cNvPr id="282" name="组合 281"/>
          <p:cNvGrpSpPr/>
          <p:nvPr/>
        </p:nvGrpSpPr>
        <p:grpSpPr>
          <a:xfrm>
            <a:off x="7392035" y="2652229"/>
            <a:ext cx="3092450" cy="1223176"/>
            <a:chOff x="8103959" y="921454"/>
            <a:chExt cx="3664442" cy="1352651"/>
          </a:xfrm>
        </p:grpSpPr>
        <p:sp>
          <p:nvSpPr>
            <p:cNvPr id="283" name="矩形 282"/>
            <p:cNvSpPr/>
            <p:nvPr/>
          </p:nvSpPr>
          <p:spPr>
            <a:xfrm>
              <a:off x="8103959" y="1392517"/>
              <a:ext cx="3664442" cy="881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152400" dir="16200000" rotWithShape="0">
                <a:schemeClr val="accent1"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lt"/>
                </a:rPr>
                <a:t>Provide a cloud-native digital twining framework for research and development of robotics solutions, applications and skills</a:t>
              </a:r>
              <a:endParaRPr lang="en-US" altLang="zh-CN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cs typeface="+mn-lt"/>
              </a:endParaRPr>
            </a:p>
          </p:txBody>
        </p:sp>
        <p:sp>
          <p:nvSpPr>
            <p:cNvPr id="284" name="文本框 283"/>
            <p:cNvSpPr txBox="1"/>
            <p:nvPr/>
          </p:nvSpPr>
          <p:spPr>
            <a:xfrm>
              <a:off x="8103960" y="921454"/>
              <a:ext cx="3664441" cy="577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lt"/>
                  <a:cs typeface="+mn-lt"/>
                </a:rPr>
                <a:t>Convenient R&amp;D in Simulation</a:t>
              </a:r>
              <a:endParaRPr lang="en-US" altLang="zh-CN" b="1" dirty="0">
                <a:solidFill>
                  <a:schemeClr val="tx1"/>
                </a:solidFill>
                <a:latin typeface="+mn-lt"/>
                <a:cs typeface="+mn-lt"/>
              </a:endParaRPr>
            </a:p>
          </p:txBody>
        </p:sp>
      </p:grpSp>
      <p:grpSp>
        <p:nvGrpSpPr>
          <p:cNvPr id="285" name="组合 284"/>
          <p:cNvGrpSpPr/>
          <p:nvPr/>
        </p:nvGrpSpPr>
        <p:grpSpPr>
          <a:xfrm>
            <a:off x="7392035" y="3995376"/>
            <a:ext cx="3093085" cy="957624"/>
            <a:chOff x="8103959" y="1041197"/>
            <a:chExt cx="3664442" cy="1054516"/>
          </a:xfrm>
        </p:grpSpPr>
        <p:sp>
          <p:nvSpPr>
            <p:cNvPr id="286" name="矩形 285"/>
            <p:cNvSpPr/>
            <p:nvPr/>
          </p:nvSpPr>
          <p:spPr>
            <a:xfrm>
              <a:off x="8103959" y="1392518"/>
              <a:ext cx="3664442" cy="703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152400" dir="16200000" rotWithShape="0">
                <a:schemeClr val="accent1"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lt"/>
                </a:rPr>
                <a:t>Provide best practices of multi-agent collaborative robot skills</a:t>
              </a:r>
              <a:endParaRPr lang="en-US" altLang="zh-CN" sz="1200" dirty="0">
                <a:solidFill>
                  <a:schemeClr val="tx1"/>
                </a:solidFill>
                <a:cs typeface="+mn-lt"/>
              </a:endParaRPr>
            </a:p>
          </p:txBody>
        </p:sp>
        <p:sp>
          <p:nvSpPr>
            <p:cNvPr id="287" name="文本框 286"/>
            <p:cNvSpPr txBox="1"/>
            <p:nvPr/>
          </p:nvSpPr>
          <p:spPr>
            <a:xfrm>
              <a:off x="8103960" y="1041197"/>
              <a:ext cx="3664441" cy="3377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lt"/>
                  <a:cs typeface="+mn-lt"/>
                </a:rPr>
                <a:t>Out-of-the-box Robot Skills</a:t>
              </a:r>
              <a:endParaRPr lang="en-US" altLang="zh-CN" b="1" dirty="0">
                <a:solidFill>
                  <a:schemeClr val="tx1"/>
                </a:solidFill>
                <a:latin typeface="+mn-lt"/>
                <a:cs typeface="+mn-lt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7247890" y="5060721"/>
            <a:ext cx="3235960" cy="1153389"/>
            <a:chOff x="8103960" y="896741"/>
            <a:chExt cx="3872488" cy="1384688"/>
          </a:xfrm>
        </p:grpSpPr>
        <p:sp>
          <p:nvSpPr>
            <p:cNvPr id="289" name="矩形 288"/>
            <p:cNvSpPr/>
            <p:nvPr/>
          </p:nvSpPr>
          <p:spPr>
            <a:xfrm>
              <a:off x="8312006" y="1578234"/>
              <a:ext cx="3664442" cy="703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152400" dir="16200000" rotWithShape="0">
                <a:schemeClr val="accent1"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cs typeface="+mn-lt"/>
                </a:rPr>
                <a:t>Unified access of heterogeneous robots and collaborative management of Multi-Agent</a:t>
              </a:r>
              <a:endParaRPr lang="en-US" altLang="zh-CN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cs typeface="+mn-lt"/>
              </a:endParaRPr>
            </a:p>
          </p:txBody>
        </p:sp>
        <p:sp>
          <p:nvSpPr>
            <p:cNvPr id="290" name="文本框 289"/>
            <p:cNvSpPr txBox="1"/>
            <p:nvPr/>
          </p:nvSpPr>
          <p:spPr>
            <a:xfrm>
              <a:off x="8103960" y="896741"/>
              <a:ext cx="3806573" cy="6266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lt"/>
                  <a:cs typeface="+mn-lt"/>
                </a:rPr>
                <a:t>Efficient Robot Operation Management</a:t>
              </a:r>
              <a:endParaRPr lang="en-US" altLang="zh-CN" b="1" dirty="0">
                <a:solidFill>
                  <a:schemeClr val="tx1"/>
                </a:solidFill>
                <a:latin typeface="+mn-lt"/>
                <a:cs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127760" y="3213100"/>
            <a:ext cx="8712200" cy="91186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Case Studies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New Boundaries: More traditional Industries to Cloud Native</a:t>
            </a:r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783590" y="2294890"/>
            <a:ext cx="4222750" cy="3199765"/>
            <a:chOff x="276228" y="1725255"/>
            <a:chExt cx="5656822" cy="4030406"/>
          </a:xfrm>
        </p:grpSpPr>
        <p:cxnSp>
          <p:nvCxnSpPr>
            <p:cNvPr id="47" name="直接连接符 46"/>
            <p:cNvCxnSpPr>
              <a:stCxn id="72" idx="2"/>
              <a:endCxn id="61" idx="0"/>
            </p:cNvCxnSpPr>
            <p:nvPr/>
          </p:nvCxnSpPr>
          <p:spPr>
            <a:xfrm>
              <a:off x="2541064" y="3545632"/>
              <a:ext cx="307314" cy="963187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grpSp>
          <p:nvGrpSpPr>
            <p:cNvPr id="48" name="组合 47"/>
            <p:cNvGrpSpPr/>
            <p:nvPr/>
          </p:nvGrpSpPr>
          <p:grpSpPr>
            <a:xfrm>
              <a:off x="569113" y="4191259"/>
              <a:ext cx="1204403" cy="1564402"/>
              <a:chOff x="8094926" y="4026236"/>
              <a:chExt cx="2234074" cy="2901843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8094926" y="6466027"/>
                <a:ext cx="2234074" cy="46205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Cloud Native</a:t>
                </a:r>
                <a:b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</a:b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Offshore Oilfield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50" name="椭圆 64"/>
              <p:cNvSpPr>
                <a:spLocks noChangeArrowheads="1"/>
              </p:cNvSpPr>
              <p:nvPr/>
            </p:nvSpPr>
            <p:spPr bwMode="auto">
              <a:xfrm>
                <a:off x="8135638" y="4026236"/>
                <a:ext cx="2152652" cy="2152653"/>
              </a:xfrm>
              <a:prstGeom prst="ellipse">
                <a:avLst/>
              </a:prstGeom>
              <a:blipFill dpi="0" rotWithShape="1">
                <a:blip r:embed="rId1"/>
                <a:srcRect/>
                <a:stretch>
                  <a:fillRect/>
                </a:stretch>
              </a:blipFill>
              <a:ln w="9525">
                <a:solidFill>
                  <a:srgbClr val="8EB4E3"/>
                </a:solidFill>
                <a:round/>
              </a:ln>
            </p:spPr>
            <p:txBody>
              <a:bodyPr anchor="b"/>
              <a:lstStyle>
                <a:lvl1pPr defTabSz="685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4684395" algn="r"/>
                  </a:tabLst>
                  <a:defRPr kumimoji="1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4684395" algn="r"/>
                  </a:tabLst>
                  <a:defRPr kumimoji="1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4684395" algn="r"/>
                  </a:tabLst>
                  <a:defRPr kumimoji="1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4684395" algn="r"/>
                  </a:tabLst>
                  <a:defRPr kumimoji="1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4684395" algn="r"/>
                  </a:tabLst>
                  <a:defRPr kumimoji="1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4684395" algn="r"/>
                  </a:tabLst>
                  <a:defRPr kumimoji="1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4684395" algn="r"/>
                  </a:tabLst>
                  <a:defRPr kumimoji="1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4684395" algn="r"/>
                  </a:tabLst>
                  <a:defRPr kumimoji="1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4684395" algn="r"/>
                  </a:tabLst>
                  <a:defRPr kumimoji="1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9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684395" algn="r"/>
                  </a:tabLst>
                  <a:defRPr/>
                </a:pPr>
                <a:endParaRPr kumimoji="1" lang="zh-C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lt"/>
                  <a:sym typeface="+mn-lt"/>
                </a:endParaRPr>
              </a:p>
            </p:txBody>
          </p:sp>
        </p:grpSp>
        <p:cxnSp>
          <p:nvCxnSpPr>
            <p:cNvPr id="51" name="直接连接符 50"/>
            <p:cNvCxnSpPr>
              <a:stCxn id="72" idx="2"/>
            </p:cNvCxnSpPr>
            <p:nvPr/>
          </p:nvCxnSpPr>
          <p:spPr>
            <a:xfrm flipH="1">
              <a:off x="1642212" y="3545632"/>
              <a:ext cx="898852" cy="641995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52" name="直接连接符 51"/>
            <p:cNvCxnSpPr>
              <a:stCxn id="72" idx="2"/>
              <a:endCxn id="64" idx="0"/>
            </p:cNvCxnSpPr>
            <p:nvPr/>
          </p:nvCxnSpPr>
          <p:spPr>
            <a:xfrm>
              <a:off x="2541064" y="3545632"/>
              <a:ext cx="2080509" cy="915374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53" name="直接连接符 52"/>
            <p:cNvCxnSpPr>
              <a:stCxn id="72" idx="2"/>
              <a:endCxn id="68" idx="1"/>
            </p:cNvCxnSpPr>
            <p:nvPr/>
          </p:nvCxnSpPr>
          <p:spPr>
            <a:xfrm flipV="1">
              <a:off x="2541064" y="2772222"/>
              <a:ext cx="1282305" cy="773410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54" name="直接连接符 53"/>
            <p:cNvCxnSpPr>
              <a:stCxn id="72" idx="2"/>
            </p:cNvCxnSpPr>
            <p:nvPr/>
          </p:nvCxnSpPr>
          <p:spPr>
            <a:xfrm flipH="1" flipV="1">
              <a:off x="1789800" y="2419780"/>
              <a:ext cx="751264" cy="1125852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grpSp>
          <p:nvGrpSpPr>
            <p:cNvPr id="56" name="组合 55"/>
            <p:cNvGrpSpPr/>
            <p:nvPr/>
          </p:nvGrpSpPr>
          <p:grpSpPr>
            <a:xfrm>
              <a:off x="276228" y="1725255"/>
              <a:ext cx="1600250" cy="1281125"/>
              <a:chOff x="7064697" y="1329895"/>
              <a:chExt cx="2968338" cy="2376387"/>
            </a:xfrm>
          </p:grpSpPr>
          <p:pic>
            <p:nvPicPr>
              <p:cNvPr id="58" name="Picture 1" descr="tiansuan-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7467773" y="1329895"/>
                <a:ext cx="2152648" cy="1722753"/>
              </a:xfrm>
              <a:prstGeom prst="rect">
                <a:avLst/>
              </a:prstGeom>
            </p:spPr>
          </p:pic>
          <p:sp>
            <p:nvSpPr>
              <p:cNvPr id="59" name="文本框 58"/>
              <p:cNvSpPr txBox="1"/>
              <p:nvPr/>
            </p:nvSpPr>
            <p:spPr>
              <a:xfrm>
                <a:off x="7064697" y="3244230"/>
                <a:ext cx="2968338" cy="462052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 defTabSz="914400" hangingPunct="1"/>
                <a:r>
                  <a:rPr lang="en-US" altLang="zh-CN" sz="900" kern="12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Cloud Native</a:t>
                </a:r>
                <a:br>
                  <a:rPr lang="en-US" altLang="zh-CN" sz="900" kern="12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</a:br>
                <a:r>
                  <a:rPr lang="en-US" altLang="zh-CN" sz="900" kern="12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Satellite</a:t>
                </a:r>
                <a:endParaRPr lang="en-US" altLang="zh-CN" sz="900" kern="1200" dirty="0">
                  <a:solidFill>
                    <a:srgbClr val="1D1D1A"/>
                  </a:solidFill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2171992" y="4508819"/>
              <a:ext cx="1352772" cy="1246841"/>
              <a:chOff x="1201478" y="4485486"/>
              <a:chExt cx="2509285" cy="2312792"/>
            </a:xfrm>
          </p:grpSpPr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478" y="4485486"/>
                <a:ext cx="2509285" cy="1556686"/>
              </a:xfrm>
              <a:prstGeom prst="rect">
                <a:avLst/>
              </a:prstGeom>
              <a:ln w="76200">
                <a:solidFill>
                  <a:srgbClr val="FFFFFF"/>
                </a:solidFill>
              </a:ln>
            </p:spPr>
          </p:pic>
          <p:sp>
            <p:nvSpPr>
              <p:cNvPr id="62" name="文本框 61"/>
              <p:cNvSpPr txBox="1"/>
              <p:nvPr/>
            </p:nvSpPr>
            <p:spPr>
              <a:xfrm>
                <a:off x="1339083" y="6336228"/>
                <a:ext cx="2234070" cy="46205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Smart CDN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945187" y="4461006"/>
              <a:ext cx="1352772" cy="1294654"/>
              <a:chOff x="1201478" y="4396797"/>
              <a:chExt cx="2509285" cy="2401481"/>
            </a:xfrm>
          </p:grpSpPr>
          <p:pic>
            <p:nvPicPr>
              <p:cNvPr id="64" name="图片 63"/>
              <p:cNvPicPr>
                <a:picLocks noChangeAspect="1"/>
              </p:cNvPicPr>
              <p:nvPr/>
            </p:nvPicPr>
            <p:blipFill rotWithShape="1">
              <a:blip r:embed="rId4"/>
              <a:srcRect l="32688" r="3189" b="19547"/>
              <a:stretch>
                <a:fillRect/>
              </a:stretch>
            </p:blipFill>
            <p:spPr>
              <a:xfrm>
                <a:off x="1201478" y="4396797"/>
                <a:ext cx="2509285" cy="1734064"/>
              </a:xfrm>
              <a:prstGeom prst="rect">
                <a:avLst/>
              </a:prstGeom>
              <a:ln w="76200">
                <a:solidFill>
                  <a:srgbClr val="FFFFFF"/>
                </a:solidFill>
              </a:ln>
            </p:spPr>
          </p:pic>
          <p:sp>
            <p:nvSpPr>
              <p:cNvPr id="65" name="文本框 64"/>
              <p:cNvSpPr txBox="1"/>
              <p:nvPr/>
            </p:nvSpPr>
            <p:spPr>
              <a:xfrm>
                <a:off x="1339083" y="6336228"/>
                <a:ext cx="2234070" cy="46205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Electronic</a:t>
                </a:r>
                <a:b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</a:b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toll collection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3823369" y="2065264"/>
              <a:ext cx="2109681" cy="1902006"/>
              <a:chOff x="4465790" y="4412221"/>
              <a:chExt cx="2592202" cy="2337028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4644854" y="6287198"/>
                <a:ext cx="2234072" cy="462051"/>
              </a:xfrm>
              <a:prstGeom prst="rect">
                <a:avLst/>
              </a:prstGeom>
              <a:noFill/>
              <a:ln w="76200">
                <a:solidFill>
                  <a:srgbClr val="FFFFFF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Cloud Native Vehicle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pic>
            <p:nvPicPr>
              <p:cNvPr id="68" name="图片 6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71" t="382" r="25546" b="-215"/>
              <a:stretch>
                <a:fillRect/>
              </a:stretch>
            </p:blipFill>
            <p:spPr>
              <a:xfrm>
                <a:off x="4465790" y="4412221"/>
                <a:ext cx="2592202" cy="1737302"/>
              </a:xfrm>
              <a:prstGeom prst="rect">
                <a:avLst/>
              </a:prstGeom>
              <a:ln w="76200">
                <a:solidFill>
                  <a:srgbClr val="FFFFFF"/>
                </a:solidFill>
              </a:ln>
            </p:spPr>
          </p:pic>
        </p:grpSp>
        <p:grpSp>
          <p:nvGrpSpPr>
            <p:cNvPr id="69" name="组合 68"/>
            <p:cNvGrpSpPr/>
            <p:nvPr/>
          </p:nvGrpSpPr>
          <p:grpSpPr>
            <a:xfrm>
              <a:off x="1602564" y="2632053"/>
              <a:ext cx="2059224" cy="1190940"/>
              <a:chOff x="1602564" y="2632053"/>
              <a:chExt cx="2059224" cy="1190940"/>
            </a:xfrm>
          </p:grpSpPr>
          <p:sp>
            <p:nvSpPr>
              <p:cNvPr id="70" name="Freeform 8"/>
              <p:cNvSpPr>
                <a:spLocks noChangeArrowheads="1"/>
              </p:cNvSpPr>
              <p:nvPr/>
            </p:nvSpPr>
            <p:spPr bwMode="auto">
              <a:xfrm>
                <a:off x="1602564" y="2662484"/>
                <a:ext cx="2059224" cy="1160509"/>
              </a:xfrm>
              <a:custGeom>
                <a:avLst/>
                <a:gdLst>
                  <a:gd name="T0" fmla="*/ 3619287 w 6154"/>
                  <a:gd name="T1" fmla="*/ 1676284 h 3316"/>
                  <a:gd name="T2" fmla="*/ 3575792 w 6154"/>
                  <a:gd name="T3" fmla="*/ 1502937 h 3316"/>
                  <a:gd name="T4" fmla="*/ 3509891 w 6154"/>
                  <a:gd name="T5" fmla="*/ 1345674 h 3316"/>
                  <a:gd name="T6" fmla="*/ 3425538 w 6154"/>
                  <a:gd name="T7" fmla="*/ 1206281 h 3316"/>
                  <a:gd name="T8" fmla="*/ 3325368 w 6154"/>
                  <a:gd name="T9" fmla="*/ 1090121 h 3316"/>
                  <a:gd name="T10" fmla="*/ 3212018 w 6154"/>
                  <a:gd name="T11" fmla="*/ 997192 h 3316"/>
                  <a:gd name="T12" fmla="*/ 3085488 w 6154"/>
                  <a:gd name="T13" fmla="*/ 931070 h 3316"/>
                  <a:gd name="T14" fmla="*/ 2949732 w 6154"/>
                  <a:gd name="T15" fmla="*/ 897116 h 3316"/>
                  <a:gd name="T16" fmla="*/ 2835064 w 6154"/>
                  <a:gd name="T17" fmla="*/ 895329 h 3316"/>
                  <a:gd name="T18" fmla="*/ 2757301 w 6154"/>
                  <a:gd name="T19" fmla="*/ 802400 h 3316"/>
                  <a:gd name="T20" fmla="*/ 2675584 w 6154"/>
                  <a:gd name="T21" fmla="*/ 620118 h 3316"/>
                  <a:gd name="T22" fmla="*/ 2575414 w 6154"/>
                  <a:gd name="T23" fmla="*/ 457493 h 3316"/>
                  <a:gd name="T24" fmla="*/ 2459428 w 6154"/>
                  <a:gd name="T25" fmla="*/ 314527 h 3316"/>
                  <a:gd name="T26" fmla="*/ 2328944 w 6154"/>
                  <a:gd name="T27" fmla="*/ 194792 h 3316"/>
                  <a:gd name="T28" fmla="*/ 2185280 w 6154"/>
                  <a:gd name="T29" fmla="*/ 101864 h 3316"/>
                  <a:gd name="T30" fmla="*/ 2032389 w 6154"/>
                  <a:gd name="T31" fmla="*/ 37529 h 3316"/>
                  <a:gd name="T32" fmla="*/ 1870272 w 6154"/>
                  <a:gd name="T33" fmla="*/ 3574 h 3316"/>
                  <a:gd name="T34" fmla="*/ 1733198 w 6154"/>
                  <a:gd name="T35" fmla="*/ 1787 h 3316"/>
                  <a:gd name="T36" fmla="*/ 1527587 w 6154"/>
                  <a:gd name="T37" fmla="*/ 41103 h 3316"/>
                  <a:gd name="T38" fmla="*/ 1335156 w 6154"/>
                  <a:gd name="T39" fmla="*/ 130457 h 3316"/>
                  <a:gd name="T40" fmla="*/ 1162495 w 6154"/>
                  <a:gd name="T41" fmla="*/ 264488 h 3316"/>
                  <a:gd name="T42" fmla="*/ 1009604 w 6154"/>
                  <a:gd name="T43" fmla="*/ 437835 h 3316"/>
                  <a:gd name="T44" fmla="*/ 883074 w 6154"/>
                  <a:gd name="T45" fmla="*/ 646924 h 3316"/>
                  <a:gd name="T46" fmla="*/ 786859 w 6154"/>
                  <a:gd name="T47" fmla="*/ 882819 h 3316"/>
                  <a:gd name="T48" fmla="*/ 722276 w 6154"/>
                  <a:gd name="T49" fmla="*/ 1143733 h 3316"/>
                  <a:gd name="T50" fmla="*/ 697233 w 6154"/>
                  <a:gd name="T51" fmla="*/ 1352822 h 3316"/>
                  <a:gd name="T52" fmla="*/ 598382 w 6154"/>
                  <a:gd name="T53" fmla="*/ 1340312 h 3316"/>
                  <a:gd name="T54" fmla="*/ 507438 w 6154"/>
                  <a:gd name="T55" fmla="*/ 1349248 h 3316"/>
                  <a:gd name="T56" fmla="*/ 392770 w 6154"/>
                  <a:gd name="T57" fmla="*/ 1390351 h 3316"/>
                  <a:gd name="T58" fmla="*/ 287329 w 6154"/>
                  <a:gd name="T59" fmla="*/ 1458260 h 3316"/>
                  <a:gd name="T60" fmla="*/ 195067 w 6154"/>
                  <a:gd name="T61" fmla="*/ 1551188 h 3316"/>
                  <a:gd name="T62" fmla="*/ 118622 w 6154"/>
                  <a:gd name="T63" fmla="*/ 1665562 h 3316"/>
                  <a:gd name="T64" fmla="*/ 59311 w 6154"/>
                  <a:gd name="T65" fmla="*/ 1799593 h 3316"/>
                  <a:gd name="T66" fmla="*/ 18452 w 6154"/>
                  <a:gd name="T67" fmla="*/ 1949708 h 3316"/>
                  <a:gd name="T68" fmla="*/ 0 w 6154"/>
                  <a:gd name="T69" fmla="*/ 2110545 h 3316"/>
                  <a:gd name="T70" fmla="*/ 2636 w 6154"/>
                  <a:gd name="T71" fmla="*/ 2233854 h 3316"/>
                  <a:gd name="T72" fmla="*/ 26360 w 6154"/>
                  <a:gd name="T73" fmla="*/ 2392904 h 3316"/>
                  <a:gd name="T74" fmla="*/ 72491 w 6154"/>
                  <a:gd name="T75" fmla="*/ 2537658 h 3316"/>
                  <a:gd name="T76" fmla="*/ 135756 w 6154"/>
                  <a:gd name="T77" fmla="*/ 2668115 h 3316"/>
                  <a:gd name="T78" fmla="*/ 217474 w 6154"/>
                  <a:gd name="T79" fmla="*/ 2777127 h 3316"/>
                  <a:gd name="T80" fmla="*/ 312371 w 6154"/>
                  <a:gd name="T81" fmla="*/ 2864694 h 3316"/>
                  <a:gd name="T82" fmla="*/ 420449 w 6154"/>
                  <a:gd name="T83" fmla="*/ 2927242 h 3316"/>
                  <a:gd name="T84" fmla="*/ 536435 w 6154"/>
                  <a:gd name="T85" fmla="*/ 2959410 h 3316"/>
                  <a:gd name="T86" fmla="*/ 3615333 w 6154"/>
                  <a:gd name="T87" fmla="*/ 2962984 h 3316"/>
                  <a:gd name="T88" fmla="*/ 3703640 w 6154"/>
                  <a:gd name="T89" fmla="*/ 2950474 h 3316"/>
                  <a:gd name="T90" fmla="*/ 3786676 w 6154"/>
                  <a:gd name="T91" fmla="*/ 2916520 h 3316"/>
                  <a:gd name="T92" fmla="*/ 3861803 w 6154"/>
                  <a:gd name="T93" fmla="*/ 2861120 h 3316"/>
                  <a:gd name="T94" fmla="*/ 3926386 w 6154"/>
                  <a:gd name="T95" fmla="*/ 2787850 h 3316"/>
                  <a:gd name="T96" fmla="*/ 3980425 w 6154"/>
                  <a:gd name="T97" fmla="*/ 2700283 h 3316"/>
                  <a:gd name="T98" fmla="*/ 4021283 w 6154"/>
                  <a:gd name="T99" fmla="*/ 2598419 h 3316"/>
                  <a:gd name="T100" fmla="*/ 4046326 w 6154"/>
                  <a:gd name="T101" fmla="*/ 2485833 h 3316"/>
                  <a:gd name="T102" fmla="*/ 4055552 w 6154"/>
                  <a:gd name="T103" fmla="*/ 2364311 h 3316"/>
                  <a:gd name="T104" fmla="*/ 4050280 w 6154"/>
                  <a:gd name="T105" fmla="*/ 2276744 h 3316"/>
                  <a:gd name="T106" fmla="*/ 4030510 w 6154"/>
                  <a:gd name="T107" fmla="*/ 2164158 h 3316"/>
                  <a:gd name="T108" fmla="*/ 3994923 w 6154"/>
                  <a:gd name="T109" fmla="*/ 2062294 h 3316"/>
                  <a:gd name="T110" fmla="*/ 3946156 w 6154"/>
                  <a:gd name="T111" fmla="*/ 1971153 h 3316"/>
                  <a:gd name="T112" fmla="*/ 3886845 w 6154"/>
                  <a:gd name="T113" fmla="*/ 1894308 h 3316"/>
                  <a:gd name="T114" fmla="*/ 3816990 w 6154"/>
                  <a:gd name="T115" fmla="*/ 1835334 h 3316"/>
                  <a:gd name="T116" fmla="*/ 3739227 w 6154"/>
                  <a:gd name="T117" fmla="*/ 1792444 h 3316"/>
                  <a:gd name="T118" fmla="*/ 3654873 w 6154"/>
                  <a:gd name="T119" fmla="*/ 1770999 h 33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6154" h="3316">
                    <a:moveTo>
                      <a:pt x="5512" y="1980"/>
                    </a:moveTo>
                    <a:lnTo>
                      <a:pt x="5512" y="1980"/>
                    </a:lnTo>
                    <a:lnTo>
                      <a:pt x="5504" y="1928"/>
                    </a:lnTo>
                    <a:lnTo>
                      <a:pt x="5492" y="1876"/>
                    </a:lnTo>
                    <a:lnTo>
                      <a:pt x="5478" y="1826"/>
                    </a:lnTo>
                    <a:lnTo>
                      <a:pt x="5462" y="1778"/>
                    </a:lnTo>
                    <a:lnTo>
                      <a:pt x="5446" y="1730"/>
                    </a:lnTo>
                    <a:lnTo>
                      <a:pt x="5426" y="1682"/>
                    </a:lnTo>
                    <a:lnTo>
                      <a:pt x="5404" y="1636"/>
                    </a:lnTo>
                    <a:lnTo>
                      <a:pt x="5380" y="1592"/>
                    </a:lnTo>
                    <a:lnTo>
                      <a:pt x="5354" y="1548"/>
                    </a:lnTo>
                    <a:lnTo>
                      <a:pt x="5326" y="1506"/>
                    </a:lnTo>
                    <a:lnTo>
                      <a:pt x="5296" y="1466"/>
                    </a:lnTo>
                    <a:lnTo>
                      <a:pt x="5266" y="1426"/>
                    </a:lnTo>
                    <a:lnTo>
                      <a:pt x="5234" y="1388"/>
                    </a:lnTo>
                    <a:lnTo>
                      <a:pt x="5198" y="1350"/>
                    </a:lnTo>
                    <a:lnTo>
                      <a:pt x="5162" y="1316"/>
                    </a:lnTo>
                    <a:lnTo>
                      <a:pt x="5126" y="1282"/>
                    </a:lnTo>
                    <a:lnTo>
                      <a:pt x="5086" y="1250"/>
                    </a:lnTo>
                    <a:lnTo>
                      <a:pt x="5046" y="1220"/>
                    </a:lnTo>
                    <a:lnTo>
                      <a:pt x="5006" y="1190"/>
                    </a:lnTo>
                    <a:lnTo>
                      <a:pt x="4962" y="1164"/>
                    </a:lnTo>
                    <a:lnTo>
                      <a:pt x="4918" y="1138"/>
                    </a:lnTo>
                    <a:lnTo>
                      <a:pt x="4874" y="1116"/>
                    </a:lnTo>
                    <a:lnTo>
                      <a:pt x="4826" y="1094"/>
                    </a:lnTo>
                    <a:lnTo>
                      <a:pt x="4780" y="1074"/>
                    </a:lnTo>
                    <a:lnTo>
                      <a:pt x="4732" y="1058"/>
                    </a:lnTo>
                    <a:lnTo>
                      <a:pt x="4682" y="1042"/>
                    </a:lnTo>
                    <a:lnTo>
                      <a:pt x="4632" y="1030"/>
                    </a:lnTo>
                    <a:lnTo>
                      <a:pt x="4580" y="1020"/>
                    </a:lnTo>
                    <a:lnTo>
                      <a:pt x="4528" y="1010"/>
                    </a:lnTo>
                    <a:lnTo>
                      <a:pt x="4476" y="1004"/>
                    </a:lnTo>
                    <a:lnTo>
                      <a:pt x="4422" y="1002"/>
                    </a:lnTo>
                    <a:lnTo>
                      <a:pt x="4368" y="1000"/>
                    </a:lnTo>
                    <a:lnTo>
                      <a:pt x="4302" y="1002"/>
                    </a:lnTo>
                    <a:lnTo>
                      <a:pt x="4236" y="1008"/>
                    </a:lnTo>
                    <a:lnTo>
                      <a:pt x="4212" y="952"/>
                    </a:lnTo>
                    <a:lnTo>
                      <a:pt x="4184" y="898"/>
                    </a:lnTo>
                    <a:lnTo>
                      <a:pt x="4156" y="846"/>
                    </a:lnTo>
                    <a:lnTo>
                      <a:pt x="4126" y="794"/>
                    </a:lnTo>
                    <a:lnTo>
                      <a:pt x="4094" y="744"/>
                    </a:lnTo>
                    <a:lnTo>
                      <a:pt x="4060" y="694"/>
                    </a:lnTo>
                    <a:lnTo>
                      <a:pt x="4024" y="646"/>
                    </a:lnTo>
                    <a:lnTo>
                      <a:pt x="3988" y="600"/>
                    </a:lnTo>
                    <a:lnTo>
                      <a:pt x="3948" y="554"/>
                    </a:lnTo>
                    <a:lnTo>
                      <a:pt x="3908" y="512"/>
                    </a:lnTo>
                    <a:lnTo>
                      <a:pt x="3866" y="470"/>
                    </a:lnTo>
                    <a:lnTo>
                      <a:pt x="3822" y="428"/>
                    </a:lnTo>
                    <a:lnTo>
                      <a:pt x="3778" y="390"/>
                    </a:lnTo>
                    <a:lnTo>
                      <a:pt x="3732" y="352"/>
                    </a:lnTo>
                    <a:lnTo>
                      <a:pt x="3684" y="316"/>
                    </a:lnTo>
                    <a:lnTo>
                      <a:pt x="3636" y="282"/>
                    </a:lnTo>
                    <a:lnTo>
                      <a:pt x="3586" y="248"/>
                    </a:lnTo>
                    <a:lnTo>
                      <a:pt x="3534" y="218"/>
                    </a:lnTo>
                    <a:lnTo>
                      <a:pt x="3482" y="190"/>
                    </a:lnTo>
                    <a:lnTo>
                      <a:pt x="3428" y="162"/>
                    </a:lnTo>
                    <a:lnTo>
                      <a:pt x="3372" y="138"/>
                    </a:lnTo>
                    <a:lnTo>
                      <a:pt x="3316" y="114"/>
                    </a:lnTo>
                    <a:lnTo>
                      <a:pt x="3260" y="92"/>
                    </a:lnTo>
                    <a:lnTo>
                      <a:pt x="3202" y="74"/>
                    </a:lnTo>
                    <a:lnTo>
                      <a:pt x="3144" y="56"/>
                    </a:lnTo>
                    <a:lnTo>
                      <a:pt x="3084" y="42"/>
                    </a:lnTo>
                    <a:lnTo>
                      <a:pt x="3024" y="30"/>
                    </a:lnTo>
                    <a:lnTo>
                      <a:pt x="2962" y="18"/>
                    </a:lnTo>
                    <a:lnTo>
                      <a:pt x="2900" y="10"/>
                    </a:lnTo>
                    <a:lnTo>
                      <a:pt x="2838" y="4"/>
                    </a:lnTo>
                    <a:lnTo>
                      <a:pt x="2774" y="0"/>
                    </a:lnTo>
                    <a:lnTo>
                      <a:pt x="2710" y="0"/>
                    </a:lnTo>
                    <a:lnTo>
                      <a:pt x="2630" y="2"/>
                    </a:lnTo>
                    <a:lnTo>
                      <a:pt x="2550" y="8"/>
                    </a:lnTo>
                    <a:lnTo>
                      <a:pt x="2472" y="16"/>
                    </a:lnTo>
                    <a:lnTo>
                      <a:pt x="2394" y="30"/>
                    </a:lnTo>
                    <a:lnTo>
                      <a:pt x="2318" y="46"/>
                    </a:lnTo>
                    <a:lnTo>
                      <a:pt x="2242" y="66"/>
                    </a:lnTo>
                    <a:lnTo>
                      <a:pt x="2168" y="90"/>
                    </a:lnTo>
                    <a:lnTo>
                      <a:pt x="2096" y="116"/>
                    </a:lnTo>
                    <a:lnTo>
                      <a:pt x="2026" y="146"/>
                    </a:lnTo>
                    <a:lnTo>
                      <a:pt x="1958" y="180"/>
                    </a:lnTo>
                    <a:lnTo>
                      <a:pt x="1892" y="216"/>
                    </a:lnTo>
                    <a:lnTo>
                      <a:pt x="1826" y="256"/>
                    </a:lnTo>
                    <a:lnTo>
                      <a:pt x="1764" y="296"/>
                    </a:lnTo>
                    <a:lnTo>
                      <a:pt x="1702" y="342"/>
                    </a:lnTo>
                    <a:lnTo>
                      <a:pt x="1644" y="388"/>
                    </a:lnTo>
                    <a:lnTo>
                      <a:pt x="1586" y="438"/>
                    </a:lnTo>
                    <a:lnTo>
                      <a:pt x="1532" y="490"/>
                    </a:lnTo>
                    <a:lnTo>
                      <a:pt x="1480" y="546"/>
                    </a:lnTo>
                    <a:lnTo>
                      <a:pt x="1432" y="602"/>
                    </a:lnTo>
                    <a:lnTo>
                      <a:pt x="1386" y="662"/>
                    </a:lnTo>
                    <a:lnTo>
                      <a:pt x="1340" y="724"/>
                    </a:lnTo>
                    <a:lnTo>
                      <a:pt x="1300" y="786"/>
                    </a:lnTo>
                    <a:lnTo>
                      <a:pt x="1262" y="852"/>
                    </a:lnTo>
                    <a:lnTo>
                      <a:pt x="1226" y="920"/>
                    </a:lnTo>
                    <a:lnTo>
                      <a:pt x="1194" y="988"/>
                    </a:lnTo>
                    <a:lnTo>
                      <a:pt x="1164" y="1058"/>
                    </a:lnTo>
                    <a:lnTo>
                      <a:pt x="1138" y="1132"/>
                    </a:lnTo>
                    <a:lnTo>
                      <a:pt x="1116" y="1204"/>
                    </a:lnTo>
                    <a:lnTo>
                      <a:pt x="1096" y="1280"/>
                    </a:lnTo>
                    <a:lnTo>
                      <a:pt x="1080" y="1356"/>
                    </a:lnTo>
                    <a:lnTo>
                      <a:pt x="1068" y="1434"/>
                    </a:lnTo>
                    <a:lnTo>
                      <a:pt x="1058" y="1514"/>
                    </a:lnTo>
                    <a:lnTo>
                      <a:pt x="1022" y="1508"/>
                    </a:lnTo>
                    <a:lnTo>
                      <a:pt x="984" y="1504"/>
                    </a:lnTo>
                    <a:lnTo>
                      <a:pt x="946" y="1500"/>
                    </a:lnTo>
                    <a:lnTo>
                      <a:pt x="908" y="1500"/>
                    </a:lnTo>
                    <a:lnTo>
                      <a:pt x="860" y="1502"/>
                    </a:lnTo>
                    <a:lnTo>
                      <a:pt x="814" y="1504"/>
                    </a:lnTo>
                    <a:lnTo>
                      <a:pt x="770" y="1510"/>
                    </a:lnTo>
                    <a:lnTo>
                      <a:pt x="724" y="1518"/>
                    </a:lnTo>
                    <a:lnTo>
                      <a:pt x="680" y="1528"/>
                    </a:lnTo>
                    <a:lnTo>
                      <a:pt x="638" y="1540"/>
                    </a:lnTo>
                    <a:lnTo>
                      <a:pt x="596" y="1556"/>
                    </a:lnTo>
                    <a:lnTo>
                      <a:pt x="554" y="1572"/>
                    </a:lnTo>
                    <a:lnTo>
                      <a:pt x="514" y="1590"/>
                    </a:lnTo>
                    <a:lnTo>
                      <a:pt x="474" y="1610"/>
                    </a:lnTo>
                    <a:lnTo>
                      <a:pt x="436" y="1632"/>
                    </a:lnTo>
                    <a:lnTo>
                      <a:pt x="400" y="1656"/>
                    </a:lnTo>
                    <a:lnTo>
                      <a:pt x="364" y="1680"/>
                    </a:lnTo>
                    <a:lnTo>
                      <a:pt x="330" y="1708"/>
                    </a:lnTo>
                    <a:lnTo>
                      <a:pt x="296" y="1736"/>
                    </a:lnTo>
                    <a:lnTo>
                      <a:pt x="266" y="1766"/>
                    </a:lnTo>
                    <a:lnTo>
                      <a:pt x="236" y="1798"/>
                    </a:lnTo>
                    <a:lnTo>
                      <a:pt x="206" y="1830"/>
                    </a:lnTo>
                    <a:lnTo>
                      <a:pt x="180" y="1864"/>
                    </a:lnTo>
                    <a:lnTo>
                      <a:pt x="154" y="1900"/>
                    </a:lnTo>
                    <a:lnTo>
                      <a:pt x="130" y="1938"/>
                    </a:lnTo>
                    <a:lnTo>
                      <a:pt x="110" y="1976"/>
                    </a:lnTo>
                    <a:lnTo>
                      <a:pt x="90" y="2014"/>
                    </a:lnTo>
                    <a:lnTo>
                      <a:pt x="70" y="2054"/>
                    </a:lnTo>
                    <a:lnTo>
                      <a:pt x="54" y="2096"/>
                    </a:lnTo>
                    <a:lnTo>
                      <a:pt x="40" y="2138"/>
                    </a:lnTo>
                    <a:lnTo>
                      <a:pt x="28" y="2182"/>
                    </a:lnTo>
                    <a:lnTo>
                      <a:pt x="18" y="2224"/>
                    </a:lnTo>
                    <a:lnTo>
                      <a:pt x="10" y="2270"/>
                    </a:lnTo>
                    <a:lnTo>
                      <a:pt x="4" y="2316"/>
                    </a:lnTo>
                    <a:lnTo>
                      <a:pt x="0" y="2362"/>
                    </a:lnTo>
                    <a:lnTo>
                      <a:pt x="0" y="2408"/>
                    </a:lnTo>
                    <a:lnTo>
                      <a:pt x="0" y="2454"/>
                    </a:lnTo>
                    <a:lnTo>
                      <a:pt x="4" y="2500"/>
                    </a:lnTo>
                    <a:lnTo>
                      <a:pt x="10" y="2546"/>
                    </a:lnTo>
                    <a:lnTo>
                      <a:pt x="18" y="2590"/>
                    </a:lnTo>
                    <a:lnTo>
                      <a:pt x="28" y="2634"/>
                    </a:lnTo>
                    <a:lnTo>
                      <a:pt x="40" y="2678"/>
                    </a:lnTo>
                    <a:lnTo>
                      <a:pt x="54" y="2720"/>
                    </a:lnTo>
                    <a:lnTo>
                      <a:pt x="70" y="2762"/>
                    </a:lnTo>
                    <a:lnTo>
                      <a:pt x="90" y="2802"/>
                    </a:lnTo>
                    <a:lnTo>
                      <a:pt x="110" y="2840"/>
                    </a:lnTo>
                    <a:lnTo>
                      <a:pt x="130" y="2878"/>
                    </a:lnTo>
                    <a:lnTo>
                      <a:pt x="154" y="2916"/>
                    </a:lnTo>
                    <a:lnTo>
                      <a:pt x="180" y="2952"/>
                    </a:lnTo>
                    <a:lnTo>
                      <a:pt x="206" y="2986"/>
                    </a:lnTo>
                    <a:lnTo>
                      <a:pt x="236" y="3018"/>
                    </a:lnTo>
                    <a:lnTo>
                      <a:pt x="266" y="3050"/>
                    </a:lnTo>
                    <a:lnTo>
                      <a:pt x="296" y="3080"/>
                    </a:lnTo>
                    <a:lnTo>
                      <a:pt x="330" y="3108"/>
                    </a:lnTo>
                    <a:lnTo>
                      <a:pt x="364" y="3136"/>
                    </a:lnTo>
                    <a:lnTo>
                      <a:pt x="400" y="3160"/>
                    </a:lnTo>
                    <a:lnTo>
                      <a:pt x="436" y="3184"/>
                    </a:lnTo>
                    <a:lnTo>
                      <a:pt x="474" y="3206"/>
                    </a:lnTo>
                    <a:lnTo>
                      <a:pt x="514" y="3226"/>
                    </a:lnTo>
                    <a:lnTo>
                      <a:pt x="554" y="3244"/>
                    </a:lnTo>
                    <a:lnTo>
                      <a:pt x="596" y="3260"/>
                    </a:lnTo>
                    <a:lnTo>
                      <a:pt x="638" y="3276"/>
                    </a:lnTo>
                    <a:lnTo>
                      <a:pt x="680" y="3288"/>
                    </a:lnTo>
                    <a:lnTo>
                      <a:pt x="724" y="3298"/>
                    </a:lnTo>
                    <a:lnTo>
                      <a:pt x="770" y="3306"/>
                    </a:lnTo>
                    <a:lnTo>
                      <a:pt x="814" y="3312"/>
                    </a:lnTo>
                    <a:lnTo>
                      <a:pt x="860" y="3314"/>
                    </a:lnTo>
                    <a:lnTo>
                      <a:pt x="908" y="3316"/>
                    </a:lnTo>
                    <a:lnTo>
                      <a:pt x="5486" y="3316"/>
                    </a:lnTo>
                    <a:lnTo>
                      <a:pt x="5520" y="3316"/>
                    </a:lnTo>
                    <a:lnTo>
                      <a:pt x="5554" y="3312"/>
                    </a:lnTo>
                    <a:lnTo>
                      <a:pt x="5588" y="3308"/>
                    </a:lnTo>
                    <a:lnTo>
                      <a:pt x="5620" y="3302"/>
                    </a:lnTo>
                    <a:lnTo>
                      <a:pt x="5652" y="3294"/>
                    </a:lnTo>
                    <a:lnTo>
                      <a:pt x="5684" y="3286"/>
                    </a:lnTo>
                    <a:lnTo>
                      <a:pt x="5716" y="3276"/>
                    </a:lnTo>
                    <a:lnTo>
                      <a:pt x="5746" y="3264"/>
                    </a:lnTo>
                    <a:lnTo>
                      <a:pt x="5776" y="3250"/>
                    </a:lnTo>
                    <a:lnTo>
                      <a:pt x="5804" y="3236"/>
                    </a:lnTo>
                    <a:lnTo>
                      <a:pt x="5832" y="3220"/>
                    </a:lnTo>
                    <a:lnTo>
                      <a:pt x="5860" y="3202"/>
                    </a:lnTo>
                    <a:lnTo>
                      <a:pt x="5886" y="3184"/>
                    </a:lnTo>
                    <a:lnTo>
                      <a:pt x="5910" y="3164"/>
                    </a:lnTo>
                    <a:lnTo>
                      <a:pt x="5934" y="3142"/>
                    </a:lnTo>
                    <a:lnTo>
                      <a:pt x="5958" y="3120"/>
                    </a:lnTo>
                    <a:lnTo>
                      <a:pt x="5980" y="3096"/>
                    </a:lnTo>
                    <a:lnTo>
                      <a:pt x="6002" y="3072"/>
                    </a:lnTo>
                    <a:lnTo>
                      <a:pt x="6022" y="3048"/>
                    </a:lnTo>
                    <a:lnTo>
                      <a:pt x="6040" y="3022"/>
                    </a:lnTo>
                    <a:lnTo>
                      <a:pt x="6058" y="2994"/>
                    </a:lnTo>
                    <a:lnTo>
                      <a:pt x="6074" y="2966"/>
                    </a:lnTo>
                    <a:lnTo>
                      <a:pt x="6088" y="2938"/>
                    </a:lnTo>
                    <a:lnTo>
                      <a:pt x="6102" y="2908"/>
                    </a:lnTo>
                    <a:lnTo>
                      <a:pt x="6114" y="2878"/>
                    </a:lnTo>
                    <a:lnTo>
                      <a:pt x="6124" y="2846"/>
                    </a:lnTo>
                    <a:lnTo>
                      <a:pt x="6134" y="2814"/>
                    </a:lnTo>
                    <a:lnTo>
                      <a:pt x="6140" y="2782"/>
                    </a:lnTo>
                    <a:lnTo>
                      <a:pt x="6146" y="2748"/>
                    </a:lnTo>
                    <a:lnTo>
                      <a:pt x="6150" y="2716"/>
                    </a:lnTo>
                    <a:lnTo>
                      <a:pt x="6154" y="2682"/>
                    </a:lnTo>
                    <a:lnTo>
                      <a:pt x="6154" y="2646"/>
                    </a:lnTo>
                    <a:lnTo>
                      <a:pt x="6154" y="2614"/>
                    </a:lnTo>
                    <a:lnTo>
                      <a:pt x="6150" y="2580"/>
                    </a:lnTo>
                    <a:lnTo>
                      <a:pt x="6146" y="2548"/>
                    </a:lnTo>
                    <a:lnTo>
                      <a:pt x="6142" y="2516"/>
                    </a:lnTo>
                    <a:lnTo>
                      <a:pt x="6134" y="2484"/>
                    </a:lnTo>
                    <a:lnTo>
                      <a:pt x="6126" y="2452"/>
                    </a:lnTo>
                    <a:lnTo>
                      <a:pt x="6116" y="2422"/>
                    </a:lnTo>
                    <a:lnTo>
                      <a:pt x="6104" y="2392"/>
                    </a:lnTo>
                    <a:lnTo>
                      <a:pt x="6092" y="2364"/>
                    </a:lnTo>
                    <a:lnTo>
                      <a:pt x="6078" y="2336"/>
                    </a:lnTo>
                    <a:lnTo>
                      <a:pt x="6062" y="2308"/>
                    </a:lnTo>
                    <a:lnTo>
                      <a:pt x="6046" y="2282"/>
                    </a:lnTo>
                    <a:lnTo>
                      <a:pt x="6028" y="2256"/>
                    </a:lnTo>
                    <a:lnTo>
                      <a:pt x="6008" y="2230"/>
                    </a:lnTo>
                    <a:lnTo>
                      <a:pt x="5988" y="2206"/>
                    </a:lnTo>
                    <a:lnTo>
                      <a:pt x="5968" y="2184"/>
                    </a:lnTo>
                    <a:lnTo>
                      <a:pt x="5946" y="2162"/>
                    </a:lnTo>
                    <a:lnTo>
                      <a:pt x="5922" y="2140"/>
                    </a:lnTo>
                    <a:lnTo>
                      <a:pt x="5898" y="2120"/>
                    </a:lnTo>
                    <a:lnTo>
                      <a:pt x="5872" y="2102"/>
                    </a:lnTo>
                    <a:lnTo>
                      <a:pt x="5846" y="2084"/>
                    </a:lnTo>
                    <a:lnTo>
                      <a:pt x="5820" y="2068"/>
                    </a:lnTo>
                    <a:lnTo>
                      <a:pt x="5792" y="2054"/>
                    </a:lnTo>
                    <a:lnTo>
                      <a:pt x="5764" y="2040"/>
                    </a:lnTo>
                    <a:lnTo>
                      <a:pt x="5734" y="2026"/>
                    </a:lnTo>
                    <a:lnTo>
                      <a:pt x="5704" y="2016"/>
                    </a:lnTo>
                    <a:lnTo>
                      <a:pt x="5674" y="2006"/>
                    </a:lnTo>
                    <a:lnTo>
                      <a:pt x="5642" y="1998"/>
                    </a:lnTo>
                    <a:lnTo>
                      <a:pt x="5612" y="1990"/>
                    </a:lnTo>
                    <a:lnTo>
                      <a:pt x="5578" y="1986"/>
                    </a:lnTo>
                    <a:lnTo>
                      <a:pt x="5546" y="1982"/>
                    </a:lnTo>
                    <a:lnTo>
                      <a:pt x="5512" y="1980"/>
                    </a:lnTo>
                    <a:close/>
                  </a:path>
                </a:pathLst>
              </a:custGeom>
              <a:solidFill>
                <a:srgbClr val="FFFFFF"/>
              </a:solidFill>
              <a:ln w="127000">
                <a:solidFill>
                  <a:srgbClr val="FFFFFF"/>
                </a:solidFill>
                <a:round/>
              </a:ln>
              <a:effectLst/>
            </p:spPr>
            <p:txBody>
              <a:bodyPr anchor="b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71" name="Freeform 8"/>
              <p:cNvSpPr/>
              <p:nvPr/>
            </p:nvSpPr>
            <p:spPr bwMode="auto">
              <a:xfrm>
                <a:off x="1683050" y="2632053"/>
                <a:ext cx="1908593" cy="1160509"/>
              </a:xfrm>
              <a:custGeom>
                <a:avLst/>
                <a:gdLst/>
                <a:ahLst/>
                <a:cxnLst>
                  <a:cxn ang="0">
                    <a:pos x="5492" y="1876"/>
                  </a:cxn>
                  <a:cxn ang="0">
                    <a:pos x="5426" y="1682"/>
                  </a:cxn>
                  <a:cxn ang="0">
                    <a:pos x="5326" y="1506"/>
                  </a:cxn>
                  <a:cxn ang="0">
                    <a:pos x="5198" y="1350"/>
                  </a:cxn>
                  <a:cxn ang="0">
                    <a:pos x="5046" y="1220"/>
                  </a:cxn>
                  <a:cxn ang="0">
                    <a:pos x="4874" y="1116"/>
                  </a:cxn>
                  <a:cxn ang="0">
                    <a:pos x="4682" y="1042"/>
                  </a:cxn>
                  <a:cxn ang="0">
                    <a:pos x="4476" y="1004"/>
                  </a:cxn>
                  <a:cxn ang="0">
                    <a:pos x="4302" y="1002"/>
                  </a:cxn>
                  <a:cxn ang="0">
                    <a:pos x="4184" y="898"/>
                  </a:cxn>
                  <a:cxn ang="0">
                    <a:pos x="4060" y="694"/>
                  </a:cxn>
                  <a:cxn ang="0">
                    <a:pos x="3908" y="512"/>
                  </a:cxn>
                  <a:cxn ang="0">
                    <a:pos x="3732" y="352"/>
                  </a:cxn>
                  <a:cxn ang="0">
                    <a:pos x="3534" y="218"/>
                  </a:cxn>
                  <a:cxn ang="0">
                    <a:pos x="3316" y="114"/>
                  </a:cxn>
                  <a:cxn ang="0">
                    <a:pos x="3084" y="42"/>
                  </a:cxn>
                  <a:cxn ang="0">
                    <a:pos x="2838" y="4"/>
                  </a:cxn>
                  <a:cxn ang="0">
                    <a:pos x="2630" y="2"/>
                  </a:cxn>
                  <a:cxn ang="0">
                    <a:pos x="2318" y="46"/>
                  </a:cxn>
                  <a:cxn ang="0">
                    <a:pos x="2026" y="146"/>
                  </a:cxn>
                  <a:cxn ang="0">
                    <a:pos x="1764" y="296"/>
                  </a:cxn>
                  <a:cxn ang="0">
                    <a:pos x="1532" y="490"/>
                  </a:cxn>
                  <a:cxn ang="0">
                    <a:pos x="1340" y="724"/>
                  </a:cxn>
                  <a:cxn ang="0">
                    <a:pos x="1194" y="988"/>
                  </a:cxn>
                  <a:cxn ang="0">
                    <a:pos x="1096" y="1280"/>
                  </a:cxn>
                  <a:cxn ang="0">
                    <a:pos x="1058" y="1514"/>
                  </a:cxn>
                  <a:cxn ang="0">
                    <a:pos x="908" y="1500"/>
                  </a:cxn>
                  <a:cxn ang="0">
                    <a:pos x="770" y="1510"/>
                  </a:cxn>
                  <a:cxn ang="0">
                    <a:pos x="596" y="1556"/>
                  </a:cxn>
                  <a:cxn ang="0">
                    <a:pos x="436" y="1632"/>
                  </a:cxn>
                  <a:cxn ang="0">
                    <a:pos x="296" y="1736"/>
                  </a:cxn>
                  <a:cxn ang="0">
                    <a:pos x="180" y="1864"/>
                  </a:cxn>
                  <a:cxn ang="0">
                    <a:pos x="90" y="2014"/>
                  </a:cxn>
                  <a:cxn ang="0">
                    <a:pos x="28" y="2182"/>
                  </a:cxn>
                  <a:cxn ang="0">
                    <a:pos x="0" y="2362"/>
                  </a:cxn>
                  <a:cxn ang="0">
                    <a:pos x="4" y="2500"/>
                  </a:cxn>
                  <a:cxn ang="0">
                    <a:pos x="40" y="2678"/>
                  </a:cxn>
                  <a:cxn ang="0">
                    <a:pos x="110" y="2840"/>
                  </a:cxn>
                  <a:cxn ang="0">
                    <a:pos x="206" y="2986"/>
                  </a:cxn>
                  <a:cxn ang="0">
                    <a:pos x="330" y="3108"/>
                  </a:cxn>
                  <a:cxn ang="0">
                    <a:pos x="474" y="3206"/>
                  </a:cxn>
                  <a:cxn ang="0">
                    <a:pos x="638" y="3276"/>
                  </a:cxn>
                  <a:cxn ang="0">
                    <a:pos x="814" y="3312"/>
                  </a:cxn>
                  <a:cxn ang="0">
                    <a:pos x="5486" y="3316"/>
                  </a:cxn>
                  <a:cxn ang="0">
                    <a:pos x="5620" y="3302"/>
                  </a:cxn>
                  <a:cxn ang="0">
                    <a:pos x="5746" y="3264"/>
                  </a:cxn>
                  <a:cxn ang="0">
                    <a:pos x="5860" y="3202"/>
                  </a:cxn>
                  <a:cxn ang="0">
                    <a:pos x="5958" y="3120"/>
                  </a:cxn>
                  <a:cxn ang="0">
                    <a:pos x="6040" y="3022"/>
                  </a:cxn>
                  <a:cxn ang="0">
                    <a:pos x="6102" y="2908"/>
                  </a:cxn>
                  <a:cxn ang="0">
                    <a:pos x="6140" y="2782"/>
                  </a:cxn>
                  <a:cxn ang="0">
                    <a:pos x="6154" y="2646"/>
                  </a:cxn>
                  <a:cxn ang="0">
                    <a:pos x="6146" y="2548"/>
                  </a:cxn>
                  <a:cxn ang="0">
                    <a:pos x="6116" y="2422"/>
                  </a:cxn>
                  <a:cxn ang="0">
                    <a:pos x="6062" y="2308"/>
                  </a:cxn>
                  <a:cxn ang="0">
                    <a:pos x="5988" y="2206"/>
                  </a:cxn>
                  <a:cxn ang="0">
                    <a:pos x="5898" y="2120"/>
                  </a:cxn>
                  <a:cxn ang="0">
                    <a:pos x="5792" y="2054"/>
                  </a:cxn>
                  <a:cxn ang="0">
                    <a:pos x="5674" y="2006"/>
                  </a:cxn>
                  <a:cxn ang="0">
                    <a:pos x="5546" y="1982"/>
                  </a:cxn>
                </a:cxnLst>
                <a:rect l="0" t="0" r="r" b="b"/>
                <a:pathLst>
                  <a:path w="6154" h="3316">
                    <a:moveTo>
                      <a:pt x="5512" y="1980"/>
                    </a:moveTo>
                    <a:lnTo>
                      <a:pt x="5512" y="1980"/>
                    </a:lnTo>
                    <a:lnTo>
                      <a:pt x="5504" y="1928"/>
                    </a:lnTo>
                    <a:lnTo>
                      <a:pt x="5492" y="1876"/>
                    </a:lnTo>
                    <a:lnTo>
                      <a:pt x="5478" y="1826"/>
                    </a:lnTo>
                    <a:lnTo>
                      <a:pt x="5462" y="1778"/>
                    </a:lnTo>
                    <a:lnTo>
                      <a:pt x="5446" y="1730"/>
                    </a:lnTo>
                    <a:lnTo>
                      <a:pt x="5426" y="1682"/>
                    </a:lnTo>
                    <a:lnTo>
                      <a:pt x="5404" y="1636"/>
                    </a:lnTo>
                    <a:lnTo>
                      <a:pt x="5380" y="1592"/>
                    </a:lnTo>
                    <a:lnTo>
                      <a:pt x="5354" y="1548"/>
                    </a:lnTo>
                    <a:lnTo>
                      <a:pt x="5326" y="1506"/>
                    </a:lnTo>
                    <a:lnTo>
                      <a:pt x="5296" y="1466"/>
                    </a:lnTo>
                    <a:lnTo>
                      <a:pt x="5266" y="1426"/>
                    </a:lnTo>
                    <a:lnTo>
                      <a:pt x="5234" y="1388"/>
                    </a:lnTo>
                    <a:lnTo>
                      <a:pt x="5198" y="1350"/>
                    </a:lnTo>
                    <a:lnTo>
                      <a:pt x="5162" y="1316"/>
                    </a:lnTo>
                    <a:lnTo>
                      <a:pt x="5126" y="1282"/>
                    </a:lnTo>
                    <a:lnTo>
                      <a:pt x="5086" y="1250"/>
                    </a:lnTo>
                    <a:lnTo>
                      <a:pt x="5046" y="1220"/>
                    </a:lnTo>
                    <a:lnTo>
                      <a:pt x="5006" y="1190"/>
                    </a:lnTo>
                    <a:lnTo>
                      <a:pt x="4962" y="1164"/>
                    </a:lnTo>
                    <a:lnTo>
                      <a:pt x="4918" y="1138"/>
                    </a:lnTo>
                    <a:lnTo>
                      <a:pt x="4874" y="1116"/>
                    </a:lnTo>
                    <a:lnTo>
                      <a:pt x="4826" y="1094"/>
                    </a:lnTo>
                    <a:lnTo>
                      <a:pt x="4780" y="1074"/>
                    </a:lnTo>
                    <a:lnTo>
                      <a:pt x="4732" y="1058"/>
                    </a:lnTo>
                    <a:lnTo>
                      <a:pt x="4682" y="1042"/>
                    </a:lnTo>
                    <a:lnTo>
                      <a:pt x="4632" y="1030"/>
                    </a:lnTo>
                    <a:lnTo>
                      <a:pt x="4580" y="1020"/>
                    </a:lnTo>
                    <a:lnTo>
                      <a:pt x="4528" y="1010"/>
                    </a:lnTo>
                    <a:lnTo>
                      <a:pt x="4476" y="1004"/>
                    </a:lnTo>
                    <a:lnTo>
                      <a:pt x="4422" y="1002"/>
                    </a:lnTo>
                    <a:lnTo>
                      <a:pt x="4368" y="1000"/>
                    </a:lnTo>
                    <a:lnTo>
                      <a:pt x="4368" y="1000"/>
                    </a:lnTo>
                    <a:lnTo>
                      <a:pt x="4302" y="1002"/>
                    </a:lnTo>
                    <a:lnTo>
                      <a:pt x="4236" y="1008"/>
                    </a:lnTo>
                    <a:lnTo>
                      <a:pt x="4236" y="1008"/>
                    </a:lnTo>
                    <a:lnTo>
                      <a:pt x="4212" y="952"/>
                    </a:lnTo>
                    <a:lnTo>
                      <a:pt x="4184" y="898"/>
                    </a:lnTo>
                    <a:lnTo>
                      <a:pt x="4156" y="846"/>
                    </a:lnTo>
                    <a:lnTo>
                      <a:pt x="4126" y="794"/>
                    </a:lnTo>
                    <a:lnTo>
                      <a:pt x="4094" y="744"/>
                    </a:lnTo>
                    <a:lnTo>
                      <a:pt x="4060" y="694"/>
                    </a:lnTo>
                    <a:lnTo>
                      <a:pt x="4024" y="646"/>
                    </a:lnTo>
                    <a:lnTo>
                      <a:pt x="3988" y="600"/>
                    </a:lnTo>
                    <a:lnTo>
                      <a:pt x="3948" y="554"/>
                    </a:lnTo>
                    <a:lnTo>
                      <a:pt x="3908" y="512"/>
                    </a:lnTo>
                    <a:lnTo>
                      <a:pt x="3866" y="470"/>
                    </a:lnTo>
                    <a:lnTo>
                      <a:pt x="3822" y="428"/>
                    </a:lnTo>
                    <a:lnTo>
                      <a:pt x="3778" y="390"/>
                    </a:lnTo>
                    <a:lnTo>
                      <a:pt x="3732" y="352"/>
                    </a:lnTo>
                    <a:lnTo>
                      <a:pt x="3684" y="316"/>
                    </a:lnTo>
                    <a:lnTo>
                      <a:pt x="3636" y="282"/>
                    </a:lnTo>
                    <a:lnTo>
                      <a:pt x="3586" y="248"/>
                    </a:lnTo>
                    <a:lnTo>
                      <a:pt x="3534" y="218"/>
                    </a:lnTo>
                    <a:lnTo>
                      <a:pt x="3482" y="190"/>
                    </a:lnTo>
                    <a:lnTo>
                      <a:pt x="3428" y="162"/>
                    </a:lnTo>
                    <a:lnTo>
                      <a:pt x="3372" y="138"/>
                    </a:lnTo>
                    <a:lnTo>
                      <a:pt x="3316" y="114"/>
                    </a:lnTo>
                    <a:lnTo>
                      <a:pt x="3260" y="92"/>
                    </a:lnTo>
                    <a:lnTo>
                      <a:pt x="3202" y="74"/>
                    </a:lnTo>
                    <a:lnTo>
                      <a:pt x="3144" y="56"/>
                    </a:lnTo>
                    <a:lnTo>
                      <a:pt x="3084" y="42"/>
                    </a:lnTo>
                    <a:lnTo>
                      <a:pt x="3024" y="30"/>
                    </a:lnTo>
                    <a:lnTo>
                      <a:pt x="2962" y="18"/>
                    </a:lnTo>
                    <a:lnTo>
                      <a:pt x="2900" y="10"/>
                    </a:lnTo>
                    <a:lnTo>
                      <a:pt x="2838" y="4"/>
                    </a:lnTo>
                    <a:lnTo>
                      <a:pt x="2774" y="0"/>
                    </a:lnTo>
                    <a:lnTo>
                      <a:pt x="2710" y="0"/>
                    </a:lnTo>
                    <a:lnTo>
                      <a:pt x="2710" y="0"/>
                    </a:lnTo>
                    <a:lnTo>
                      <a:pt x="2630" y="2"/>
                    </a:lnTo>
                    <a:lnTo>
                      <a:pt x="2550" y="8"/>
                    </a:lnTo>
                    <a:lnTo>
                      <a:pt x="2472" y="16"/>
                    </a:lnTo>
                    <a:lnTo>
                      <a:pt x="2394" y="30"/>
                    </a:lnTo>
                    <a:lnTo>
                      <a:pt x="2318" y="46"/>
                    </a:lnTo>
                    <a:lnTo>
                      <a:pt x="2242" y="66"/>
                    </a:lnTo>
                    <a:lnTo>
                      <a:pt x="2168" y="90"/>
                    </a:lnTo>
                    <a:lnTo>
                      <a:pt x="2096" y="116"/>
                    </a:lnTo>
                    <a:lnTo>
                      <a:pt x="2026" y="146"/>
                    </a:lnTo>
                    <a:lnTo>
                      <a:pt x="1958" y="180"/>
                    </a:lnTo>
                    <a:lnTo>
                      <a:pt x="1892" y="216"/>
                    </a:lnTo>
                    <a:lnTo>
                      <a:pt x="1826" y="256"/>
                    </a:lnTo>
                    <a:lnTo>
                      <a:pt x="1764" y="296"/>
                    </a:lnTo>
                    <a:lnTo>
                      <a:pt x="1702" y="342"/>
                    </a:lnTo>
                    <a:lnTo>
                      <a:pt x="1644" y="388"/>
                    </a:lnTo>
                    <a:lnTo>
                      <a:pt x="1586" y="438"/>
                    </a:lnTo>
                    <a:lnTo>
                      <a:pt x="1532" y="490"/>
                    </a:lnTo>
                    <a:lnTo>
                      <a:pt x="1480" y="546"/>
                    </a:lnTo>
                    <a:lnTo>
                      <a:pt x="1432" y="602"/>
                    </a:lnTo>
                    <a:lnTo>
                      <a:pt x="1386" y="662"/>
                    </a:lnTo>
                    <a:lnTo>
                      <a:pt x="1340" y="724"/>
                    </a:lnTo>
                    <a:lnTo>
                      <a:pt x="1300" y="786"/>
                    </a:lnTo>
                    <a:lnTo>
                      <a:pt x="1262" y="852"/>
                    </a:lnTo>
                    <a:lnTo>
                      <a:pt x="1226" y="920"/>
                    </a:lnTo>
                    <a:lnTo>
                      <a:pt x="1194" y="988"/>
                    </a:lnTo>
                    <a:lnTo>
                      <a:pt x="1164" y="1058"/>
                    </a:lnTo>
                    <a:lnTo>
                      <a:pt x="1138" y="1132"/>
                    </a:lnTo>
                    <a:lnTo>
                      <a:pt x="1116" y="1204"/>
                    </a:lnTo>
                    <a:lnTo>
                      <a:pt x="1096" y="1280"/>
                    </a:lnTo>
                    <a:lnTo>
                      <a:pt x="1080" y="1356"/>
                    </a:lnTo>
                    <a:lnTo>
                      <a:pt x="1068" y="1434"/>
                    </a:lnTo>
                    <a:lnTo>
                      <a:pt x="1058" y="1514"/>
                    </a:lnTo>
                    <a:lnTo>
                      <a:pt x="1058" y="1514"/>
                    </a:lnTo>
                    <a:lnTo>
                      <a:pt x="1022" y="1508"/>
                    </a:lnTo>
                    <a:lnTo>
                      <a:pt x="984" y="1504"/>
                    </a:lnTo>
                    <a:lnTo>
                      <a:pt x="946" y="1500"/>
                    </a:lnTo>
                    <a:lnTo>
                      <a:pt x="908" y="1500"/>
                    </a:lnTo>
                    <a:lnTo>
                      <a:pt x="908" y="1500"/>
                    </a:lnTo>
                    <a:lnTo>
                      <a:pt x="860" y="1502"/>
                    </a:lnTo>
                    <a:lnTo>
                      <a:pt x="814" y="1504"/>
                    </a:lnTo>
                    <a:lnTo>
                      <a:pt x="770" y="1510"/>
                    </a:lnTo>
                    <a:lnTo>
                      <a:pt x="724" y="1518"/>
                    </a:lnTo>
                    <a:lnTo>
                      <a:pt x="680" y="1528"/>
                    </a:lnTo>
                    <a:lnTo>
                      <a:pt x="638" y="1540"/>
                    </a:lnTo>
                    <a:lnTo>
                      <a:pt x="596" y="1556"/>
                    </a:lnTo>
                    <a:lnTo>
                      <a:pt x="554" y="1572"/>
                    </a:lnTo>
                    <a:lnTo>
                      <a:pt x="514" y="1590"/>
                    </a:lnTo>
                    <a:lnTo>
                      <a:pt x="474" y="1610"/>
                    </a:lnTo>
                    <a:lnTo>
                      <a:pt x="436" y="1632"/>
                    </a:lnTo>
                    <a:lnTo>
                      <a:pt x="400" y="1656"/>
                    </a:lnTo>
                    <a:lnTo>
                      <a:pt x="364" y="1680"/>
                    </a:lnTo>
                    <a:lnTo>
                      <a:pt x="330" y="1708"/>
                    </a:lnTo>
                    <a:lnTo>
                      <a:pt x="296" y="1736"/>
                    </a:lnTo>
                    <a:lnTo>
                      <a:pt x="266" y="1766"/>
                    </a:lnTo>
                    <a:lnTo>
                      <a:pt x="236" y="1798"/>
                    </a:lnTo>
                    <a:lnTo>
                      <a:pt x="206" y="1830"/>
                    </a:lnTo>
                    <a:lnTo>
                      <a:pt x="180" y="1864"/>
                    </a:lnTo>
                    <a:lnTo>
                      <a:pt x="154" y="1900"/>
                    </a:lnTo>
                    <a:lnTo>
                      <a:pt x="130" y="1938"/>
                    </a:lnTo>
                    <a:lnTo>
                      <a:pt x="110" y="1976"/>
                    </a:lnTo>
                    <a:lnTo>
                      <a:pt x="90" y="2014"/>
                    </a:lnTo>
                    <a:lnTo>
                      <a:pt x="70" y="2054"/>
                    </a:lnTo>
                    <a:lnTo>
                      <a:pt x="54" y="2096"/>
                    </a:lnTo>
                    <a:lnTo>
                      <a:pt x="40" y="2138"/>
                    </a:lnTo>
                    <a:lnTo>
                      <a:pt x="28" y="2182"/>
                    </a:lnTo>
                    <a:lnTo>
                      <a:pt x="18" y="2224"/>
                    </a:lnTo>
                    <a:lnTo>
                      <a:pt x="10" y="2270"/>
                    </a:lnTo>
                    <a:lnTo>
                      <a:pt x="4" y="2316"/>
                    </a:lnTo>
                    <a:lnTo>
                      <a:pt x="0" y="2362"/>
                    </a:lnTo>
                    <a:lnTo>
                      <a:pt x="0" y="2408"/>
                    </a:lnTo>
                    <a:lnTo>
                      <a:pt x="0" y="2408"/>
                    </a:lnTo>
                    <a:lnTo>
                      <a:pt x="0" y="2454"/>
                    </a:lnTo>
                    <a:lnTo>
                      <a:pt x="4" y="2500"/>
                    </a:lnTo>
                    <a:lnTo>
                      <a:pt x="10" y="2546"/>
                    </a:lnTo>
                    <a:lnTo>
                      <a:pt x="18" y="2590"/>
                    </a:lnTo>
                    <a:lnTo>
                      <a:pt x="28" y="2634"/>
                    </a:lnTo>
                    <a:lnTo>
                      <a:pt x="40" y="2678"/>
                    </a:lnTo>
                    <a:lnTo>
                      <a:pt x="54" y="2720"/>
                    </a:lnTo>
                    <a:lnTo>
                      <a:pt x="70" y="2762"/>
                    </a:lnTo>
                    <a:lnTo>
                      <a:pt x="90" y="2802"/>
                    </a:lnTo>
                    <a:lnTo>
                      <a:pt x="110" y="2840"/>
                    </a:lnTo>
                    <a:lnTo>
                      <a:pt x="130" y="2878"/>
                    </a:lnTo>
                    <a:lnTo>
                      <a:pt x="154" y="2916"/>
                    </a:lnTo>
                    <a:lnTo>
                      <a:pt x="180" y="2952"/>
                    </a:lnTo>
                    <a:lnTo>
                      <a:pt x="206" y="2986"/>
                    </a:lnTo>
                    <a:lnTo>
                      <a:pt x="236" y="3018"/>
                    </a:lnTo>
                    <a:lnTo>
                      <a:pt x="266" y="3050"/>
                    </a:lnTo>
                    <a:lnTo>
                      <a:pt x="296" y="3080"/>
                    </a:lnTo>
                    <a:lnTo>
                      <a:pt x="330" y="3108"/>
                    </a:lnTo>
                    <a:lnTo>
                      <a:pt x="364" y="3136"/>
                    </a:lnTo>
                    <a:lnTo>
                      <a:pt x="400" y="3160"/>
                    </a:lnTo>
                    <a:lnTo>
                      <a:pt x="436" y="3184"/>
                    </a:lnTo>
                    <a:lnTo>
                      <a:pt x="474" y="3206"/>
                    </a:lnTo>
                    <a:lnTo>
                      <a:pt x="514" y="3226"/>
                    </a:lnTo>
                    <a:lnTo>
                      <a:pt x="554" y="3244"/>
                    </a:lnTo>
                    <a:lnTo>
                      <a:pt x="596" y="3260"/>
                    </a:lnTo>
                    <a:lnTo>
                      <a:pt x="638" y="3276"/>
                    </a:lnTo>
                    <a:lnTo>
                      <a:pt x="680" y="3288"/>
                    </a:lnTo>
                    <a:lnTo>
                      <a:pt x="724" y="3298"/>
                    </a:lnTo>
                    <a:lnTo>
                      <a:pt x="770" y="3306"/>
                    </a:lnTo>
                    <a:lnTo>
                      <a:pt x="814" y="3312"/>
                    </a:lnTo>
                    <a:lnTo>
                      <a:pt x="860" y="3314"/>
                    </a:lnTo>
                    <a:lnTo>
                      <a:pt x="908" y="3316"/>
                    </a:lnTo>
                    <a:lnTo>
                      <a:pt x="5486" y="3316"/>
                    </a:lnTo>
                    <a:lnTo>
                      <a:pt x="5486" y="3316"/>
                    </a:lnTo>
                    <a:lnTo>
                      <a:pt x="5520" y="3316"/>
                    </a:lnTo>
                    <a:lnTo>
                      <a:pt x="5554" y="3312"/>
                    </a:lnTo>
                    <a:lnTo>
                      <a:pt x="5588" y="3308"/>
                    </a:lnTo>
                    <a:lnTo>
                      <a:pt x="5620" y="3302"/>
                    </a:lnTo>
                    <a:lnTo>
                      <a:pt x="5652" y="3294"/>
                    </a:lnTo>
                    <a:lnTo>
                      <a:pt x="5684" y="3286"/>
                    </a:lnTo>
                    <a:lnTo>
                      <a:pt x="5716" y="3276"/>
                    </a:lnTo>
                    <a:lnTo>
                      <a:pt x="5746" y="3264"/>
                    </a:lnTo>
                    <a:lnTo>
                      <a:pt x="5776" y="3250"/>
                    </a:lnTo>
                    <a:lnTo>
                      <a:pt x="5804" y="3236"/>
                    </a:lnTo>
                    <a:lnTo>
                      <a:pt x="5832" y="3220"/>
                    </a:lnTo>
                    <a:lnTo>
                      <a:pt x="5860" y="3202"/>
                    </a:lnTo>
                    <a:lnTo>
                      <a:pt x="5886" y="3184"/>
                    </a:lnTo>
                    <a:lnTo>
                      <a:pt x="5910" y="3164"/>
                    </a:lnTo>
                    <a:lnTo>
                      <a:pt x="5934" y="3142"/>
                    </a:lnTo>
                    <a:lnTo>
                      <a:pt x="5958" y="3120"/>
                    </a:lnTo>
                    <a:lnTo>
                      <a:pt x="5980" y="3096"/>
                    </a:lnTo>
                    <a:lnTo>
                      <a:pt x="6002" y="3072"/>
                    </a:lnTo>
                    <a:lnTo>
                      <a:pt x="6022" y="3048"/>
                    </a:lnTo>
                    <a:lnTo>
                      <a:pt x="6040" y="3022"/>
                    </a:lnTo>
                    <a:lnTo>
                      <a:pt x="6058" y="2994"/>
                    </a:lnTo>
                    <a:lnTo>
                      <a:pt x="6074" y="2966"/>
                    </a:lnTo>
                    <a:lnTo>
                      <a:pt x="6088" y="2938"/>
                    </a:lnTo>
                    <a:lnTo>
                      <a:pt x="6102" y="2908"/>
                    </a:lnTo>
                    <a:lnTo>
                      <a:pt x="6114" y="2878"/>
                    </a:lnTo>
                    <a:lnTo>
                      <a:pt x="6124" y="2846"/>
                    </a:lnTo>
                    <a:lnTo>
                      <a:pt x="6134" y="2814"/>
                    </a:lnTo>
                    <a:lnTo>
                      <a:pt x="6140" y="2782"/>
                    </a:lnTo>
                    <a:lnTo>
                      <a:pt x="6146" y="2748"/>
                    </a:lnTo>
                    <a:lnTo>
                      <a:pt x="6150" y="2716"/>
                    </a:lnTo>
                    <a:lnTo>
                      <a:pt x="6154" y="2682"/>
                    </a:lnTo>
                    <a:lnTo>
                      <a:pt x="6154" y="2646"/>
                    </a:lnTo>
                    <a:lnTo>
                      <a:pt x="6154" y="2646"/>
                    </a:lnTo>
                    <a:lnTo>
                      <a:pt x="6154" y="2614"/>
                    </a:lnTo>
                    <a:lnTo>
                      <a:pt x="6150" y="2580"/>
                    </a:lnTo>
                    <a:lnTo>
                      <a:pt x="6146" y="2548"/>
                    </a:lnTo>
                    <a:lnTo>
                      <a:pt x="6142" y="2516"/>
                    </a:lnTo>
                    <a:lnTo>
                      <a:pt x="6134" y="2484"/>
                    </a:lnTo>
                    <a:lnTo>
                      <a:pt x="6126" y="2452"/>
                    </a:lnTo>
                    <a:lnTo>
                      <a:pt x="6116" y="2422"/>
                    </a:lnTo>
                    <a:lnTo>
                      <a:pt x="6104" y="2392"/>
                    </a:lnTo>
                    <a:lnTo>
                      <a:pt x="6092" y="2364"/>
                    </a:lnTo>
                    <a:lnTo>
                      <a:pt x="6078" y="2336"/>
                    </a:lnTo>
                    <a:lnTo>
                      <a:pt x="6062" y="2308"/>
                    </a:lnTo>
                    <a:lnTo>
                      <a:pt x="6046" y="2282"/>
                    </a:lnTo>
                    <a:lnTo>
                      <a:pt x="6028" y="2256"/>
                    </a:lnTo>
                    <a:lnTo>
                      <a:pt x="6008" y="2230"/>
                    </a:lnTo>
                    <a:lnTo>
                      <a:pt x="5988" y="2206"/>
                    </a:lnTo>
                    <a:lnTo>
                      <a:pt x="5968" y="2184"/>
                    </a:lnTo>
                    <a:lnTo>
                      <a:pt x="5946" y="2162"/>
                    </a:lnTo>
                    <a:lnTo>
                      <a:pt x="5922" y="2140"/>
                    </a:lnTo>
                    <a:lnTo>
                      <a:pt x="5898" y="2120"/>
                    </a:lnTo>
                    <a:lnTo>
                      <a:pt x="5872" y="2102"/>
                    </a:lnTo>
                    <a:lnTo>
                      <a:pt x="5846" y="2084"/>
                    </a:lnTo>
                    <a:lnTo>
                      <a:pt x="5820" y="2068"/>
                    </a:lnTo>
                    <a:lnTo>
                      <a:pt x="5792" y="2054"/>
                    </a:lnTo>
                    <a:lnTo>
                      <a:pt x="5764" y="2040"/>
                    </a:lnTo>
                    <a:lnTo>
                      <a:pt x="5734" y="2026"/>
                    </a:lnTo>
                    <a:lnTo>
                      <a:pt x="5704" y="2016"/>
                    </a:lnTo>
                    <a:lnTo>
                      <a:pt x="5674" y="2006"/>
                    </a:lnTo>
                    <a:lnTo>
                      <a:pt x="5642" y="1998"/>
                    </a:lnTo>
                    <a:lnTo>
                      <a:pt x="5612" y="1990"/>
                    </a:lnTo>
                    <a:lnTo>
                      <a:pt x="5578" y="1986"/>
                    </a:lnTo>
                    <a:lnTo>
                      <a:pt x="5546" y="1982"/>
                    </a:lnTo>
                    <a:lnTo>
                      <a:pt x="5512" y="1980"/>
                    </a:lnTo>
                    <a:lnTo>
                      <a:pt x="5512" y="198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lumMod val="95000"/>
                      <a:alpha val="0"/>
                    </a:srgbClr>
                  </a:gs>
                  <a:gs pos="100000">
                    <a:srgbClr val="FFFFFF">
                      <a:lumMod val="85000"/>
                      <a:alpha val="52000"/>
                    </a:srgbClr>
                  </a:gs>
                </a:gsLst>
                <a:lin ang="5400000" scaled="0"/>
              </a:gradFill>
              <a:ln w="12700" cap="flat" cmpd="sng" algn="ctr">
                <a:gradFill>
                  <a:gsLst>
                    <a:gs pos="0">
                      <a:srgbClr val="FFFFFF">
                        <a:lumMod val="85000"/>
                      </a:srgbClr>
                    </a:gs>
                    <a:gs pos="100000">
                      <a:srgbClr val="FFFFFF">
                        <a:lumMod val="85000"/>
                      </a:srgbClr>
                    </a:gs>
                  </a:gsLst>
                  <a:lin ang="5400000" scaled="0"/>
                </a:gra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pic>
            <p:nvPicPr>
              <p:cNvPr id="72" name="图片 7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147" y="2707798"/>
                <a:ext cx="837834" cy="837834"/>
              </a:xfrm>
              <a:prstGeom prst="rect">
                <a:avLst/>
              </a:prstGeom>
            </p:spPr>
          </p:pic>
          <p:pic>
            <p:nvPicPr>
              <p:cNvPr id="73" name="Picture 11" descr="https://github.com/cncf/artwork/raw/master/projects/kubernetes/horizontal/color/kubernetes-horizontal-color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054853" y="3562004"/>
                <a:ext cx="905128" cy="21957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" name="Picture 19" descr="Picture 19"/>
          <p:cNvPicPr>
            <a:picLocks noChangeAspect="1"/>
          </p:cNvPicPr>
          <p:nvPr/>
        </p:nvPicPr>
        <p:blipFill>
          <a:blip r:embed="rId8">
            <a:alphaModFix amt="60000"/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948430" y="3576955"/>
            <a:ext cx="2917190" cy="5384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7" name="组合 16"/>
          <p:cNvGrpSpPr/>
          <p:nvPr/>
        </p:nvGrpSpPr>
        <p:grpSpPr>
          <a:xfrm>
            <a:off x="5807804" y="1412585"/>
            <a:ext cx="5939155" cy="5201285"/>
            <a:chOff x="16608430" y="2671725"/>
            <a:chExt cx="17338144" cy="15184076"/>
          </a:xfrm>
        </p:grpSpPr>
        <p:sp>
          <p:nvSpPr>
            <p:cNvPr id="15" name="矩形 14"/>
            <p:cNvSpPr/>
            <p:nvPr/>
          </p:nvSpPr>
          <p:spPr>
            <a:xfrm>
              <a:off x="16608430" y="2671725"/>
              <a:ext cx="9298421" cy="1518407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Intelligent Transpiration:</a:t>
              </a:r>
              <a:endParaRPr lang="zh-CN" altLang="en-US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China Highway ETC system</a:t>
              </a:r>
              <a:endParaRPr lang="zh-CN" altLang="en-US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Hong Kong-Zhuhai-Macao Bridge</a:t>
              </a:r>
              <a:endParaRPr lang="zh-CN" altLang="en-US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Ci4Rail GmbH: </a:t>
              </a:r>
              <a:r>
                <a:rPr lang="en-US" altLang="zh-CN" sz="1200" b="1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Rail and Public Transportation</a:t>
              </a:r>
              <a:endParaRPr lang="en-US" altLang="zh-CN" sz="12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en-US" altLang="zh-CN" sz="7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Smart Energy:</a:t>
              </a:r>
              <a:endParaRPr lang="zh-CN" altLang="en-US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CNOOC Limited: </a:t>
              </a:r>
              <a:r>
                <a:rPr lang="en-US" altLang="zh-CN" sz="1200" b="1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Cloud Native Offshore Oilfield</a:t>
              </a:r>
              <a:endParaRPr lang="en-US" altLang="zh-CN" sz="12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 err="1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Jingying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 </a:t>
              </a:r>
              <a:r>
                <a:rPr lang="en-US" altLang="zh-CN" sz="1200" kern="1200" dirty="0" err="1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Shuzhi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: </a:t>
              </a:r>
              <a:r>
                <a:rPr lang="en-US" altLang="zh-CN" sz="1200" b="1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Coal Mine Brain</a:t>
              </a:r>
              <a:endParaRPr lang="zh-CN" altLang="en-US" sz="12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213995" indent="-213995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zh-CN" altLang="en-US" sz="7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Industrial Intelligent:</a:t>
              </a:r>
              <a:endParaRPr lang="zh-CN" altLang="en-US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 err="1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Sanlian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 Hope: </a:t>
              </a:r>
              <a:r>
                <a:rPr lang="en-US" altLang="zh-CN" sz="1200" b="1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Flexible Visual Quality Inspection</a:t>
              </a:r>
              <a:endParaRPr lang="zh-CN" altLang="en-US" sz="12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 err="1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Raisecom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:</a:t>
              </a:r>
              <a:r>
                <a:rPr lang="zh-CN" altLang="en-US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 </a:t>
              </a:r>
              <a:r>
                <a:rPr lang="en-US" altLang="zh-CN" sz="1200" b="1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Smart Factory </a:t>
              </a:r>
              <a:endParaRPr lang="zh-CN" altLang="en-US" sz="12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National Industrial Internet Big Data Center </a:t>
              </a:r>
              <a:endParaRPr lang="zh-CN" altLang="en-US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zh-CN" altLang="en-US" sz="7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Smart CDN:</a:t>
              </a:r>
              <a:endParaRPr lang="zh-CN" altLang="en-US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China Telecom </a:t>
              </a:r>
              <a:r>
                <a:rPr lang="en-US" altLang="zh-CN" sz="1200" kern="1200" dirty="0" err="1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eCloud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: Smart CDN</a:t>
              </a: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zh-CN" altLang="en-US" sz="7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Cloud Native Vehicle:</a:t>
              </a:r>
              <a:endParaRPr lang="zh-CN" altLang="en-US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SAIC Maxus:</a:t>
              </a:r>
              <a:r>
                <a:rPr lang="zh-CN" altLang="en-US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 </a:t>
              </a:r>
              <a:r>
                <a:rPr lang="en-US" altLang="zh-CN" sz="1200" b="1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Cloud Native SOTA</a:t>
              </a:r>
              <a:endParaRPr lang="en-US" altLang="zh-CN" sz="12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zh-CN" altLang="en-US" sz="7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LEO Satellite:</a:t>
              </a:r>
              <a:endParaRPr lang="zh-CN" altLang="en-US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Sky Computing Constellation:</a:t>
              </a:r>
              <a:r>
                <a:rPr lang="en-US" altLang="zh-CN" sz="1200" b="1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 Cloud Native Satellite</a:t>
              </a:r>
              <a:endParaRPr lang="en-US" altLang="zh-CN" sz="12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buSzPct val="100000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en-US" altLang="zh-CN" sz="7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Smart Campus:</a:t>
              </a:r>
              <a:endParaRPr lang="zh-CN" altLang="en-US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 err="1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XingHai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-IoT:</a:t>
              </a:r>
              <a:r>
                <a:rPr lang="zh-CN" altLang="en-US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 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Smart Campus/Community</a:t>
              </a: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909731" y="3722802"/>
              <a:ext cx="7036843" cy="12260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Financial:</a:t>
              </a:r>
              <a:endParaRPr lang="zh-CN" altLang="en-US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CCB China: </a:t>
              </a:r>
              <a:r>
                <a:rPr lang="en-US" altLang="zh-CN" sz="1200" b="1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Smart Bank</a:t>
              </a:r>
              <a:endParaRPr lang="zh-CN" altLang="en-US" sz="12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Smart logistics</a:t>
              </a:r>
              <a:endParaRPr lang="zh-CN" altLang="en-US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SF Express</a:t>
              </a: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ZTO</a:t>
              </a:r>
              <a:r>
                <a:rPr lang="zh-CN" altLang="en-US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 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Express</a:t>
              </a:r>
              <a:endParaRPr lang="zh-CN" altLang="en-US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Chemical Plant:</a:t>
              </a:r>
              <a:endParaRPr lang="en-US" altLang="zh-CN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East Hope: </a:t>
              </a:r>
              <a:r>
                <a:rPr lang="en-US" altLang="zh-CN" sz="1200" b="1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Digital factory</a:t>
              </a:r>
              <a:endParaRPr lang="en-US" altLang="zh-CN" sz="1200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Power Industry:</a:t>
              </a:r>
              <a:endParaRPr lang="en-US" altLang="zh-CN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China Southern Power Grid</a:t>
              </a: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Accelerators:</a:t>
              </a:r>
              <a:endParaRPr lang="en-US" altLang="zh-CN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 err="1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Vastaitech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:</a:t>
              </a:r>
              <a:r>
                <a:rPr lang="zh-CN" altLang="en-US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 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Edge</a:t>
              </a:r>
              <a:r>
                <a:rPr lang="zh-CN" altLang="en-US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 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AI</a:t>
              </a:r>
              <a:r>
                <a:rPr lang="zh-CN" altLang="en-US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 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Accelerator</a:t>
              </a: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defTabSz="685800" hangingPunct="1">
                <a:spcAft>
                  <a:spcPts val="100"/>
                </a:spcAft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b="1" kern="1200" dirty="0">
                  <a:solidFill>
                    <a:srgbClr val="1C78CA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Others:</a:t>
              </a:r>
              <a:endParaRPr lang="en-US" altLang="zh-CN" sz="1200" b="1" kern="1200" dirty="0">
                <a:solidFill>
                  <a:srgbClr val="1C78CA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CMCC:</a:t>
              </a:r>
              <a:r>
                <a:rPr lang="zh-CN" altLang="en-US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 </a:t>
              </a: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Smart Video Cloud</a:t>
              </a: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  <a:p>
              <a:pPr marL="128270" indent="-128270" defTabSz="685800" hangingPunct="1">
                <a:spcAft>
                  <a:spcPts val="100"/>
                </a:spcAft>
                <a:buSzPct val="100000"/>
                <a:buFont typeface="Arial" panose="020B0604020202020204"/>
                <a:buChar char="•"/>
                <a:defRPr sz="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en-US" altLang="zh-CN" sz="1200" kern="1200" dirty="0">
                  <a:solidFill>
                    <a:srgbClr val="000000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CMCC: 10086.cn, customer service platform</a:t>
              </a:r>
              <a:endParaRPr lang="en-US" altLang="zh-CN" sz="1200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连接符 136"/>
          <p:cNvCxnSpPr/>
          <p:nvPr/>
        </p:nvCxnSpPr>
        <p:spPr>
          <a:xfrm>
            <a:off x="713105" y="2635885"/>
            <a:ext cx="5777865" cy="0"/>
          </a:xfrm>
          <a:prstGeom prst="line">
            <a:avLst/>
          </a:prstGeom>
          <a:ln w="6350" cmpd="sng">
            <a:solidFill>
              <a:schemeClr val="tx2">
                <a:lumMod val="9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1"/>
            </p:custDataLst>
          </p:nvPr>
        </p:nvCxnSpPr>
        <p:spPr>
          <a:xfrm>
            <a:off x="768985" y="4286885"/>
            <a:ext cx="5777865" cy="0"/>
          </a:xfrm>
          <a:prstGeom prst="line">
            <a:avLst/>
          </a:prstGeom>
          <a:ln w="6350" cmpd="sng">
            <a:solidFill>
              <a:schemeClr val="tx2">
                <a:lumMod val="9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Cloud Native into the </a:t>
            </a:r>
            <a:r>
              <a:rPr lang="en-US" altLang="zh-CN" dirty="0"/>
              <a:t>life</a:t>
            </a:r>
            <a:r>
              <a:rPr lang="zh-CN" altLang="en-US" dirty="0"/>
              <a:t>: Smart </a:t>
            </a:r>
            <a:r>
              <a:rPr lang="en-US" altLang="zh-CN" dirty="0"/>
              <a:t>Retail</a:t>
            </a:r>
            <a:endParaRPr kumimoji="1" lang="zh-CN" altLang="en-US" dirty="0"/>
          </a:p>
        </p:txBody>
      </p:sp>
      <p:sp>
        <p:nvSpPr>
          <p:cNvPr id="7" name="AutoShape 2"/>
          <p:cNvSpPr>
            <a:spLocks noChangeAspect="1" noChangeArrowheads="1"/>
          </p:cNvSpPr>
          <p:nvPr/>
        </p:nvSpPr>
        <p:spPr bwMode="auto">
          <a:xfrm>
            <a:off x="616585" y="30708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AutoShape 4"/>
          <p:cNvSpPr>
            <a:spLocks noChangeAspect="1" noChangeArrowheads="1"/>
          </p:cNvSpPr>
          <p:nvPr/>
        </p:nvSpPr>
        <p:spPr bwMode="auto">
          <a:xfrm>
            <a:off x="768985" y="32232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074" name="Picture 2" descr="新零售人工智能24小时自助服务社区 - 北京华信创银科技有限公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7"/>
          <a:stretch>
            <a:fillRect/>
          </a:stretch>
        </p:blipFill>
        <p:spPr bwMode="auto">
          <a:xfrm>
            <a:off x="755650" y="4635500"/>
            <a:ext cx="5405755" cy="187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矩形 101"/>
          <p:cNvSpPr/>
          <p:nvPr>
            <p:custDataLst>
              <p:tags r:id="rId3"/>
            </p:custDataLst>
          </p:nvPr>
        </p:nvSpPr>
        <p:spPr>
          <a:xfrm>
            <a:off x="1556072" y="1591759"/>
            <a:ext cx="1692876" cy="593124"/>
          </a:xfrm>
          <a:prstGeom prst="rect">
            <a:avLst/>
          </a:prstGeom>
          <a:solidFill>
            <a:srgbClr val="004B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FEFEFE"/>
                </a:solidFill>
                <a:latin typeface="微软雅黑" panose="020B0503020204020204" charset="-122"/>
                <a:ea typeface="微软雅黑" panose="020B0503020204020204" charset="-122"/>
              </a:rPr>
              <a:t>Digital Platform </a:t>
            </a:r>
            <a:endParaRPr kumimoji="1" lang="zh-CN" altLang="en-US" sz="1100" dirty="0">
              <a:solidFill>
                <a:srgbClr val="FEFE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4"/>
            </p:custDataLst>
          </p:nvPr>
        </p:nvSpPr>
        <p:spPr>
          <a:xfrm>
            <a:off x="4101406" y="1591759"/>
            <a:ext cx="1692876" cy="593124"/>
          </a:xfrm>
          <a:prstGeom prst="rect">
            <a:avLst/>
          </a:prstGeom>
          <a:solidFill>
            <a:srgbClr val="0ED05D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FEFEFE"/>
                </a:solidFill>
                <a:latin typeface="微软雅黑" panose="020B0503020204020204" charset="-122"/>
                <a:ea typeface="微软雅黑" panose="020B0503020204020204" charset="-122"/>
              </a:rPr>
              <a:t>KubeEdge</a:t>
            </a:r>
            <a:endParaRPr kumimoji="1" lang="en-US" altLang="zh-CN" sz="1100" dirty="0">
              <a:solidFill>
                <a:srgbClr val="FEFE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en-US" altLang="zh-CN" sz="1100" dirty="0">
                <a:solidFill>
                  <a:srgbClr val="FEFEFE"/>
                </a:solidFill>
                <a:latin typeface="微软雅黑" panose="020B0503020204020204" charset="-122"/>
                <a:ea typeface="微软雅黑" panose="020B0503020204020204" charset="-122"/>
              </a:rPr>
              <a:t>CloudCore</a:t>
            </a:r>
            <a:endParaRPr kumimoji="1" lang="en-US" altLang="zh-CN" sz="1100" dirty="0">
              <a:solidFill>
                <a:srgbClr val="FEFE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文本框 103"/>
          <p:cNvSpPr txBox="1"/>
          <p:nvPr>
            <p:custDataLst>
              <p:tags r:id="rId5"/>
            </p:custDataLst>
          </p:nvPr>
        </p:nvSpPr>
        <p:spPr>
          <a:xfrm>
            <a:off x="842893" y="1366289"/>
            <a:ext cx="489484" cy="234286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kumimoji="1" lang="en-US" altLang="zh-CN" sz="1050" b="1" dirty="0">
                <a:solidFill>
                  <a:srgbClr val="FEFEFE">
                    <a:lumMod val="10000"/>
                  </a:srgbClr>
                </a:solidFill>
              </a:rPr>
              <a:t>Cloud </a:t>
            </a:r>
            <a:endParaRPr kumimoji="1" lang="zh-CN" altLang="en-US" sz="1050" b="1" dirty="0">
              <a:solidFill>
                <a:srgbClr val="FEFEFE">
                  <a:lumMod val="10000"/>
                </a:srgbClr>
              </a:solidFill>
            </a:endParaRPr>
          </a:p>
        </p:txBody>
      </p:sp>
      <p:sp>
        <p:nvSpPr>
          <p:cNvPr id="106" name="文本框 105"/>
          <p:cNvSpPr txBox="1"/>
          <p:nvPr>
            <p:custDataLst>
              <p:tags r:id="rId6"/>
            </p:custDataLst>
          </p:nvPr>
        </p:nvSpPr>
        <p:spPr>
          <a:xfrm>
            <a:off x="657465" y="2762250"/>
            <a:ext cx="937260" cy="23241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kumimoji="1" lang="en-US" altLang="zh-CN" sz="1050" b="1" dirty="0">
                <a:solidFill>
                  <a:srgbClr val="FEFEFE">
                    <a:lumMod val="10000"/>
                  </a:srgbClr>
                </a:solidFill>
              </a:rPr>
              <a:t>Edge ( Store )</a:t>
            </a:r>
            <a:endParaRPr kumimoji="1" lang="zh-CN" altLang="en-US" sz="1050" b="1" dirty="0">
              <a:solidFill>
                <a:srgbClr val="FEFEFE">
                  <a:lumMod val="10000"/>
                </a:srgbClr>
              </a:solidFill>
            </a:endParaRPr>
          </a:p>
        </p:txBody>
      </p:sp>
      <p:sp>
        <p:nvSpPr>
          <p:cNvPr id="107" name="矩形 106"/>
          <p:cNvSpPr/>
          <p:nvPr>
            <p:custDataLst>
              <p:tags r:id="rId7"/>
            </p:custDataLst>
          </p:nvPr>
        </p:nvSpPr>
        <p:spPr>
          <a:xfrm>
            <a:off x="4355549" y="3314625"/>
            <a:ext cx="1357508" cy="491043"/>
          </a:xfrm>
          <a:prstGeom prst="rect">
            <a:avLst/>
          </a:prstGeom>
          <a:solidFill>
            <a:srgbClr val="0ED05D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FEFEFE"/>
                </a:solidFill>
                <a:latin typeface="微软雅黑" panose="020B0503020204020204" charset="-122"/>
                <a:ea typeface="微软雅黑" panose="020B0503020204020204" charset="-122"/>
              </a:rPr>
              <a:t>KubeEdge</a:t>
            </a:r>
            <a:br>
              <a:rPr kumimoji="1" lang="en-US" altLang="zh-CN" sz="1100" dirty="0">
                <a:solidFill>
                  <a:srgbClr val="FEFEFE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kumimoji="1" lang="en-US" altLang="zh-CN" sz="1100" dirty="0">
                <a:solidFill>
                  <a:srgbClr val="FEFEFE"/>
                </a:solidFill>
                <a:latin typeface="微软雅黑" panose="020B0503020204020204" charset="-122"/>
                <a:ea typeface="微软雅黑" panose="020B0503020204020204" charset="-122"/>
              </a:rPr>
              <a:t>Edge Agent</a:t>
            </a:r>
            <a:endParaRPr kumimoji="1" lang="en-US" altLang="zh-CN" sz="1100" dirty="0">
              <a:solidFill>
                <a:srgbClr val="FEFE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3464001" y="3379198"/>
            <a:ext cx="424682" cy="424682"/>
            <a:chOff x="8683311" y="1561987"/>
            <a:chExt cx="424682" cy="424682"/>
          </a:xfrm>
        </p:grpSpPr>
        <p:sp>
          <p:nvSpPr>
            <p:cNvPr id="109" name="椭圆 108"/>
            <p:cNvSpPr/>
            <p:nvPr>
              <p:custDataLst>
                <p:tags r:id="rId8"/>
              </p:custDataLst>
            </p:nvPr>
          </p:nvSpPr>
          <p:spPr>
            <a:xfrm>
              <a:off x="8683311" y="1561987"/>
              <a:ext cx="424682" cy="424682"/>
            </a:xfrm>
            <a:prstGeom prst="ellipse">
              <a:avLst/>
            </a:prstGeom>
            <a:solidFill>
              <a:srgbClr val="004B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kumimoji="1" lang="zh-CN" altLang="en-US" sz="1100" dirty="0">
                <a:solidFill>
                  <a:srgbClr val="FEFEF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10" name="图形 20" descr="播放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92168" y="1648734"/>
              <a:ext cx="235996" cy="235996"/>
            </a:xfrm>
            <a:prstGeom prst="rect">
              <a:avLst/>
            </a:prstGeom>
          </p:spPr>
        </p:pic>
      </p:grpSp>
      <p:sp>
        <p:nvSpPr>
          <p:cNvPr id="111" name="矩形 110"/>
          <p:cNvSpPr/>
          <p:nvPr>
            <p:custDataLst>
              <p:tags r:id="rId12"/>
            </p:custDataLst>
          </p:nvPr>
        </p:nvSpPr>
        <p:spPr>
          <a:xfrm>
            <a:off x="1002686" y="3316530"/>
            <a:ext cx="1669285" cy="472110"/>
          </a:xfrm>
          <a:prstGeom prst="rect">
            <a:avLst/>
          </a:prstGeom>
          <a:solidFill>
            <a:srgbClr val="1CA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GB" altLang="zh-CN" sz="1100" dirty="0">
                <a:solidFill>
                  <a:srgbClr val="FEFEFE"/>
                </a:solidFill>
                <a:latin typeface="微软雅黑" panose="020B0503020204020204" charset="-122"/>
                <a:ea typeface="微软雅黑" panose="020B0503020204020204" charset="-122"/>
              </a:rPr>
              <a:t>Reasoning </a:t>
            </a:r>
            <a:endParaRPr kumimoji="1" lang="en-GB" altLang="zh-CN" sz="1100" dirty="0">
              <a:solidFill>
                <a:srgbClr val="FEFE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en-GB" altLang="zh-CN" sz="1100" dirty="0">
                <a:solidFill>
                  <a:srgbClr val="FEFEFE"/>
                </a:solidFill>
                <a:latin typeface="微软雅黑" panose="020B0503020204020204" charset="-122"/>
                <a:ea typeface="微软雅黑" panose="020B0503020204020204" charset="-122"/>
              </a:rPr>
              <a:t>Service</a:t>
            </a:r>
            <a:endParaRPr kumimoji="1" lang="zh-CN" altLang="en-US" sz="1100" dirty="0">
              <a:solidFill>
                <a:srgbClr val="FEFE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" name="文本框 112"/>
          <p:cNvSpPr txBox="1"/>
          <p:nvPr>
            <p:custDataLst>
              <p:tags r:id="rId13"/>
            </p:custDataLst>
          </p:nvPr>
        </p:nvSpPr>
        <p:spPr>
          <a:xfrm>
            <a:off x="2480851" y="2377424"/>
            <a:ext cx="679450" cy="23241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rgbClr val="004BFF"/>
                </a:solidFill>
              </a:rPr>
              <a:t>Rule Sync</a:t>
            </a:r>
            <a:endParaRPr kumimoji="1" lang="en-US" altLang="zh-CN" sz="1050" dirty="0">
              <a:solidFill>
                <a:srgbClr val="004BFF"/>
              </a:solidFill>
            </a:endParaRPr>
          </a:p>
        </p:txBody>
      </p:sp>
      <p:cxnSp>
        <p:nvCxnSpPr>
          <p:cNvPr id="114" name="直线箭头连接符 35"/>
          <p:cNvCxnSpPr>
            <a:endCxn id="107" idx="0"/>
          </p:cNvCxnSpPr>
          <p:nvPr>
            <p:custDataLst>
              <p:tags r:id="rId14"/>
            </p:custDataLst>
          </p:nvPr>
        </p:nvCxnSpPr>
        <p:spPr>
          <a:xfrm>
            <a:off x="5034520" y="2038197"/>
            <a:ext cx="0" cy="1276350"/>
          </a:xfrm>
          <a:prstGeom prst="straightConnector1">
            <a:avLst/>
          </a:prstGeom>
          <a:noFill/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sp>
        <p:nvSpPr>
          <p:cNvPr id="115" name="文本框 114"/>
          <p:cNvSpPr txBox="1"/>
          <p:nvPr>
            <p:custDataLst>
              <p:tags r:id="rId15"/>
            </p:custDataLst>
          </p:nvPr>
        </p:nvSpPr>
        <p:spPr>
          <a:xfrm>
            <a:off x="5047793" y="2261219"/>
            <a:ext cx="1428115" cy="23241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rgbClr val="0ED05D"/>
                </a:solidFill>
              </a:rPr>
              <a:t>Manage &amp; update APP</a:t>
            </a:r>
            <a:endParaRPr kumimoji="1" lang="en-US" altLang="zh-CN" sz="1050" dirty="0">
              <a:solidFill>
                <a:srgbClr val="0ED05D"/>
              </a:solidFill>
            </a:endParaRPr>
          </a:p>
        </p:txBody>
      </p:sp>
      <p:cxnSp>
        <p:nvCxnSpPr>
          <p:cNvPr id="116" name="肘形连接符 115"/>
          <p:cNvCxnSpPr>
            <a:stCxn id="111" idx="0"/>
          </p:cNvCxnSpPr>
          <p:nvPr>
            <p:custDataLst>
              <p:tags r:id="rId16"/>
            </p:custDataLst>
          </p:nvPr>
        </p:nvCxnSpPr>
        <p:spPr>
          <a:xfrm rot="16200000">
            <a:off x="1441450" y="2639695"/>
            <a:ext cx="1072515" cy="281305"/>
          </a:xfrm>
          <a:prstGeom prst="bentConnector3">
            <a:avLst>
              <a:gd name="adj1" fmla="val 49970"/>
            </a:avLst>
          </a:prstGeom>
          <a:noFill/>
          <a:ln w="9525" cap="flat" cmpd="sng" algn="ctr">
            <a:solidFill>
              <a:srgbClr val="1CA4FF"/>
            </a:solidFill>
            <a:prstDash val="dash"/>
            <a:miter lim="800000"/>
            <a:tailEnd type="triangle"/>
          </a:ln>
          <a:effectLst/>
        </p:spPr>
      </p:cxnSp>
      <p:sp>
        <p:nvSpPr>
          <p:cNvPr id="117" name="文本框 116"/>
          <p:cNvSpPr txBox="1"/>
          <p:nvPr>
            <p:custDataLst>
              <p:tags r:id="rId17"/>
            </p:custDataLst>
          </p:nvPr>
        </p:nvSpPr>
        <p:spPr>
          <a:xfrm>
            <a:off x="839855" y="2367309"/>
            <a:ext cx="1301750" cy="23241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rgbClr val="1CA4FF"/>
                </a:solidFill>
              </a:rPr>
              <a:t>Statistical Data Push</a:t>
            </a:r>
            <a:endParaRPr kumimoji="1" lang="en-US" altLang="zh-CN" sz="1050" dirty="0">
              <a:solidFill>
                <a:srgbClr val="1CA4FF"/>
              </a:solidFill>
            </a:endParaRPr>
          </a:p>
        </p:txBody>
      </p:sp>
      <p:sp>
        <p:nvSpPr>
          <p:cNvPr id="118" name="文本框 117"/>
          <p:cNvSpPr txBox="1"/>
          <p:nvPr>
            <p:custDataLst>
              <p:tags r:id="rId18"/>
            </p:custDataLst>
          </p:nvPr>
        </p:nvSpPr>
        <p:spPr>
          <a:xfrm>
            <a:off x="2961655" y="3818882"/>
            <a:ext cx="501650" cy="23241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kumimoji="1" lang="en-US" altLang="zh-CN" sz="1050" dirty="0"/>
              <a:t>Control</a:t>
            </a:r>
            <a:endParaRPr kumimoji="1" lang="en-US" altLang="zh-CN" sz="1050" dirty="0"/>
          </a:p>
        </p:txBody>
      </p:sp>
      <p:pic>
        <p:nvPicPr>
          <p:cNvPr id="119" name="图形 12" descr="投影仪屏幕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39364" y="4492498"/>
            <a:ext cx="490274" cy="490274"/>
          </a:xfrm>
          <a:prstGeom prst="rect">
            <a:avLst/>
          </a:prstGeom>
        </p:spPr>
      </p:pic>
      <p:sp>
        <p:nvSpPr>
          <p:cNvPr id="120" name="文本框 119"/>
          <p:cNvSpPr txBox="1"/>
          <p:nvPr>
            <p:custDataLst>
              <p:tags r:id="rId22"/>
            </p:custDataLst>
          </p:nvPr>
        </p:nvSpPr>
        <p:spPr>
          <a:xfrm>
            <a:off x="3448534" y="4982772"/>
            <a:ext cx="1191260" cy="23241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rgbClr val="004BFF"/>
                </a:solidFill>
              </a:rPr>
              <a:t>Advertising Screen</a:t>
            </a:r>
            <a:endParaRPr kumimoji="1" lang="en-US" altLang="zh-CN" sz="1050" dirty="0">
              <a:solidFill>
                <a:srgbClr val="004BFF"/>
              </a:solidFill>
            </a:endParaRPr>
          </a:p>
        </p:txBody>
      </p:sp>
      <p:cxnSp>
        <p:nvCxnSpPr>
          <p:cNvPr id="123" name="直线箭头连接符 27"/>
          <p:cNvCxnSpPr>
            <a:endCxn id="119" idx="0"/>
          </p:cNvCxnSpPr>
          <p:nvPr>
            <p:custDataLst>
              <p:tags r:id="rId23"/>
            </p:custDataLst>
          </p:nvPr>
        </p:nvCxnSpPr>
        <p:spPr>
          <a:xfrm>
            <a:off x="3676955" y="3804133"/>
            <a:ext cx="7620" cy="688340"/>
          </a:xfrm>
          <a:prstGeom prst="straightConnector1">
            <a:avLst/>
          </a:prstGeom>
          <a:noFill/>
          <a:ln w="9525" cap="flat" cmpd="sng" algn="ctr">
            <a:solidFill>
              <a:srgbClr val="004B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pic>
        <p:nvPicPr>
          <p:cNvPr id="124" name="图形 14" descr="监控摄像头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600366" y="4682364"/>
            <a:ext cx="478264" cy="478264"/>
          </a:xfrm>
          <a:prstGeom prst="rect">
            <a:avLst/>
          </a:prstGeom>
        </p:spPr>
      </p:pic>
      <p:sp>
        <p:nvSpPr>
          <p:cNvPr id="125" name="文本框 124"/>
          <p:cNvSpPr txBox="1"/>
          <p:nvPr>
            <p:custDataLst>
              <p:tags r:id="rId27"/>
            </p:custDataLst>
          </p:nvPr>
        </p:nvSpPr>
        <p:spPr>
          <a:xfrm>
            <a:off x="760049" y="4682363"/>
            <a:ext cx="879475" cy="23241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rgbClr val="1CA4FF"/>
                </a:solidFill>
              </a:rPr>
              <a:t>Video Stream</a:t>
            </a:r>
            <a:endParaRPr kumimoji="1" lang="en-US" altLang="zh-CN" sz="1050" dirty="0">
              <a:solidFill>
                <a:srgbClr val="1CA4FF"/>
              </a:solidFill>
            </a:endParaRPr>
          </a:p>
        </p:txBody>
      </p:sp>
      <p:sp>
        <p:nvSpPr>
          <p:cNvPr id="126" name="文本框 125"/>
          <p:cNvSpPr txBox="1"/>
          <p:nvPr>
            <p:custDataLst>
              <p:tags r:id="rId28"/>
            </p:custDataLst>
          </p:nvPr>
        </p:nvSpPr>
        <p:spPr>
          <a:xfrm>
            <a:off x="1600366" y="5172637"/>
            <a:ext cx="546100" cy="23241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rgbClr val="00B0F0"/>
                </a:solidFill>
              </a:rPr>
              <a:t>Camera</a:t>
            </a:r>
            <a:endParaRPr kumimoji="1" lang="en-US" altLang="zh-CN" sz="1050" dirty="0">
              <a:solidFill>
                <a:srgbClr val="00B0F0"/>
              </a:solidFill>
            </a:endParaRPr>
          </a:p>
        </p:txBody>
      </p:sp>
      <p:cxnSp>
        <p:nvCxnSpPr>
          <p:cNvPr id="127" name="肘形连接符 126"/>
          <p:cNvCxnSpPr>
            <a:stCxn id="124" idx="0"/>
            <a:endCxn id="111" idx="2"/>
          </p:cNvCxnSpPr>
          <p:nvPr>
            <p:custDataLst>
              <p:tags r:id="rId29"/>
            </p:custDataLst>
          </p:nvPr>
        </p:nvCxnSpPr>
        <p:spPr>
          <a:xfrm rot="16200000" flipV="1">
            <a:off x="1391603" y="4234498"/>
            <a:ext cx="894080" cy="1905"/>
          </a:xfrm>
          <a:prstGeom prst="bentConnector3">
            <a:avLst>
              <a:gd name="adj1" fmla="val 50036"/>
            </a:avLst>
          </a:prstGeom>
          <a:ln w="9525">
            <a:solidFill>
              <a:srgbClr val="1CA4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127"/>
          <p:cNvGrpSpPr/>
          <p:nvPr/>
        </p:nvGrpSpPr>
        <p:grpSpPr>
          <a:xfrm>
            <a:off x="3925204" y="5783006"/>
            <a:ext cx="490275" cy="500078"/>
            <a:chOff x="8904514" y="928634"/>
            <a:chExt cx="914400" cy="932683"/>
          </a:xfrm>
        </p:grpSpPr>
        <p:pic>
          <p:nvPicPr>
            <p:cNvPr id="129" name="图形 64" descr="妇女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904514" y="928634"/>
              <a:ext cx="914400" cy="914400"/>
            </a:xfrm>
            <a:prstGeom prst="rect">
              <a:avLst/>
            </a:prstGeom>
          </p:spPr>
        </p:pic>
        <p:pic>
          <p:nvPicPr>
            <p:cNvPr id="130" name="图形 66" descr="性别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904514" y="946917"/>
              <a:ext cx="914400" cy="914400"/>
            </a:xfrm>
            <a:prstGeom prst="rect">
              <a:avLst/>
            </a:prstGeom>
          </p:spPr>
        </p:pic>
      </p:grpSp>
      <p:sp>
        <p:nvSpPr>
          <p:cNvPr id="131" name="文本框 130"/>
          <p:cNvSpPr txBox="1"/>
          <p:nvPr>
            <p:custDataLst>
              <p:tags r:id="rId36"/>
            </p:custDataLst>
          </p:nvPr>
        </p:nvSpPr>
        <p:spPr>
          <a:xfrm>
            <a:off x="3955711" y="6313141"/>
            <a:ext cx="649605" cy="23241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kumimoji="1" lang="en-US" altLang="zh-CN" sz="1050" dirty="0"/>
              <a:t>Customer</a:t>
            </a:r>
            <a:endParaRPr kumimoji="1" lang="en-US" altLang="zh-CN" sz="1050" dirty="0"/>
          </a:p>
        </p:txBody>
      </p:sp>
      <p:sp>
        <p:nvSpPr>
          <p:cNvPr id="134" name="文本框 133"/>
          <p:cNvSpPr txBox="1"/>
          <p:nvPr>
            <p:custDataLst>
              <p:tags r:id="rId37"/>
            </p:custDataLst>
          </p:nvPr>
        </p:nvSpPr>
        <p:spPr>
          <a:xfrm>
            <a:off x="715010" y="4373245"/>
            <a:ext cx="545465" cy="269875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l"/>
            <a:r>
              <a:rPr kumimoji="1" lang="en-US" altLang="zh-CN" sz="1050" b="1" dirty="0">
                <a:solidFill>
                  <a:schemeClr val="bg1">
                    <a:lumMod val="10000"/>
                  </a:schemeClr>
                </a:solidFill>
              </a:rPr>
              <a:t>Device </a:t>
            </a:r>
            <a:endParaRPr kumimoji="1" lang="zh-CN" altLang="en-US" sz="1050" b="1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136" name="肘形连接符 135"/>
          <p:cNvCxnSpPr>
            <a:stCxn id="102" idx="2"/>
          </p:cNvCxnSpPr>
          <p:nvPr/>
        </p:nvCxnSpPr>
        <p:spPr>
          <a:xfrm rot="5400000" flipV="1">
            <a:off x="2442528" y="2145348"/>
            <a:ext cx="1194435" cy="1273810"/>
          </a:xfrm>
          <a:prstGeom prst="bentConnector3">
            <a:avLst>
              <a:gd name="adj1" fmla="val 50000"/>
            </a:avLst>
          </a:prstGeom>
          <a:ln w="12700" cap="flat" cmpd="sng">
            <a:solidFill>
              <a:srgbClr val="004BFF"/>
            </a:solidFill>
            <a:prstDash val="dash"/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601460" y="1300480"/>
            <a:ext cx="4980305" cy="5295265"/>
            <a:chOff x="5883591" y="1275644"/>
            <a:chExt cx="2920135" cy="3049920"/>
          </a:xfrm>
        </p:grpSpPr>
        <p:grpSp>
          <p:nvGrpSpPr>
            <p:cNvPr id="4" name="组合 3"/>
            <p:cNvGrpSpPr/>
            <p:nvPr/>
          </p:nvGrpSpPr>
          <p:grpSpPr>
            <a:xfrm>
              <a:off x="5883591" y="1275644"/>
              <a:ext cx="2920135" cy="3049803"/>
              <a:chOff x="6652052" y="1741269"/>
              <a:chExt cx="2498202" cy="158019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6726033" y="1780777"/>
                <a:ext cx="2352921" cy="1498552"/>
              </a:xfrm>
              <a:prstGeom prst="rect">
                <a:avLst/>
              </a:prstGeom>
              <a:solidFill>
                <a:srgbClr val="FFFFFF">
                  <a:lumMod val="85000"/>
                  <a:alpha val="3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p>
                <a:pPr marL="0" marR="0" lvl="0" indent="0" algn="l" defTabSz="1217930" rtl="0" eaLnBrk="1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50000"/>
                  <a:buFontTx/>
                  <a:buNone/>
                  <a:defRPr/>
                </a:pPr>
                <a:endParaRPr kumimoji="0" lang="en-US" altLang="zh-CN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 pitchFamily="34" charset="0"/>
                </a:endParaRPr>
              </a:p>
            </p:txBody>
          </p:sp>
          <p:sp>
            <p:nvSpPr>
              <p:cNvPr id="6" name="Rectangle 8"/>
              <p:cNvSpPr/>
              <p:nvPr/>
            </p:nvSpPr>
            <p:spPr bwMode="auto">
              <a:xfrm>
                <a:off x="6954633" y="1896443"/>
                <a:ext cx="1844138" cy="804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6402" tIns="46402" rIns="46402" bIns="46402">
                <a:noAutofit/>
              </a:bodyPr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 pitchFamily="34" charset="0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652052" y="1741269"/>
                <a:ext cx="2498202" cy="1580194"/>
                <a:chOff x="5125222" y="5743629"/>
                <a:chExt cx="2281583" cy="979243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128656" y="5750521"/>
                  <a:ext cx="2275528" cy="963827"/>
                </a:xfrm>
                <a:prstGeom prst="rect">
                  <a:avLst/>
                </a:prstGeom>
                <a:noFill/>
                <a:ln w="3175" cap="flat" cmpd="sng" algn="ctr">
                  <a:solidFill>
                    <a:srgbClr val="C4C4C4"/>
                  </a:solidFill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666666">
                        <a:lumMod val="75000"/>
                      </a:srgbClr>
                    </a:solidFill>
                    <a:effectLst/>
                    <a:uLnTx/>
                    <a:uFillTx/>
                    <a:latin typeface="+mn-lt"/>
                    <a:cs typeface="+mn-lt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" name="半闭框 20"/>
                <p:cNvSpPr/>
                <p:nvPr/>
              </p:nvSpPr>
              <p:spPr>
                <a:xfrm rot="16200000">
                  <a:off x="5124631" y="6599227"/>
                  <a:ext cx="124236" cy="123053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3985B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666666">
                        <a:lumMod val="75000"/>
                      </a:srgbClr>
                    </a:solidFill>
                    <a:effectLst/>
                    <a:uLnTx/>
                    <a:uFillTx/>
                    <a:latin typeface="+mn-lt"/>
                    <a:cs typeface="+mn-lt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半闭框 21"/>
                <p:cNvSpPr/>
                <p:nvPr/>
              </p:nvSpPr>
              <p:spPr>
                <a:xfrm flipH="1">
                  <a:off x="7283752" y="5743629"/>
                  <a:ext cx="123053" cy="124236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3985B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666666">
                        <a:lumMod val="75000"/>
                      </a:srgbClr>
                    </a:solidFill>
                    <a:effectLst/>
                    <a:uLnTx/>
                    <a:uFillTx/>
                    <a:latin typeface="+mn-lt"/>
                    <a:cs typeface="+mn-lt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矩形 22"/>
              <p:cNvSpPr/>
              <p:nvPr/>
            </p:nvSpPr>
            <p:spPr>
              <a:xfrm>
                <a:off x="6684166" y="2021124"/>
                <a:ext cx="2399395" cy="79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p>
                <a:pPr marL="152400" marR="0" lvl="0" indent="-152400" algn="l" defTabSz="9144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kumimoji="0" lang="en-US" altLang="zh-CN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6037942" y="1400316"/>
              <a:ext cx="2644841" cy="29252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R="0" lvl="0" algn="l" defTabSz="685165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defRPr/>
              </a:pPr>
              <a:r>
                <a:rPr lang="en-US" altLang="zh-CN" sz="1200" b="1" dirty="0">
                  <a:solidFill>
                    <a:srgbClr val="3985BE"/>
                  </a:solidFill>
                  <a:latin typeface="+mn-lt"/>
                  <a:cs typeface="+mn-lt"/>
                </a:rPr>
                <a:t>Requirements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985BE"/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/>
                </a:rPr>
                <a:t>：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3985BE"/>
                </a:solidFill>
                <a:effectLst/>
                <a:uLnTx/>
                <a:uFillTx/>
                <a:latin typeface="+mn-lt"/>
                <a:cs typeface="+mn-lt"/>
                <a:sym typeface="Arial" panose="020B0604020202020204"/>
              </a:endParaRPr>
            </a:p>
            <a:p>
              <a:pPr marR="0" lvl="0" algn="l" defTabSz="685165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defRPr/>
              </a:pPr>
              <a:r>
                <a:rPr lang="en-GB" altLang="zh-CN" sz="1200" dirty="0">
                  <a:solidFill>
                    <a:srgbClr val="1D1D1A"/>
                  </a:solidFill>
                  <a:latin typeface="+mn-lt"/>
                  <a:cs typeface="+mn-lt"/>
                </a:rPr>
                <a:t>By installing cameras at appropriate locations in the store to monitor the foot traffic for each advertising screen</a:t>
              </a:r>
              <a:endParaRPr lang="en-GB" altLang="zh-CN" sz="1200" dirty="0">
                <a:solidFill>
                  <a:srgbClr val="1D1D1A"/>
                </a:solidFill>
                <a:latin typeface="+mn-lt"/>
                <a:cs typeface="+mn-lt"/>
              </a:endParaRPr>
            </a:p>
            <a:p>
              <a:pPr marR="0" lvl="0" algn="l" defTabSz="685165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defRPr/>
              </a:pPr>
              <a:r>
                <a:rPr lang="en-GB" altLang="zh-CN" sz="1200" dirty="0">
                  <a:solidFill>
                    <a:srgbClr val="1D1D1A"/>
                  </a:solidFill>
                  <a:latin typeface="+mn-lt"/>
                  <a:cs typeface="+mn-lt"/>
                </a:rPr>
                <a:t>Transmitting the monitoring data of each device to the platform. </a:t>
              </a:r>
              <a:endParaRPr lang="en-GB" altLang="zh-CN" sz="1200" dirty="0">
                <a:solidFill>
                  <a:srgbClr val="1D1D1A"/>
                </a:solidFill>
                <a:latin typeface="+mn-lt"/>
                <a:cs typeface="+mn-lt"/>
              </a:endParaRPr>
            </a:p>
            <a:p>
              <a:pPr marL="171450" marR="0" lvl="0" indent="-171450" algn="l" defTabSz="685165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GB" altLang="zh-CN" sz="1200" dirty="0">
                  <a:solidFill>
                    <a:srgbClr val="1D1D1A"/>
                  </a:solidFill>
                  <a:latin typeface="+mn-lt"/>
                  <a:cs typeface="+mn-lt"/>
                </a:rPr>
                <a:t>The attention rate of each advertising screen</a:t>
              </a:r>
              <a:endParaRPr lang="en-GB" altLang="zh-CN" sz="1200" dirty="0">
                <a:solidFill>
                  <a:srgbClr val="1D1D1A"/>
                </a:solidFill>
                <a:latin typeface="+mn-lt"/>
                <a:cs typeface="+mn-lt"/>
              </a:endParaRPr>
            </a:p>
            <a:p>
              <a:pPr marL="171450" marR="0" lvl="0" indent="-171450" algn="l" defTabSz="685165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GB" altLang="zh-CN" sz="1200" dirty="0">
                  <a:solidFill>
                    <a:srgbClr val="1D1D1A"/>
                  </a:solidFill>
                  <a:latin typeface="+mn-lt"/>
                  <a:cs typeface="+mn-lt"/>
                </a:rPr>
                <a:t>The foot traffic of each screen</a:t>
              </a:r>
              <a:endParaRPr lang="en-GB" altLang="zh-CN" sz="1200" dirty="0">
                <a:solidFill>
                  <a:srgbClr val="1D1D1A"/>
                </a:solidFill>
                <a:latin typeface="+mn-lt"/>
                <a:cs typeface="+mn-lt"/>
              </a:endParaRPr>
            </a:p>
            <a:p>
              <a:pPr marL="0" marR="0" lvl="0" indent="0" algn="l" defTabSz="685165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buFont typeface="Arial" panose="020B0604020202020204" pitchFamily="34" charset="0"/>
                <a:buNone/>
                <a:defRPr/>
              </a:pPr>
              <a:endParaRPr lang="en-GB" altLang="zh-CN" sz="1200" dirty="0">
                <a:solidFill>
                  <a:srgbClr val="1D1D1A"/>
                </a:solidFill>
                <a:latin typeface="+mn-lt"/>
                <a:cs typeface="+mn-lt"/>
              </a:endParaRPr>
            </a:p>
            <a:p>
              <a:pPr marR="0" lvl="0" algn="l" defTabSz="685165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985BE"/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/>
                </a:rPr>
                <a:t>User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985BE"/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985BE"/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/>
                </a:rPr>
                <a:t>benefits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985BE"/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/>
                </a:rPr>
                <a:t>：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3985BE"/>
                </a:solidFill>
                <a:effectLst/>
                <a:uLnTx/>
                <a:uFillTx/>
                <a:latin typeface="+mn-lt"/>
                <a:cs typeface="+mn-lt"/>
                <a:sym typeface="Arial" panose="020B0604020202020204"/>
              </a:endParaRP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GB" altLang="zh-CN" sz="1200" b="1" dirty="0">
                  <a:solidFill>
                    <a:srgbClr val="3985BE"/>
                  </a:solidFill>
                  <a:latin typeface="+mn-lt"/>
                  <a:cs typeface="+mn-lt"/>
                </a:rPr>
                <a:t>High Efficiency and Low Coupling </a:t>
              </a:r>
              <a:endParaRPr lang="en-GB" altLang="zh-CN" sz="1200" b="1" dirty="0">
                <a:solidFill>
                  <a:srgbClr val="3985BE"/>
                </a:solidFill>
                <a:latin typeface="+mn-lt"/>
                <a:cs typeface="+mn-lt"/>
              </a:endParaRPr>
            </a:p>
            <a:p>
              <a:pPr lvl="4">
                <a:lnSpc>
                  <a:spcPct val="150000"/>
                </a:lnSpc>
              </a:pPr>
              <a:r>
                <a:rPr lang="en-GB" altLang="zh-CN" sz="1200" dirty="0">
                  <a:solidFill>
                    <a:srgbClr val="1D1D1A"/>
                  </a:solidFill>
                  <a:latin typeface="+mn-lt"/>
                  <a:cs typeface="+mn-lt"/>
                </a:rPr>
                <a:t>Computing and business capabilities are decentralized, leading to fast response times and low coupling.</a:t>
              </a:r>
              <a:endParaRPr lang="en-GB" altLang="zh-CN" sz="1200" dirty="0">
                <a:solidFill>
                  <a:srgbClr val="1D1D1A"/>
                </a:solidFill>
                <a:latin typeface="+mn-lt"/>
                <a:cs typeface="+mn-lt"/>
              </a:endParaRP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GB" altLang="zh-CN" sz="1200" b="1" dirty="0">
                  <a:solidFill>
                    <a:srgbClr val="3985BE"/>
                  </a:solidFill>
                  <a:latin typeface="+mn-lt"/>
                  <a:cs typeface="+mn-lt"/>
                </a:rPr>
                <a:t>Store Business Autonomy </a:t>
              </a:r>
              <a:endParaRPr lang="en-GB" altLang="zh-CN" sz="1200" b="1" dirty="0">
                <a:solidFill>
                  <a:srgbClr val="3985BE"/>
                </a:solidFill>
                <a:latin typeface="+mn-lt"/>
                <a:cs typeface="+mn-lt"/>
              </a:endParaRPr>
            </a:p>
            <a:p>
              <a:pPr algn="l">
                <a:lnSpc>
                  <a:spcPct val="150000"/>
                </a:lnSpc>
              </a:pPr>
              <a:r>
                <a:rPr lang="en-GB" altLang="zh-CN" sz="1200" dirty="0">
                  <a:solidFill>
                    <a:srgbClr val="1D1D1A"/>
                  </a:solidFill>
                  <a:latin typeface="+mn-lt"/>
                  <a:cs typeface="+mn-lt"/>
                </a:rPr>
                <a:t>In complex network environments, stores have independent control over their marketing videos, ensuring high stability.</a:t>
              </a:r>
              <a:endParaRPr lang="en-GB" altLang="zh-CN" sz="1200" dirty="0">
                <a:solidFill>
                  <a:srgbClr val="1D1D1A"/>
                </a:solidFill>
                <a:latin typeface="+mn-lt"/>
                <a:cs typeface="+mn-lt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GB" altLang="zh-CN" sz="1200" b="1" dirty="0">
                  <a:solidFill>
                    <a:srgbClr val="3985BE"/>
                  </a:solidFill>
                  <a:latin typeface="+mn-lt"/>
                  <a:cs typeface="+mn-lt"/>
                </a:rPr>
                <a:t>Integrated Operations and Maintenance </a:t>
              </a:r>
              <a:endParaRPr lang="en-GB" altLang="zh-CN" sz="1200" b="1" dirty="0">
                <a:solidFill>
                  <a:srgbClr val="3985BE"/>
                </a:solidFill>
                <a:latin typeface="+mn-lt"/>
                <a:cs typeface="+mn-lt"/>
              </a:endParaRPr>
            </a:p>
            <a:p>
              <a:pPr algn="l">
                <a:lnSpc>
                  <a:spcPct val="150000"/>
                </a:lnSpc>
              </a:pPr>
              <a:r>
                <a:rPr lang="en-GB" altLang="zh-CN" sz="1200" dirty="0">
                  <a:solidFill>
                    <a:srgbClr val="1D1D1A"/>
                  </a:solidFill>
                  <a:latin typeface="+mn-lt"/>
                  <a:cs typeface="+mn-lt"/>
                </a:rPr>
                <a:t>Edge node and application monitoring, unified management and analysis of logs in the cloud, rapid fault location, and enhanced operational efficiency.</a:t>
              </a:r>
              <a:endParaRPr lang="en-GB" altLang="zh-CN" sz="1200" dirty="0">
                <a:solidFill>
                  <a:srgbClr val="1D1D1A"/>
                </a:solidFill>
                <a:latin typeface="+mn-lt"/>
                <a:cs typeface="+mn-lt"/>
              </a:endParaRPr>
            </a:p>
            <a:p>
              <a:pPr marR="0" lvl="0" algn="l" defTabSz="685165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985BE"/>
                </a:solidFill>
                <a:effectLst/>
                <a:uLnTx/>
                <a:uFillTx/>
                <a:latin typeface="+mn-lt"/>
                <a:cs typeface="+mn-lt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Build network of expressway system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9206" y="1632753"/>
            <a:ext cx="5951220" cy="4591050"/>
          </a:xfrm>
          <a:prstGeom prst="rect">
            <a:avLst/>
          </a:prstGeom>
        </p:spPr>
      </p:pic>
      <p:sp>
        <p:nvSpPr>
          <p:cNvPr id="7" name="内容占位符 2"/>
          <p:cNvSpPr txBox="1"/>
          <p:nvPr>
            <p:custDataLst>
              <p:tags r:id="rId3"/>
            </p:custDataLst>
          </p:nvPr>
        </p:nvSpPr>
        <p:spPr>
          <a:xfrm>
            <a:off x="6674929" y="1556385"/>
            <a:ext cx="5382895" cy="36131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600" b="1" dirty="0">
              <a:solidFill>
                <a:srgbClr val="3985BE"/>
              </a:solidFill>
              <a:latin typeface="Arial Bold" panose="020B0704020202020204" charset="0"/>
              <a:ea typeface="微软雅黑" panose="020B0503020204020204" charset="-122"/>
              <a:cs typeface="Arial Bold" panose="020B070402020202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34912" y="1556385"/>
            <a:ext cx="5215636" cy="4751705"/>
            <a:chOff x="5883591" y="1275644"/>
            <a:chExt cx="2920135" cy="3049803"/>
          </a:xfrm>
        </p:grpSpPr>
        <p:grpSp>
          <p:nvGrpSpPr>
            <p:cNvPr id="4" name="组合 3"/>
            <p:cNvGrpSpPr/>
            <p:nvPr/>
          </p:nvGrpSpPr>
          <p:grpSpPr>
            <a:xfrm>
              <a:off x="5883591" y="1275644"/>
              <a:ext cx="2920135" cy="3049803"/>
              <a:chOff x="6652052" y="1741269"/>
              <a:chExt cx="2498202" cy="158019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6726033" y="1780777"/>
                <a:ext cx="2352921" cy="1498552"/>
              </a:xfrm>
              <a:prstGeom prst="rect">
                <a:avLst/>
              </a:prstGeom>
              <a:solidFill>
                <a:srgbClr val="FFFFFF">
                  <a:lumMod val="85000"/>
                  <a:alpha val="3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l" defTabSz="1217930" rtl="0" eaLnBrk="1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50000"/>
                  <a:buFontTx/>
                  <a:buNone/>
                  <a:defRPr/>
                </a:pPr>
                <a:endParaRPr kumimoji="0" lang="en-US" altLang="zh-CN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 pitchFamily="34" charset="0"/>
                </a:endParaRPr>
              </a:p>
            </p:txBody>
          </p:sp>
          <p:sp>
            <p:nvSpPr>
              <p:cNvPr id="8" name="Rectangle 8"/>
              <p:cNvSpPr/>
              <p:nvPr/>
            </p:nvSpPr>
            <p:spPr bwMode="auto">
              <a:xfrm>
                <a:off x="6954633" y="1896443"/>
                <a:ext cx="1844138" cy="804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6402" tIns="46402" rIns="46402" bIns="46402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 pitchFamily="34" charset="0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652052" y="1741269"/>
                <a:ext cx="2498202" cy="1580194"/>
                <a:chOff x="5125222" y="5743629"/>
                <a:chExt cx="2281583" cy="979243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5128656" y="5750521"/>
                  <a:ext cx="2275528" cy="963827"/>
                </a:xfrm>
                <a:prstGeom prst="rect">
                  <a:avLst/>
                </a:prstGeom>
                <a:noFill/>
                <a:ln w="3175" cap="flat" cmpd="sng" algn="ctr">
                  <a:solidFill>
                    <a:srgbClr val="C4C4C4"/>
                  </a:solidFill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666666">
                        <a:lumMod val="75000"/>
                      </a:srgbClr>
                    </a:solidFill>
                    <a:effectLst/>
                    <a:uLnTx/>
                    <a:uFillTx/>
                    <a:latin typeface="+mn-lt"/>
                    <a:cs typeface="+mn-lt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" name="半闭框 11"/>
                <p:cNvSpPr/>
                <p:nvPr/>
              </p:nvSpPr>
              <p:spPr>
                <a:xfrm rot="16200000">
                  <a:off x="5124631" y="6599227"/>
                  <a:ext cx="124236" cy="123053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3985B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666666">
                        <a:lumMod val="75000"/>
                      </a:srgbClr>
                    </a:solidFill>
                    <a:effectLst/>
                    <a:uLnTx/>
                    <a:uFillTx/>
                    <a:latin typeface="+mn-lt"/>
                    <a:cs typeface="+mn-lt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" name="半闭框 12"/>
                <p:cNvSpPr/>
                <p:nvPr/>
              </p:nvSpPr>
              <p:spPr>
                <a:xfrm flipH="1">
                  <a:off x="7283752" y="5743629"/>
                  <a:ext cx="123053" cy="124236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solidFill>
                  <a:srgbClr val="3985B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666666">
                        <a:lumMod val="75000"/>
                      </a:srgbClr>
                    </a:solidFill>
                    <a:effectLst/>
                    <a:uLnTx/>
                    <a:uFillTx/>
                    <a:latin typeface="+mn-lt"/>
                    <a:cs typeface="+mn-lt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6684166" y="2021124"/>
                <a:ext cx="2399395" cy="79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marL="152400" marR="0" lvl="0" indent="-152400" algn="l" defTabSz="9144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kumimoji="0" lang="en-US" altLang="zh-CN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6037942" y="1486399"/>
              <a:ext cx="2644841" cy="253820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lvl="0" algn="l" defTabSz="685165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985BE"/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/>
                </a:rPr>
                <a:t>Challenge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985BE"/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/>
                </a:rPr>
                <a:t>：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3985BE"/>
                </a:solidFill>
                <a:effectLst/>
                <a:uLnTx/>
                <a:uFillTx/>
                <a:latin typeface="+mn-lt"/>
                <a:cs typeface="+mn-lt"/>
                <a:sym typeface="Arial" panose="020B0604020202020204"/>
              </a:endParaRPr>
            </a:p>
            <a:p>
              <a:pPr lvl="1" indent="-257175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200" dirty="0">
                  <a:solidFill>
                    <a:schemeClr val="tx1"/>
                  </a:solidFill>
                  <a:latin typeface="+mn-lt"/>
                  <a:cs typeface="+mn-lt"/>
                </a:rPr>
                <a:t>Manage </a:t>
              </a:r>
              <a:r>
                <a:rPr lang="en-US" altLang="zh-CN" sz="1200" b="1" dirty="0">
                  <a:solidFill>
                    <a:srgbClr val="3985BE"/>
                  </a:solidFill>
                  <a:latin typeface="+mn-lt"/>
                  <a:cs typeface="+mn-lt"/>
                </a:rPr>
                <a:t>100,000+ </a:t>
              </a:r>
              <a:r>
                <a:rPr lang="en-US" altLang="zh-CN" sz="1200" dirty="0">
                  <a:solidFill>
                    <a:schemeClr val="tx1"/>
                  </a:solidFill>
                  <a:latin typeface="+mn-lt"/>
                  <a:cs typeface="+mn-lt"/>
                </a:rPr>
                <a:t>heterogeneous nodes: x86, ARM, </a:t>
              </a:r>
              <a:r>
                <a:rPr lang="en-US" altLang="zh-CN" sz="1200" dirty="0" err="1">
                  <a:solidFill>
                    <a:schemeClr val="tx1"/>
                  </a:solidFill>
                  <a:latin typeface="+mn-lt"/>
                  <a:cs typeface="+mn-lt"/>
                </a:rPr>
                <a:t>et.al</a:t>
              </a:r>
              <a:endParaRPr lang="en-US" altLang="zh-CN" sz="1200" dirty="0">
                <a:solidFill>
                  <a:schemeClr val="tx1"/>
                </a:solidFill>
                <a:latin typeface="+mn-lt"/>
                <a:cs typeface="+mn-lt"/>
              </a:endParaRPr>
            </a:p>
            <a:p>
              <a:pPr lvl="1" indent="-257175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200" dirty="0">
                  <a:solidFill>
                    <a:schemeClr val="tx1"/>
                  </a:solidFill>
                  <a:latin typeface="+mn-lt"/>
                  <a:cs typeface="+mn-lt"/>
                  <a:sym typeface="+mn-ea"/>
                </a:rPr>
                <a:t>Manage </a:t>
              </a:r>
              <a:r>
                <a:rPr lang="en-US" altLang="zh-CN" sz="1200" b="1" dirty="0">
                  <a:solidFill>
                    <a:srgbClr val="3985BE"/>
                  </a:solidFill>
                  <a:latin typeface="+mn-lt"/>
                  <a:cs typeface="+mn-lt"/>
                  <a:sym typeface="+mn-ea"/>
                </a:rPr>
                <a:t>50000+ </a:t>
              </a:r>
              <a:r>
                <a:rPr lang="en-US" altLang="zh-CN" sz="1200" dirty="0">
                  <a:solidFill>
                    <a:schemeClr val="tx1"/>
                  </a:solidFill>
                  <a:latin typeface="+mn-lt"/>
                  <a:cs typeface="+mn-lt"/>
                  <a:sym typeface="+mn-ea"/>
                </a:rPr>
                <a:t>applications</a:t>
              </a:r>
              <a:endParaRPr lang="en-US" altLang="zh-CN" sz="1200" dirty="0">
                <a:solidFill>
                  <a:schemeClr val="tx1"/>
                </a:solidFill>
                <a:latin typeface="+mn-lt"/>
                <a:cs typeface="+mn-lt"/>
                <a:sym typeface="+mn-ea"/>
              </a:endParaRPr>
            </a:p>
            <a:p>
              <a:pPr lvl="1">
                <a:lnSpc>
                  <a:spcPct val="150000"/>
                </a:lnSpc>
              </a:pPr>
              <a:endParaRPr lang="en-GB" altLang="zh-CN" sz="1200" dirty="0">
                <a:solidFill>
                  <a:srgbClr val="1D1D1A"/>
                </a:solidFill>
                <a:latin typeface="+mn-lt"/>
                <a:cs typeface="+mn-lt"/>
              </a:endParaRPr>
            </a:p>
            <a:p>
              <a:pPr marR="0" lvl="0" algn="l" defTabSz="6851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defRPr/>
              </a:pPr>
              <a:r>
                <a:rPr lang="en-US" altLang="zh-CN" sz="1200" b="1" dirty="0">
                  <a:solidFill>
                    <a:srgbClr val="3985BE"/>
                  </a:solidFill>
                  <a:latin typeface="+mn-lt"/>
                  <a:cs typeface="+mn-lt"/>
                </a:rPr>
                <a:t>Competitiveness: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3985BE"/>
                </a:solidFill>
                <a:effectLst/>
                <a:uLnTx/>
                <a:uFillTx/>
                <a:latin typeface="+mn-lt"/>
                <a:cs typeface="+mn-lt"/>
                <a:sym typeface="Arial" panose="020B0604020202020204"/>
              </a:endParaRP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GB" altLang="zh-CN" sz="1200" dirty="0">
                  <a:solidFill>
                    <a:schemeClr val="tx1"/>
                  </a:solidFill>
                  <a:latin typeface="+mn-lt"/>
                  <a:cs typeface="+mn-lt"/>
                </a:rPr>
                <a:t>Low latency</a:t>
              </a:r>
              <a:endParaRPr lang="en-GB" altLang="zh-CN" sz="1200" dirty="0">
                <a:solidFill>
                  <a:schemeClr val="tx1"/>
                </a:solidFill>
                <a:latin typeface="+mn-lt"/>
                <a:cs typeface="+mn-lt"/>
              </a:endParaRP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GB" altLang="zh-CN" sz="1200" dirty="0">
                  <a:solidFill>
                    <a:schemeClr val="tx1"/>
                  </a:solidFill>
                  <a:latin typeface="+mn-lt"/>
                  <a:cs typeface="+mn-lt"/>
                </a:rPr>
                <a:t>Heterogeneous nodes</a:t>
              </a:r>
              <a:endParaRPr lang="en-GB" altLang="zh-CN" sz="1200" dirty="0">
                <a:solidFill>
                  <a:schemeClr val="tx1"/>
                </a:solidFill>
                <a:latin typeface="+mn-lt"/>
                <a:cs typeface="+mn-lt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GB" altLang="zh-CN" sz="1200" dirty="0">
                  <a:solidFill>
                    <a:schemeClr val="tx1"/>
                  </a:solidFill>
                  <a:latin typeface="+mn-lt"/>
                  <a:cs typeface="+mn-lt"/>
                </a:rPr>
                <a:t>Unified management</a:t>
              </a:r>
              <a:endParaRPr lang="en-GB" altLang="zh-CN" sz="1200" dirty="0">
                <a:solidFill>
                  <a:schemeClr val="tx1"/>
                </a:solidFill>
                <a:latin typeface="+mn-lt"/>
                <a:cs typeface="+mn-lt"/>
              </a:endParaRPr>
            </a:p>
            <a:p>
              <a:pPr marR="0" lvl="0" algn="l" defTabSz="685165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985BE"/>
                </a:solidFill>
                <a:effectLst/>
                <a:uLnTx/>
                <a:uFillTx/>
                <a:latin typeface="+mn-lt"/>
                <a:cs typeface="+mn-lt"/>
                <a:sym typeface="Arial" panose="020B0604020202020204"/>
              </a:endParaRPr>
            </a:p>
            <a:p>
              <a:pPr marR="0" lvl="0" algn="l" defTabSz="685165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985BE"/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/>
                </a:rPr>
                <a:t>User </a:t>
              </a:r>
              <a:r>
                <a:rPr kumimoji="0" lang="en-US" altLang="zh-CN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3985BE"/>
                  </a:solidFill>
                  <a:effectLst/>
                  <a:uLnTx/>
                  <a:uFillTx/>
                  <a:latin typeface="+mn-lt"/>
                  <a:cs typeface="+mn-lt"/>
                  <a:sym typeface="Arial" panose="020B0604020202020204"/>
                </a:rPr>
                <a:t>Va</a:t>
              </a:r>
              <a:r>
                <a:rPr lang="en-US" altLang="zh-CN" sz="1200" b="1" dirty="0">
                  <a:solidFill>
                    <a:srgbClr val="3985BE"/>
                  </a:solidFill>
                  <a:latin typeface="+mn-lt"/>
                  <a:cs typeface="+mn-lt"/>
                </a:rPr>
                <a:t>lues: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3985BE"/>
                </a:solidFill>
                <a:effectLst/>
                <a:uLnTx/>
                <a:uFillTx/>
                <a:latin typeface="+mn-lt"/>
                <a:cs typeface="+mn-lt"/>
                <a:sym typeface="Arial" panose="020B0604020202020204"/>
              </a:endParaRP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GB" altLang="zh-CN" sz="1200" dirty="0">
                  <a:solidFill>
                    <a:schemeClr val="tx1"/>
                  </a:solidFill>
                  <a:latin typeface="+mn-lt"/>
                  <a:cs typeface="+mn-lt"/>
                </a:rPr>
                <a:t>Edge-cloud collaborative architecture allows for flexible expansion of solutions</a:t>
              </a:r>
              <a:endParaRPr lang="en-GB" altLang="zh-CN" sz="1200" dirty="0">
                <a:solidFill>
                  <a:schemeClr val="tx1"/>
                </a:solidFill>
                <a:latin typeface="+mn-lt"/>
                <a:cs typeface="+mn-lt"/>
              </a:endParaRP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GB" altLang="zh-CN" sz="1200" dirty="0">
                  <a:solidFill>
                    <a:schemeClr val="tx1"/>
                  </a:solidFill>
                  <a:latin typeface="+mn-lt"/>
                  <a:cs typeface="+mn-lt"/>
                </a:rPr>
                <a:t>A single network for the national expressway system</a:t>
              </a:r>
              <a:endParaRPr lang="en-GB" altLang="zh-CN" sz="1200" dirty="0">
                <a:solidFill>
                  <a:schemeClr val="tx1"/>
                </a:solidFill>
                <a:latin typeface="+mn-lt"/>
                <a:cs typeface="+mn-lt"/>
              </a:endParaRP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GB" altLang="zh-CN" sz="1200" dirty="0">
                  <a:solidFill>
                    <a:schemeClr val="tx1"/>
                  </a:solidFill>
                  <a:latin typeface="+mn-lt"/>
                  <a:cs typeface="+mn-lt"/>
                </a:rPr>
                <a:t>Effectively improve efficiency by nearly </a:t>
              </a:r>
              <a:r>
                <a:rPr lang="en-GB" altLang="zh-CN" sz="1200" b="1" dirty="0">
                  <a:solidFill>
                    <a:srgbClr val="3985BE"/>
                  </a:solidFill>
                  <a:latin typeface="+mn-lt"/>
                  <a:cs typeface="+mn-lt"/>
                </a:rPr>
                <a:t>10 times</a:t>
              </a:r>
              <a:r>
                <a:rPr lang="en-GB" altLang="zh-CN" sz="1200" dirty="0">
                  <a:solidFill>
                    <a:schemeClr val="tx1"/>
                  </a:solidFill>
                  <a:latin typeface="+mn-lt"/>
                  <a:cs typeface="+mn-lt"/>
                </a:rPr>
                <a:t>, reducing the passage time for each vehicle to </a:t>
              </a:r>
              <a:r>
                <a:rPr lang="en-GB" altLang="zh-CN" sz="1200" b="1" dirty="0">
                  <a:solidFill>
                    <a:srgbClr val="3985BE"/>
                  </a:solidFill>
                  <a:latin typeface="+mn-lt"/>
                  <a:cs typeface="+mn-lt"/>
                </a:rPr>
                <a:t>2 seconds.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985BE"/>
                </a:solidFill>
                <a:effectLst/>
                <a:uLnTx/>
                <a:uFillTx/>
                <a:latin typeface="+mn-lt"/>
                <a:cs typeface="+mn-lt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Intelligent Intersection with VRU Detection</a:t>
            </a:r>
            <a:endParaRPr lang="zh-CN" altLang="en-US"/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1623695"/>
            <a:ext cx="5364480" cy="36144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45" y="1484630"/>
            <a:ext cx="4998085" cy="36372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43660" y="5445125"/>
            <a:ext cx="5007610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hangingPunct="1"/>
            <a:r>
              <a:rPr lang="en-US" altLang="zh-CN" kern="1200" dirty="0">
                <a:solidFill>
                  <a:srgbClr val="3F3F3F"/>
                </a:solidFill>
                <a:latin typeface="+mn-lt"/>
                <a:cs typeface="+mn-lt"/>
              </a:rPr>
              <a:t>1. Camera(s) continuously monitor the intersection</a:t>
            </a:r>
            <a:endParaRPr lang="en-US" altLang="zh-CN" kern="1200" dirty="0">
              <a:solidFill>
                <a:srgbClr val="3F3F3F"/>
              </a:solidFill>
              <a:latin typeface="+mn-lt"/>
              <a:cs typeface="+mn-lt"/>
            </a:endParaRPr>
          </a:p>
          <a:p>
            <a:pPr defTabSz="685800" hangingPunct="1"/>
            <a:endParaRPr lang="en-US" altLang="zh-CN" sz="1200" kern="1200" dirty="0">
              <a:solidFill>
                <a:srgbClr val="3F3F3F"/>
              </a:solidFill>
              <a:latin typeface="+mn-lt"/>
              <a:cs typeface="+mn-lt"/>
            </a:endParaRPr>
          </a:p>
          <a:p>
            <a:pPr defTabSz="685800" hangingPunct="1"/>
            <a:r>
              <a:rPr lang="en-US" altLang="zh-CN" sz="1200" kern="1200" dirty="0">
                <a:solidFill>
                  <a:srgbClr val="3F3F3F"/>
                </a:solidFill>
                <a:latin typeface="+mn-lt"/>
                <a:cs typeface="+mn-lt"/>
              </a:rPr>
              <a:t>a. Edge device(s) processes visual data and detects objects (VRU, vehicle, etc.)</a:t>
            </a:r>
            <a:endParaRPr lang="en-US" altLang="zh-CN" sz="1200" kern="1200" dirty="0">
              <a:solidFill>
                <a:srgbClr val="3F3F3F"/>
              </a:solidFill>
              <a:latin typeface="+mn-lt"/>
              <a:cs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70345" y="5445125"/>
            <a:ext cx="5150485" cy="1028065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685800" hangingPunct="1"/>
            <a:r>
              <a:rPr lang="en-US" altLang="zh-CN" kern="1200" dirty="0">
                <a:solidFill>
                  <a:srgbClr val="595959"/>
                </a:solidFill>
                <a:latin typeface="+mn-lt"/>
                <a:cs typeface="+mn-lt"/>
              </a:rPr>
              <a:t>2. Detection information is shared with RSU</a:t>
            </a:r>
            <a:endParaRPr lang="en-US" altLang="zh-CN" kern="1200" dirty="0">
              <a:solidFill>
                <a:srgbClr val="595959"/>
              </a:solidFill>
              <a:latin typeface="+mn-lt"/>
              <a:cs typeface="+mn-lt"/>
            </a:endParaRPr>
          </a:p>
          <a:p>
            <a:pPr defTabSz="685800" hangingPunct="1"/>
            <a:endParaRPr lang="en-US" altLang="zh-CN" kern="1200" dirty="0">
              <a:solidFill>
                <a:srgbClr val="595959"/>
              </a:solidFill>
              <a:latin typeface="+mn-lt"/>
              <a:cs typeface="+mn-lt"/>
            </a:endParaRPr>
          </a:p>
          <a:p>
            <a:pPr defTabSz="685800" hangingPunct="1"/>
            <a:r>
              <a:rPr lang="en-US" altLang="zh-CN" kern="1200" dirty="0">
                <a:solidFill>
                  <a:srgbClr val="595959"/>
                </a:solidFill>
                <a:latin typeface="+mn-lt"/>
                <a:cs typeface="+mn-lt"/>
              </a:rPr>
              <a:t>3. RSU broadcasts this information to nearby vehicles wirelessly.</a:t>
            </a:r>
            <a:endParaRPr lang="en-US" altLang="zh-CN" kern="1200" dirty="0">
              <a:solidFill>
                <a:srgbClr val="595959"/>
              </a:solidFill>
              <a:latin typeface="+mn-lt"/>
              <a:cs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72821" y="186057"/>
            <a:ext cx="8343900" cy="1124100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Arial" panose="020B0604020202020204" pitchFamily="34" charset="0"/>
              </a:rPr>
              <a:t>KubeEdge</a:t>
            </a:r>
            <a:r>
              <a:rPr lang="en-US" altLang="zh-CN" dirty="0">
                <a:latin typeface="Arial" panose="020B0604020202020204" pitchFamily="34" charset="0"/>
              </a:rPr>
              <a:t> Based Orchestration Across Multiple Cloud Native Robots</a:t>
            </a:r>
            <a:br>
              <a:rPr lang="en-US" altLang="zh-CN" dirty="0">
                <a:latin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122" name="矩形 121"/>
          <p:cNvSpPr/>
          <p:nvPr/>
        </p:nvSpPr>
        <p:spPr>
          <a:xfrm>
            <a:off x="6866103" y="3442126"/>
            <a:ext cx="501082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Benefits</a:t>
            </a:r>
            <a:endParaRPr kumimoji="1"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NLP-driven task understanding &amp; task execution based on </a:t>
            </a:r>
            <a:r>
              <a:rPr kumimoji="1"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multi-robot coordination</a:t>
            </a:r>
            <a:endParaRPr kumimoji="1" lang="en-US" altLang="zh-CN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E2E deployment cycle of cloud-edge system reduced </a:t>
            </a:r>
            <a:r>
              <a:rPr kumimoji="1"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30%</a:t>
            </a:r>
            <a:endParaRPr kumimoji="1" lang="en-US" altLang="zh-CN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Robots management efficiency </a:t>
            </a:r>
            <a:r>
              <a:rPr kumimoji="1"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improved </a:t>
            </a:r>
            <a:r>
              <a:rPr kumimoji="1"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25</a:t>
            </a:r>
            <a:r>
              <a:rPr kumimoji="1"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endParaRPr kumimoji="1"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Integration cycle for new robots shortened </a:t>
            </a:r>
            <a:r>
              <a:rPr kumimoji="1"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from months to days</a:t>
            </a:r>
            <a:endParaRPr kumimoji="1" lang="zh-CN" altLang="en-US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902332" y="2075618"/>
            <a:ext cx="5051548" cy="688548"/>
            <a:chOff x="1544320" y="4777883"/>
            <a:chExt cx="4184715" cy="570395"/>
          </a:xfrm>
        </p:grpSpPr>
        <p:grpSp>
          <p:nvGrpSpPr>
            <p:cNvPr id="128" name="组合 127"/>
            <p:cNvGrpSpPr/>
            <p:nvPr/>
          </p:nvGrpSpPr>
          <p:grpSpPr>
            <a:xfrm>
              <a:off x="4436650" y="4777883"/>
              <a:ext cx="1292385" cy="570395"/>
              <a:chOff x="4751644" y="4783055"/>
              <a:chExt cx="1292385" cy="570395"/>
            </a:xfrm>
          </p:grpSpPr>
          <p:grpSp>
            <p:nvGrpSpPr>
              <p:cNvPr id="141" name="组合 140"/>
              <p:cNvGrpSpPr/>
              <p:nvPr/>
            </p:nvGrpSpPr>
            <p:grpSpPr>
              <a:xfrm>
                <a:off x="4751644" y="4783055"/>
                <a:ext cx="1292385" cy="570395"/>
                <a:chOff x="2536894" y="1065360"/>
                <a:chExt cx="3033541" cy="1035270"/>
              </a:xfrm>
              <a:solidFill>
                <a:schemeClr val="bg1"/>
              </a:solidFill>
            </p:grpSpPr>
            <p:sp>
              <p:nvSpPr>
                <p:cNvPr id="145" name="矩形: 圆角 103"/>
                <p:cNvSpPr/>
                <p:nvPr/>
              </p:nvSpPr>
              <p:spPr>
                <a:xfrm>
                  <a:off x="4439976" y="1186229"/>
                  <a:ext cx="914400" cy="9144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矩形: 圆角 104"/>
                <p:cNvSpPr/>
                <p:nvPr/>
              </p:nvSpPr>
              <p:spPr>
                <a:xfrm>
                  <a:off x="2536894" y="1065360"/>
                  <a:ext cx="3033541" cy="1035270"/>
                </a:xfrm>
                <a:prstGeom prst="roundRect">
                  <a:avLst>
                    <a:gd name="adj" fmla="val 64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2" name="组合 141"/>
              <p:cNvGrpSpPr/>
              <p:nvPr/>
            </p:nvGrpSpPr>
            <p:grpSpPr>
              <a:xfrm>
                <a:off x="4859704" y="4831925"/>
                <a:ext cx="1079060" cy="473642"/>
                <a:chOff x="4859704" y="4789954"/>
                <a:chExt cx="1079060" cy="473642"/>
              </a:xfrm>
            </p:grpSpPr>
            <p:pic>
              <p:nvPicPr>
                <p:cNvPr id="143" name="图片 142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59704" y="4819112"/>
                  <a:ext cx="433844" cy="4295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pic>
              <p:nvPicPr>
                <p:cNvPr id="144" name="图片 14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3348"/>
                <a:stretch>
                  <a:fillRect/>
                </a:stretch>
              </p:blipFill>
              <p:spPr>
                <a:xfrm>
                  <a:off x="5387454" y="4789954"/>
                  <a:ext cx="551310" cy="4736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</p:grpSp>
        </p:grpSp>
        <p:grpSp>
          <p:nvGrpSpPr>
            <p:cNvPr id="129" name="组合 128"/>
            <p:cNvGrpSpPr/>
            <p:nvPr/>
          </p:nvGrpSpPr>
          <p:grpSpPr>
            <a:xfrm>
              <a:off x="2968349" y="4777883"/>
              <a:ext cx="679271" cy="570395"/>
              <a:chOff x="3199664" y="4783055"/>
              <a:chExt cx="679271" cy="570395"/>
            </a:xfrm>
          </p:grpSpPr>
          <p:sp>
            <p:nvSpPr>
              <p:cNvPr id="139" name="矩形: 圆角 97"/>
              <p:cNvSpPr/>
              <p:nvPr/>
            </p:nvSpPr>
            <p:spPr>
              <a:xfrm>
                <a:off x="3199664" y="4783055"/>
                <a:ext cx="679271" cy="570395"/>
              </a:xfrm>
              <a:prstGeom prst="roundRect">
                <a:avLst>
                  <a:gd name="adj" fmla="val 64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b0f00b5a-0c1e-47d2-bc98-6b065edf139d"/>
              <p:cNvSpPr/>
              <p:nvPr/>
            </p:nvSpPr>
            <p:spPr>
              <a:xfrm>
                <a:off x="3306148" y="4825788"/>
                <a:ext cx="466303" cy="484929"/>
              </a:xfrm>
              <a:custGeom>
                <a:avLst/>
                <a:gdLst>
                  <a:gd name="connsiteX0" fmla="*/ 495825 w 633413"/>
                  <a:gd name="connsiteY0" fmla="*/ 305689 h 609600"/>
                  <a:gd name="connsiteX1" fmla="*/ 515853 w 633413"/>
                  <a:gd name="connsiteY1" fmla="*/ 305689 h 609600"/>
                  <a:gd name="connsiteX2" fmla="*/ 528142 w 633413"/>
                  <a:gd name="connsiteY2" fmla="*/ 318130 h 609600"/>
                  <a:gd name="connsiteX3" fmla="*/ 515853 w 633413"/>
                  <a:gd name="connsiteY3" fmla="*/ 330571 h 609600"/>
                  <a:gd name="connsiteX4" fmla="*/ 495825 w 633413"/>
                  <a:gd name="connsiteY4" fmla="*/ 330571 h 609600"/>
                  <a:gd name="connsiteX5" fmla="*/ 483535 w 633413"/>
                  <a:gd name="connsiteY5" fmla="*/ 318130 h 609600"/>
                  <a:gd name="connsiteX6" fmla="*/ 495825 w 633413"/>
                  <a:gd name="connsiteY6" fmla="*/ 305689 h 609600"/>
                  <a:gd name="connsiteX7" fmla="*/ 369286 w 633413"/>
                  <a:gd name="connsiteY7" fmla="*/ 305689 h 609600"/>
                  <a:gd name="connsiteX8" fmla="*/ 390330 w 633413"/>
                  <a:gd name="connsiteY8" fmla="*/ 305689 h 609600"/>
                  <a:gd name="connsiteX9" fmla="*/ 403243 w 633413"/>
                  <a:gd name="connsiteY9" fmla="*/ 318130 h 609600"/>
                  <a:gd name="connsiteX10" fmla="*/ 390330 w 633413"/>
                  <a:gd name="connsiteY10" fmla="*/ 330571 h 609600"/>
                  <a:gd name="connsiteX11" fmla="*/ 369286 w 633413"/>
                  <a:gd name="connsiteY11" fmla="*/ 330571 h 609600"/>
                  <a:gd name="connsiteX12" fmla="*/ 356852 w 633413"/>
                  <a:gd name="connsiteY12" fmla="*/ 318130 h 609600"/>
                  <a:gd name="connsiteX13" fmla="*/ 369286 w 633413"/>
                  <a:gd name="connsiteY13" fmla="*/ 305689 h 609600"/>
                  <a:gd name="connsiteX14" fmla="*/ 244370 w 633413"/>
                  <a:gd name="connsiteY14" fmla="*/ 305689 h 609600"/>
                  <a:gd name="connsiteX15" fmla="*/ 264604 w 633413"/>
                  <a:gd name="connsiteY15" fmla="*/ 305689 h 609600"/>
                  <a:gd name="connsiteX16" fmla="*/ 276561 w 633413"/>
                  <a:gd name="connsiteY16" fmla="*/ 318130 h 609600"/>
                  <a:gd name="connsiteX17" fmla="*/ 264604 w 633413"/>
                  <a:gd name="connsiteY17" fmla="*/ 330571 h 609600"/>
                  <a:gd name="connsiteX18" fmla="*/ 244370 w 633413"/>
                  <a:gd name="connsiteY18" fmla="*/ 330571 h 609600"/>
                  <a:gd name="connsiteX19" fmla="*/ 231954 w 633413"/>
                  <a:gd name="connsiteY19" fmla="*/ 318130 h 609600"/>
                  <a:gd name="connsiteX20" fmla="*/ 244370 w 633413"/>
                  <a:gd name="connsiteY20" fmla="*/ 305689 h 609600"/>
                  <a:gd name="connsiteX21" fmla="*/ 118053 w 633413"/>
                  <a:gd name="connsiteY21" fmla="*/ 305689 h 609600"/>
                  <a:gd name="connsiteX22" fmla="*/ 138882 w 633413"/>
                  <a:gd name="connsiteY22" fmla="*/ 305689 h 609600"/>
                  <a:gd name="connsiteX23" fmla="*/ 151663 w 633413"/>
                  <a:gd name="connsiteY23" fmla="*/ 318130 h 609600"/>
                  <a:gd name="connsiteX24" fmla="*/ 138882 w 633413"/>
                  <a:gd name="connsiteY24" fmla="*/ 330571 h 609600"/>
                  <a:gd name="connsiteX25" fmla="*/ 118053 w 633413"/>
                  <a:gd name="connsiteY25" fmla="*/ 330571 h 609600"/>
                  <a:gd name="connsiteX26" fmla="*/ 105272 w 633413"/>
                  <a:gd name="connsiteY26" fmla="*/ 318130 h 609600"/>
                  <a:gd name="connsiteX27" fmla="*/ 118053 w 633413"/>
                  <a:gd name="connsiteY27" fmla="*/ 305689 h 609600"/>
                  <a:gd name="connsiteX28" fmla="*/ 495825 w 633413"/>
                  <a:gd name="connsiteY28" fmla="*/ 268366 h 609600"/>
                  <a:gd name="connsiteX29" fmla="*/ 515853 w 633413"/>
                  <a:gd name="connsiteY29" fmla="*/ 268366 h 609600"/>
                  <a:gd name="connsiteX30" fmla="*/ 528142 w 633413"/>
                  <a:gd name="connsiteY30" fmla="*/ 280807 h 609600"/>
                  <a:gd name="connsiteX31" fmla="*/ 515853 w 633413"/>
                  <a:gd name="connsiteY31" fmla="*/ 293248 h 609600"/>
                  <a:gd name="connsiteX32" fmla="*/ 495825 w 633413"/>
                  <a:gd name="connsiteY32" fmla="*/ 293248 h 609600"/>
                  <a:gd name="connsiteX33" fmla="*/ 483535 w 633413"/>
                  <a:gd name="connsiteY33" fmla="*/ 280807 h 609600"/>
                  <a:gd name="connsiteX34" fmla="*/ 495825 w 633413"/>
                  <a:gd name="connsiteY34" fmla="*/ 268366 h 609600"/>
                  <a:gd name="connsiteX35" fmla="*/ 369286 w 633413"/>
                  <a:gd name="connsiteY35" fmla="*/ 268366 h 609600"/>
                  <a:gd name="connsiteX36" fmla="*/ 390330 w 633413"/>
                  <a:gd name="connsiteY36" fmla="*/ 268366 h 609600"/>
                  <a:gd name="connsiteX37" fmla="*/ 403243 w 633413"/>
                  <a:gd name="connsiteY37" fmla="*/ 280807 h 609600"/>
                  <a:gd name="connsiteX38" fmla="*/ 390330 w 633413"/>
                  <a:gd name="connsiteY38" fmla="*/ 293248 h 609600"/>
                  <a:gd name="connsiteX39" fmla="*/ 369286 w 633413"/>
                  <a:gd name="connsiteY39" fmla="*/ 293248 h 609600"/>
                  <a:gd name="connsiteX40" fmla="*/ 356852 w 633413"/>
                  <a:gd name="connsiteY40" fmla="*/ 280807 h 609600"/>
                  <a:gd name="connsiteX41" fmla="*/ 369286 w 633413"/>
                  <a:gd name="connsiteY41" fmla="*/ 268366 h 609600"/>
                  <a:gd name="connsiteX42" fmla="*/ 244370 w 633413"/>
                  <a:gd name="connsiteY42" fmla="*/ 268366 h 609600"/>
                  <a:gd name="connsiteX43" fmla="*/ 264604 w 633413"/>
                  <a:gd name="connsiteY43" fmla="*/ 268366 h 609600"/>
                  <a:gd name="connsiteX44" fmla="*/ 276561 w 633413"/>
                  <a:gd name="connsiteY44" fmla="*/ 280807 h 609600"/>
                  <a:gd name="connsiteX45" fmla="*/ 264604 w 633413"/>
                  <a:gd name="connsiteY45" fmla="*/ 293248 h 609600"/>
                  <a:gd name="connsiteX46" fmla="*/ 244370 w 633413"/>
                  <a:gd name="connsiteY46" fmla="*/ 293248 h 609600"/>
                  <a:gd name="connsiteX47" fmla="*/ 231954 w 633413"/>
                  <a:gd name="connsiteY47" fmla="*/ 280807 h 609600"/>
                  <a:gd name="connsiteX48" fmla="*/ 244370 w 633413"/>
                  <a:gd name="connsiteY48" fmla="*/ 268366 h 609600"/>
                  <a:gd name="connsiteX49" fmla="*/ 118053 w 633413"/>
                  <a:gd name="connsiteY49" fmla="*/ 268366 h 609600"/>
                  <a:gd name="connsiteX50" fmla="*/ 138882 w 633413"/>
                  <a:gd name="connsiteY50" fmla="*/ 268366 h 609600"/>
                  <a:gd name="connsiteX51" fmla="*/ 151663 w 633413"/>
                  <a:gd name="connsiteY51" fmla="*/ 280807 h 609600"/>
                  <a:gd name="connsiteX52" fmla="*/ 138882 w 633413"/>
                  <a:gd name="connsiteY52" fmla="*/ 293248 h 609600"/>
                  <a:gd name="connsiteX53" fmla="*/ 118053 w 633413"/>
                  <a:gd name="connsiteY53" fmla="*/ 293248 h 609600"/>
                  <a:gd name="connsiteX54" fmla="*/ 105272 w 633413"/>
                  <a:gd name="connsiteY54" fmla="*/ 280807 h 609600"/>
                  <a:gd name="connsiteX55" fmla="*/ 118053 w 633413"/>
                  <a:gd name="connsiteY55" fmla="*/ 268366 h 609600"/>
                  <a:gd name="connsiteX56" fmla="*/ 477196 w 633413"/>
                  <a:gd name="connsiteY56" fmla="*/ 255840 h 609600"/>
                  <a:gd name="connsiteX57" fmla="*/ 477196 w 633413"/>
                  <a:gd name="connsiteY57" fmla="*/ 497719 h 609600"/>
                  <a:gd name="connsiteX58" fmla="*/ 534480 w 633413"/>
                  <a:gd name="connsiteY58" fmla="*/ 497719 h 609600"/>
                  <a:gd name="connsiteX59" fmla="*/ 534480 w 633413"/>
                  <a:gd name="connsiteY59" fmla="*/ 255840 h 609600"/>
                  <a:gd name="connsiteX60" fmla="*/ 351515 w 633413"/>
                  <a:gd name="connsiteY60" fmla="*/ 255840 h 609600"/>
                  <a:gd name="connsiteX61" fmla="*/ 351515 w 633413"/>
                  <a:gd name="connsiteY61" fmla="*/ 497719 h 609600"/>
                  <a:gd name="connsiteX62" fmla="*/ 408580 w 633413"/>
                  <a:gd name="connsiteY62" fmla="*/ 497719 h 609600"/>
                  <a:gd name="connsiteX63" fmla="*/ 408580 w 633413"/>
                  <a:gd name="connsiteY63" fmla="*/ 255840 h 609600"/>
                  <a:gd name="connsiteX64" fmla="*/ 226617 w 633413"/>
                  <a:gd name="connsiteY64" fmla="*/ 255840 h 609600"/>
                  <a:gd name="connsiteX65" fmla="*/ 226617 w 633413"/>
                  <a:gd name="connsiteY65" fmla="*/ 497719 h 609600"/>
                  <a:gd name="connsiteX66" fmla="*/ 283682 w 633413"/>
                  <a:gd name="connsiteY66" fmla="*/ 497719 h 609600"/>
                  <a:gd name="connsiteX67" fmla="*/ 283682 w 633413"/>
                  <a:gd name="connsiteY67" fmla="*/ 255840 h 609600"/>
                  <a:gd name="connsiteX68" fmla="*/ 100294 w 633413"/>
                  <a:gd name="connsiteY68" fmla="*/ 255840 h 609600"/>
                  <a:gd name="connsiteX69" fmla="*/ 100294 w 633413"/>
                  <a:gd name="connsiteY69" fmla="*/ 497719 h 609600"/>
                  <a:gd name="connsiteX70" fmla="*/ 156639 w 633413"/>
                  <a:gd name="connsiteY70" fmla="*/ 497719 h 609600"/>
                  <a:gd name="connsiteX71" fmla="*/ 156639 w 633413"/>
                  <a:gd name="connsiteY71" fmla="*/ 255840 h 609600"/>
                  <a:gd name="connsiteX72" fmla="*/ 464307 w 633413"/>
                  <a:gd name="connsiteY72" fmla="*/ 231044 h 609600"/>
                  <a:gd name="connsiteX73" fmla="*/ 547369 w 633413"/>
                  <a:gd name="connsiteY73" fmla="*/ 231044 h 609600"/>
                  <a:gd name="connsiteX74" fmla="*/ 560258 w 633413"/>
                  <a:gd name="connsiteY74" fmla="*/ 243676 h 609600"/>
                  <a:gd name="connsiteX75" fmla="*/ 560258 w 633413"/>
                  <a:gd name="connsiteY75" fmla="*/ 509883 h 609600"/>
                  <a:gd name="connsiteX76" fmla="*/ 547369 w 633413"/>
                  <a:gd name="connsiteY76" fmla="*/ 522515 h 609600"/>
                  <a:gd name="connsiteX77" fmla="*/ 464307 w 633413"/>
                  <a:gd name="connsiteY77" fmla="*/ 522515 h 609600"/>
                  <a:gd name="connsiteX78" fmla="*/ 451418 w 633413"/>
                  <a:gd name="connsiteY78" fmla="*/ 509883 h 609600"/>
                  <a:gd name="connsiteX79" fmla="*/ 451418 w 633413"/>
                  <a:gd name="connsiteY79" fmla="*/ 243676 h 609600"/>
                  <a:gd name="connsiteX80" fmla="*/ 464307 w 633413"/>
                  <a:gd name="connsiteY80" fmla="*/ 231044 h 609600"/>
                  <a:gd name="connsiteX81" fmla="*/ 338782 w 633413"/>
                  <a:gd name="connsiteY81" fmla="*/ 231044 h 609600"/>
                  <a:gd name="connsiteX82" fmla="*/ 420842 w 633413"/>
                  <a:gd name="connsiteY82" fmla="*/ 231044 h 609600"/>
                  <a:gd name="connsiteX83" fmla="*/ 433576 w 633413"/>
                  <a:gd name="connsiteY83" fmla="*/ 243676 h 609600"/>
                  <a:gd name="connsiteX84" fmla="*/ 433576 w 633413"/>
                  <a:gd name="connsiteY84" fmla="*/ 509883 h 609600"/>
                  <a:gd name="connsiteX85" fmla="*/ 420842 w 633413"/>
                  <a:gd name="connsiteY85" fmla="*/ 522515 h 609600"/>
                  <a:gd name="connsiteX86" fmla="*/ 338782 w 633413"/>
                  <a:gd name="connsiteY86" fmla="*/ 522515 h 609600"/>
                  <a:gd name="connsiteX87" fmla="*/ 326520 w 633413"/>
                  <a:gd name="connsiteY87" fmla="*/ 509883 h 609600"/>
                  <a:gd name="connsiteX88" fmla="*/ 326520 w 633413"/>
                  <a:gd name="connsiteY88" fmla="*/ 243676 h 609600"/>
                  <a:gd name="connsiteX89" fmla="*/ 338782 w 633413"/>
                  <a:gd name="connsiteY89" fmla="*/ 231044 h 609600"/>
                  <a:gd name="connsiteX90" fmla="*/ 214355 w 633413"/>
                  <a:gd name="connsiteY90" fmla="*/ 231044 h 609600"/>
                  <a:gd name="connsiteX91" fmla="*/ 296416 w 633413"/>
                  <a:gd name="connsiteY91" fmla="*/ 231044 h 609600"/>
                  <a:gd name="connsiteX92" fmla="*/ 308678 w 633413"/>
                  <a:gd name="connsiteY92" fmla="*/ 243676 h 609600"/>
                  <a:gd name="connsiteX93" fmla="*/ 308678 w 633413"/>
                  <a:gd name="connsiteY93" fmla="*/ 509883 h 609600"/>
                  <a:gd name="connsiteX94" fmla="*/ 296416 w 633413"/>
                  <a:gd name="connsiteY94" fmla="*/ 522515 h 609600"/>
                  <a:gd name="connsiteX95" fmla="*/ 214355 w 633413"/>
                  <a:gd name="connsiteY95" fmla="*/ 522515 h 609600"/>
                  <a:gd name="connsiteX96" fmla="*/ 201622 w 633413"/>
                  <a:gd name="connsiteY96" fmla="*/ 509883 h 609600"/>
                  <a:gd name="connsiteX97" fmla="*/ 201622 w 633413"/>
                  <a:gd name="connsiteY97" fmla="*/ 243676 h 609600"/>
                  <a:gd name="connsiteX98" fmla="*/ 214355 w 633413"/>
                  <a:gd name="connsiteY98" fmla="*/ 231044 h 609600"/>
                  <a:gd name="connsiteX99" fmla="*/ 87616 w 633413"/>
                  <a:gd name="connsiteY99" fmla="*/ 231044 h 609600"/>
                  <a:gd name="connsiteX100" fmla="*/ 169317 w 633413"/>
                  <a:gd name="connsiteY100" fmla="*/ 231044 h 609600"/>
                  <a:gd name="connsiteX101" fmla="*/ 181995 w 633413"/>
                  <a:gd name="connsiteY101" fmla="*/ 243676 h 609600"/>
                  <a:gd name="connsiteX102" fmla="*/ 181995 w 633413"/>
                  <a:gd name="connsiteY102" fmla="*/ 509883 h 609600"/>
                  <a:gd name="connsiteX103" fmla="*/ 169317 w 633413"/>
                  <a:gd name="connsiteY103" fmla="*/ 522515 h 609600"/>
                  <a:gd name="connsiteX104" fmla="*/ 87616 w 633413"/>
                  <a:gd name="connsiteY104" fmla="*/ 522515 h 609600"/>
                  <a:gd name="connsiteX105" fmla="*/ 74939 w 633413"/>
                  <a:gd name="connsiteY105" fmla="*/ 509883 h 609600"/>
                  <a:gd name="connsiteX106" fmla="*/ 74939 w 633413"/>
                  <a:gd name="connsiteY106" fmla="*/ 243676 h 609600"/>
                  <a:gd name="connsiteX107" fmla="*/ 87616 w 633413"/>
                  <a:gd name="connsiteY107" fmla="*/ 231044 h 609600"/>
                  <a:gd name="connsiteX108" fmla="*/ 46255 w 633413"/>
                  <a:gd name="connsiteY108" fmla="*/ 165285 h 609600"/>
                  <a:gd name="connsiteX109" fmla="*/ 587158 w 633413"/>
                  <a:gd name="connsiteY109" fmla="*/ 165285 h 609600"/>
                  <a:gd name="connsiteX110" fmla="*/ 633413 w 633413"/>
                  <a:gd name="connsiteY110" fmla="*/ 211882 h 609600"/>
                  <a:gd name="connsiteX111" fmla="*/ 633413 w 633413"/>
                  <a:gd name="connsiteY111" fmla="*/ 546059 h 609600"/>
                  <a:gd name="connsiteX112" fmla="*/ 587158 w 633413"/>
                  <a:gd name="connsiteY112" fmla="*/ 592656 h 609600"/>
                  <a:gd name="connsiteX113" fmla="*/ 518247 w 633413"/>
                  <a:gd name="connsiteY113" fmla="*/ 592656 h 609600"/>
                  <a:gd name="connsiteX114" fmla="*/ 489456 w 633413"/>
                  <a:gd name="connsiteY114" fmla="*/ 609600 h 609600"/>
                  <a:gd name="connsiteX115" fmla="*/ 456888 w 633413"/>
                  <a:gd name="connsiteY115" fmla="*/ 577124 h 609600"/>
                  <a:gd name="connsiteX116" fmla="*/ 489456 w 633413"/>
                  <a:gd name="connsiteY116" fmla="*/ 544177 h 609600"/>
                  <a:gd name="connsiteX117" fmla="*/ 518247 w 633413"/>
                  <a:gd name="connsiteY117" fmla="*/ 561121 h 609600"/>
                  <a:gd name="connsiteX118" fmla="*/ 587158 w 633413"/>
                  <a:gd name="connsiteY118" fmla="*/ 561121 h 609600"/>
                  <a:gd name="connsiteX119" fmla="*/ 602262 w 633413"/>
                  <a:gd name="connsiteY119" fmla="*/ 546059 h 609600"/>
                  <a:gd name="connsiteX120" fmla="*/ 602262 w 633413"/>
                  <a:gd name="connsiteY120" fmla="*/ 211882 h 609600"/>
                  <a:gd name="connsiteX121" fmla="*/ 587158 w 633413"/>
                  <a:gd name="connsiteY121" fmla="*/ 196820 h 609600"/>
                  <a:gd name="connsiteX122" fmla="*/ 46255 w 633413"/>
                  <a:gd name="connsiteY122" fmla="*/ 196820 h 609600"/>
                  <a:gd name="connsiteX123" fmla="*/ 31151 w 633413"/>
                  <a:gd name="connsiteY123" fmla="*/ 211882 h 609600"/>
                  <a:gd name="connsiteX124" fmla="*/ 31151 w 633413"/>
                  <a:gd name="connsiteY124" fmla="*/ 546059 h 609600"/>
                  <a:gd name="connsiteX125" fmla="*/ 46255 w 633413"/>
                  <a:gd name="connsiteY125" fmla="*/ 561121 h 609600"/>
                  <a:gd name="connsiteX126" fmla="*/ 360602 w 633413"/>
                  <a:gd name="connsiteY126" fmla="*/ 561121 h 609600"/>
                  <a:gd name="connsiteX127" fmla="*/ 388921 w 633413"/>
                  <a:gd name="connsiteY127" fmla="*/ 544177 h 609600"/>
                  <a:gd name="connsiteX128" fmla="*/ 421960 w 633413"/>
                  <a:gd name="connsiteY128" fmla="*/ 577124 h 609600"/>
                  <a:gd name="connsiteX129" fmla="*/ 388921 w 633413"/>
                  <a:gd name="connsiteY129" fmla="*/ 609600 h 609600"/>
                  <a:gd name="connsiteX130" fmla="*/ 360602 w 633413"/>
                  <a:gd name="connsiteY130" fmla="*/ 592656 h 609600"/>
                  <a:gd name="connsiteX131" fmla="*/ 46255 w 633413"/>
                  <a:gd name="connsiteY131" fmla="*/ 592656 h 609600"/>
                  <a:gd name="connsiteX132" fmla="*/ 0 w 633413"/>
                  <a:gd name="connsiteY132" fmla="*/ 546059 h 609600"/>
                  <a:gd name="connsiteX133" fmla="*/ 0 w 633413"/>
                  <a:gd name="connsiteY133" fmla="*/ 211882 h 609600"/>
                  <a:gd name="connsiteX134" fmla="*/ 46255 w 633413"/>
                  <a:gd name="connsiteY134" fmla="*/ 165285 h 609600"/>
                  <a:gd name="connsiteX135" fmla="*/ 465693 w 633413"/>
                  <a:gd name="connsiteY135" fmla="*/ 60427 h 609600"/>
                  <a:gd name="connsiteX136" fmla="*/ 533495 w 633413"/>
                  <a:gd name="connsiteY136" fmla="*/ 60427 h 609600"/>
                  <a:gd name="connsiteX137" fmla="*/ 533495 w 633413"/>
                  <a:gd name="connsiteY137" fmla="*/ 87086 h 609600"/>
                  <a:gd name="connsiteX138" fmla="*/ 465693 w 633413"/>
                  <a:gd name="connsiteY138" fmla="*/ 87086 h 609600"/>
                  <a:gd name="connsiteX139" fmla="*/ 47199 w 633413"/>
                  <a:gd name="connsiteY139" fmla="*/ 30810 h 609600"/>
                  <a:gd name="connsiteX140" fmla="*/ 31151 w 633413"/>
                  <a:gd name="connsiteY140" fmla="*/ 46681 h 609600"/>
                  <a:gd name="connsiteX141" fmla="*/ 31151 w 633413"/>
                  <a:gd name="connsiteY141" fmla="*/ 100832 h 609600"/>
                  <a:gd name="connsiteX142" fmla="*/ 47199 w 633413"/>
                  <a:gd name="connsiteY142" fmla="*/ 116704 h 609600"/>
                  <a:gd name="connsiteX143" fmla="*/ 586214 w 633413"/>
                  <a:gd name="connsiteY143" fmla="*/ 116704 h 609600"/>
                  <a:gd name="connsiteX144" fmla="*/ 602262 w 633413"/>
                  <a:gd name="connsiteY144" fmla="*/ 100832 h 609600"/>
                  <a:gd name="connsiteX145" fmla="*/ 602262 w 633413"/>
                  <a:gd name="connsiteY145" fmla="*/ 46681 h 609600"/>
                  <a:gd name="connsiteX146" fmla="*/ 586214 w 633413"/>
                  <a:gd name="connsiteY146" fmla="*/ 30810 h 609600"/>
                  <a:gd name="connsiteX147" fmla="*/ 47199 w 633413"/>
                  <a:gd name="connsiteY147" fmla="*/ 0 h 609600"/>
                  <a:gd name="connsiteX148" fmla="*/ 586214 w 633413"/>
                  <a:gd name="connsiteY148" fmla="*/ 0 h 609600"/>
                  <a:gd name="connsiteX149" fmla="*/ 633413 w 633413"/>
                  <a:gd name="connsiteY149" fmla="*/ 46681 h 609600"/>
                  <a:gd name="connsiteX150" fmla="*/ 633413 w 633413"/>
                  <a:gd name="connsiteY150" fmla="*/ 100832 h 609600"/>
                  <a:gd name="connsiteX151" fmla="*/ 586214 w 633413"/>
                  <a:gd name="connsiteY151" fmla="*/ 147513 h 609600"/>
                  <a:gd name="connsiteX152" fmla="*/ 47199 w 633413"/>
                  <a:gd name="connsiteY152" fmla="*/ 147513 h 609600"/>
                  <a:gd name="connsiteX153" fmla="*/ 0 w 633413"/>
                  <a:gd name="connsiteY153" fmla="*/ 100832 h 609600"/>
                  <a:gd name="connsiteX154" fmla="*/ 0 w 633413"/>
                  <a:gd name="connsiteY154" fmla="*/ 46681 h 609600"/>
                  <a:gd name="connsiteX155" fmla="*/ 47199 w 633413"/>
                  <a:gd name="connsiteY155" fmla="*/ 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</a:cxnLst>
                <a:rect l="l" t="t" r="r" b="b"/>
                <a:pathLst>
                  <a:path w="633413" h="609600">
                    <a:moveTo>
                      <a:pt x="495825" y="305689"/>
                    </a:moveTo>
                    <a:lnTo>
                      <a:pt x="515853" y="305689"/>
                    </a:lnTo>
                    <a:cubicBezTo>
                      <a:pt x="522680" y="305689"/>
                      <a:pt x="528142" y="311219"/>
                      <a:pt x="528142" y="318130"/>
                    </a:cubicBezTo>
                    <a:cubicBezTo>
                      <a:pt x="528142" y="325042"/>
                      <a:pt x="522680" y="330571"/>
                      <a:pt x="515853" y="330571"/>
                    </a:cubicBezTo>
                    <a:lnTo>
                      <a:pt x="495825" y="330571"/>
                    </a:lnTo>
                    <a:cubicBezTo>
                      <a:pt x="488997" y="330571"/>
                      <a:pt x="483535" y="325042"/>
                      <a:pt x="483535" y="318130"/>
                    </a:cubicBezTo>
                    <a:cubicBezTo>
                      <a:pt x="483535" y="311219"/>
                      <a:pt x="488997" y="305689"/>
                      <a:pt x="495825" y="305689"/>
                    </a:cubicBezTo>
                    <a:close/>
                    <a:moveTo>
                      <a:pt x="369286" y="305689"/>
                    </a:moveTo>
                    <a:lnTo>
                      <a:pt x="390330" y="305689"/>
                    </a:lnTo>
                    <a:cubicBezTo>
                      <a:pt x="397504" y="305689"/>
                      <a:pt x="403243" y="311219"/>
                      <a:pt x="403243" y="318130"/>
                    </a:cubicBezTo>
                    <a:cubicBezTo>
                      <a:pt x="403243" y="325042"/>
                      <a:pt x="397504" y="330571"/>
                      <a:pt x="390330" y="330571"/>
                    </a:cubicBezTo>
                    <a:lnTo>
                      <a:pt x="369286" y="330571"/>
                    </a:lnTo>
                    <a:cubicBezTo>
                      <a:pt x="362591" y="330571"/>
                      <a:pt x="356852" y="325042"/>
                      <a:pt x="356852" y="318130"/>
                    </a:cubicBezTo>
                    <a:cubicBezTo>
                      <a:pt x="356852" y="311219"/>
                      <a:pt x="362591" y="305689"/>
                      <a:pt x="369286" y="305689"/>
                    </a:cubicBezTo>
                    <a:close/>
                    <a:moveTo>
                      <a:pt x="244370" y="305689"/>
                    </a:moveTo>
                    <a:lnTo>
                      <a:pt x="264604" y="305689"/>
                    </a:lnTo>
                    <a:cubicBezTo>
                      <a:pt x="271042" y="305689"/>
                      <a:pt x="276561" y="311219"/>
                      <a:pt x="276561" y="318130"/>
                    </a:cubicBezTo>
                    <a:cubicBezTo>
                      <a:pt x="276561" y="325042"/>
                      <a:pt x="271042" y="330571"/>
                      <a:pt x="264604" y="330571"/>
                    </a:cubicBezTo>
                    <a:lnTo>
                      <a:pt x="244370" y="330571"/>
                    </a:lnTo>
                    <a:cubicBezTo>
                      <a:pt x="237472" y="330571"/>
                      <a:pt x="231954" y="325042"/>
                      <a:pt x="231954" y="318130"/>
                    </a:cubicBezTo>
                    <a:cubicBezTo>
                      <a:pt x="231954" y="311219"/>
                      <a:pt x="237472" y="305689"/>
                      <a:pt x="244370" y="305689"/>
                    </a:cubicBezTo>
                    <a:close/>
                    <a:moveTo>
                      <a:pt x="118053" y="305689"/>
                    </a:moveTo>
                    <a:lnTo>
                      <a:pt x="138882" y="305689"/>
                    </a:lnTo>
                    <a:cubicBezTo>
                      <a:pt x="145982" y="305689"/>
                      <a:pt x="151663" y="311219"/>
                      <a:pt x="151663" y="318130"/>
                    </a:cubicBezTo>
                    <a:cubicBezTo>
                      <a:pt x="151663" y="325042"/>
                      <a:pt x="145982" y="330571"/>
                      <a:pt x="138882" y="330571"/>
                    </a:cubicBezTo>
                    <a:lnTo>
                      <a:pt x="118053" y="330571"/>
                    </a:lnTo>
                    <a:cubicBezTo>
                      <a:pt x="110952" y="330571"/>
                      <a:pt x="105272" y="325042"/>
                      <a:pt x="105272" y="318130"/>
                    </a:cubicBezTo>
                    <a:cubicBezTo>
                      <a:pt x="105272" y="311219"/>
                      <a:pt x="110952" y="305689"/>
                      <a:pt x="118053" y="305689"/>
                    </a:cubicBezTo>
                    <a:close/>
                    <a:moveTo>
                      <a:pt x="495825" y="268366"/>
                    </a:moveTo>
                    <a:lnTo>
                      <a:pt x="515853" y="268366"/>
                    </a:lnTo>
                    <a:cubicBezTo>
                      <a:pt x="522680" y="268366"/>
                      <a:pt x="528142" y="273896"/>
                      <a:pt x="528142" y="280807"/>
                    </a:cubicBezTo>
                    <a:cubicBezTo>
                      <a:pt x="528142" y="287719"/>
                      <a:pt x="522680" y="293248"/>
                      <a:pt x="515853" y="293248"/>
                    </a:cubicBezTo>
                    <a:lnTo>
                      <a:pt x="495825" y="293248"/>
                    </a:lnTo>
                    <a:cubicBezTo>
                      <a:pt x="488997" y="293248"/>
                      <a:pt x="483535" y="287719"/>
                      <a:pt x="483535" y="280807"/>
                    </a:cubicBezTo>
                    <a:cubicBezTo>
                      <a:pt x="483535" y="273896"/>
                      <a:pt x="488997" y="268366"/>
                      <a:pt x="495825" y="268366"/>
                    </a:cubicBezTo>
                    <a:close/>
                    <a:moveTo>
                      <a:pt x="369286" y="268366"/>
                    </a:moveTo>
                    <a:lnTo>
                      <a:pt x="390330" y="268366"/>
                    </a:lnTo>
                    <a:cubicBezTo>
                      <a:pt x="397504" y="268366"/>
                      <a:pt x="403243" y="273896"/>
                      <a:pt x="403243" y="280807"/>
                    </a:cubicBezTo>
                    <a:cubicBezTo>
                      <a:pt x="403243" y="287719"/>
                      <a:pt x="397504" y="293248"/>
                      <a:pt x="390330" y="293248"/>
                    </a:cubicBezTo>
                    <a:lnTo>
                      <a:pt x="369286" y="293248"/>
                    </a:lnTo>
                    <a:cubicBezTo>
                      <a:pt x="362591" y="293248"/>
                      <a:pt x="356852" y="287719"/>
                      <a:pt x="356852" y="280807"/>
                    </a:cubicBezTo>
                    <a:cubicBezTo>
                      <a:pt x="356852" y="273896"/>
                      <a:pt x="362591" y="268366"/>
                      <a:pt x="369286" y="268366"/>
                    </a:cubicBezTo>
                    <a:close/>
                    <a:moveTo>
                      <a:pt x="244370" y="268366"/>
                    </a:moveTo>
                    <a:lnTo>
                      <a:pt x="264604" y="268366"/>
                    </a:lnTo>
                    <a:cubicBezTo>
                      <a:pt x="271042" y="268366"/>
                      <a:pt x="276561" y="273896"/>
                      <a:pt x="276561" y="280807"/>
                    </a:cubicBezTo>
                    <a:cubicBezTo>
                      <a:pt x="276561" y="287719"/>
                      <a:pt x="271042" y="293248"/>
                      <a:pt x="264604" y="293248"/>
                    </a:cubicBezTo>
                    <a:lnTo>
                      <a:pt x="244370" y="293248"/>
                    </a:lnTo>
                    <a:cubicBezTo>
                      <a:pt x="237472" y="293248"/>
                      <a:pt x="231954" y="287719"/>
                      <a:pt x="231954" y="280807"/>
                    </a:cubicBezTo>
                    <a:cubicBezTo>
                      <a:pt x="231954" y="273896"/>
                      <a:pt x="237472" y="268366"/>
                      <a:pt x="244370" y="268366"/>
                    </a:cubicBezTo>
                    <a:close/>
                    <a:moveTo>
                      <a:pt x="118053" y="268366"/>
                    </a:moveTo>
                    <a:lnTo>
                      <a:pt x="138882" y="268366"/>
                    </a:lnTo>
                    <a:cubicBezTo>
                      <a:pt x="145982" y="268366"/>
                      <a:pt x="151663" y="273896"/>
                      <a:pt x="151663" y="280807"/>
                    </a:cubicBezTo>
                    <a:cubicBezTo>
                      <a:pt x="151663" y="287719"/>
                      <a:pt x="145982" y="293248"/>
                      <a:pt x="138882" y="293248"/>
                    </a:cubicBezTo>
                    <a:lnTo>
                      <a:pt x="118053" y="293248"/>
                    </a:lnTo>
                    <a:cubicBezTo>
                      <a:pt x="110952" y="293248"/>
                      <a:pt x="105272" y="287719"/>
                      <a:pt x="105272" y="280807"/>
                    </a:cubicBezTo>
                    <a:cubicBezTo>
                      <a:pt x="105272" y="273896"/>
                      <a:pt x="110952" y="268366"/>
                      <a:pt x="118053" y="268366"/>
                    </a:cubicBezTo>
                    <a:close/>
                    <a:moveTo>
                      <a:pt x="477196" y="255840"/>
                    </a:moveTo>
                    <a:lnTo>
                      <a:pt x="477196" y="497719"/>
                    </a:lnTo>
                    <a:lnTo>
                      <a:pt x="534480" y="497719"/>
                    </a:lnTo>
                    <a:lnTo>
                      <a:pt x="534480" y="255840"/>
                    </a:lnTo>
                    <a:close/>
                    <a:moveTo>
                      <a:pt x="351515" y="255840"/>
                    </a:moveTo>
                    <a:lnTo>
                      <a:pt x="351515" y="497719"/>
                    </a:lnTo>
                    <a:lnTo>
                      <a:pt x="408580" y="497719"/>
                    </a:lnTo>
                    <a:lnTo>
                      <a:pt x="408580" y="255840"/>
                    </a:lnTo>
                    <a:close/>
                    <a:moveTo>
                      <a:pt x="226617" y="255840"/>
                    </a:moveTo>
                    <a:lnTo>
                      <a:pt x="226617" y="497719"/>
                    </a:lnTo>
                    <a:lnTo>
                      <a:pt x="283682" y="497719"/>
                    </a:lnTo>
                    <a:lnTo>
                      <a:pt x="283682" y="255840"/>
                    </a:lnTo>
                    <a:close/>
                    <a:moveTo>
                      <a:pt x="100294" y="255840"/>
                    </a:moveTo>
                    <a:lnTo>
                      <a:pt x="100294" y="497719"/>
                    </a:lnTo>
                    <a:lnTo>
                      <a:pt x="156639" y="497719"/>
                    </a:lnTo>
                    <a:lnTo>
                      <a:pt x="156639" y="255840"/>
                    </a:lnTo>
                    <a:close/>
                    <a:moveTo>
                      <a:pt x="464307" y="231044"/>
                    </a:moveTo>
                    <a:lnTo>
                      <a:pt x="547369" y="231044"/>
                    </a:lnTo>
                    <a:cubicBezTo>
                      <a:pt x="554530" y="231044"/>
                      <a:pt x="560258" y="236658"/>
                      <a:pt x="560258" y="243676"/>
                    </a:cubicBezTo>
                    <a:lnTo>
                      <a:pt x="560258" y="509883"/>
                    </a:lnTo>
                    <a:cubicBezTo>
                      <a:pt x="560258" y="516901"/>
                      <a:pt x="554530" y="522515"/>
                      <a:pt x="547369" y="522515"/>
                    </a:cubicBezTo>
                    <a:lnTo>
                      <a:pt x="464307" y="522515"/>
                    </a:lnTo>
                    <a:cubicBezTo>
                      <a:pt x="457146" y="522515"/>
                      <a:pt x="451418" y="516901"/>
                      <a:pt x="451418" y="509883"/>
                    </a:cubicBezTo>
                    <a:lnTo>
                      <a:pt x="451418" y="243676"/>
                    </a:lnTo>
                    <a:cubicBezTo>
                      <a:pt x="451418" y="236658"/>
                      <a:pt x="457146" y="231044"/>
                      <a:pt x="464307" y="231044"/>
                    </a:cubicBezTo>
                    <a:close/>
                    <a:moveTo>
                      <a:pt x="338782" y="231044"/>
                    </a:moveTo>
                    <a:lnTo>
                      <a:pt x="420842" y="231044"/>
                    </a:lnTo>
                    <a:cubicBezTo>
                      <a:pt x="427916" y="231044"/>
                      <a:pt x="433576" y="236658"/>
                      <a:pt x="433576" y="243676"/>
                    </a:cubicBezTo>
                    <a:lnTo>
                      <a:pt x="433576" y="509883"/>
                    </a:lnTo>
                    <a:cubicBezTo>
                      <a:pt x="433576" y="516901"/>
                      <a:pt x="427916" y="522515"/>
                      <a:pt x="420842" y="522515"/>
                    </a:cubicBezTo>
                    <a:lnTo>
                      <a:pt x="338782" y="522515"/>
                    </a:lnTo>
                    <a:cubicBezTo>
                      <a:pt x="332179" y="522515"/>
                      <a:pt x="326520" y="516901"/>
                      <a:pt x="326520" y="509883"/>
                    </a:cubicBezTo>
                    <a:lnTo>
                      <a:pt x="326520" y="243676"/>
                    </a:lnTo>
                    <a:cubicBezTo>
                      <a:pt x="326520" y="236658"/>
                      <a:pt x="332179" y="231044"/>
                      <a:pt x="338782" y="231044"/>
                    </a:cubicBezTo>
                    <a:close/>
                    <a:moveTo>
                      <a:pt x="214355" y="231044"/>
                    </a:moveTo>
                    <a:lnTo>
                      <a:pt x="296416" y="231044"/>
                    </a:lnTo>
                    <a:cubicBezTo>
                      <a:pt x="303018" y="231044"/>
                      <a:pt x="308678" y="236658"/>
                      <a:pt x="308678" y="243676"/>
                    </a:cubicBezTo>
                    <a:lnTo>
                      <a:pt x="308678" y="509883"/>
                    </a:lnTo>
                    <a:cubicBezTo>
                      <a:pt x="308678" y="516901"/>
                      <a:pt x="303018" y="522515"/>
                      <a:pt x="296416" y="522515"/>
                    </a:cubicBezTo>
                    <a:lnTo>
                      <a:pt x="214355" y="522515"/>
                    </a:lnTo>
                    <a:cubicBezTo>
                      <a:pt x="207281" y="522515"/>
                      <a:pt x="201622" y="516901"/>
                      <a:pt x="201622" y="509883"/>
                    </a:cubicBezTo>
                    <a:lnTo>
                      <a:pt x="201622" y="243676"/>
                    </a:lnTo>
                    <a:cubicBezTo>
                      <a:pt x="201622" y="236658"/>
                      <a:pt x="207281" y="231044"/>
                      <a:pt x="214355" y="231044"/>
                    </a:cubicBezTo>
                    <a:close/>
                    <a:moveTo>
                      <a:pt x="87616" y="231044"/>
                    </a:moveTo>
                    <a:lnTo>
                      <a:pt x="169317" y="231044"/>
                    </a:lnTo>
                    <a:cubicBezTo>
                      <a:pt x="176360" y="231044"/>
                      <a:pt x="181995" y="236658"/>
                      <a:pt x="181995" y="243676"/>
                    </a:cubicBezTo>
                    <a:lnTo>
                      <a:pt x="181995" y="509883"/>
                    </a:lnTo>
                    <a:cubicBezTo>
                      <a:pt x="181995" y="516901"/>
                      <a:pt x="176360" y="522515"/>
                      <a:pt x="169317" y="522515"/>
                    </a:cubicBezTo>
                    <a:lnTo>
                      <a:pt x="87616" y="522515"/>
                    </a:lnTo>
                    <a:cubicBezTo>
                      <a:pt x="80573" y="522515"/>
                      <a:pt x="74939" y="516901"/>
                      <a:pt x="74939" y="509883"/>
                    </a:cubicBezTo>
                    <a:lnTo>
                      <a:pt x="74939" y="243676"/>
                    </a:lnTo>
                    <a:cubicBezTo>
                      <a:pt x="74939" y="236658"/>
                      <a:pt x="80573" y="231044"/>
                      <a:pt x="87616" y="231044"/>
                    </a:cubicBezTo>
                    <a:close/>
                    <a:moveTo>
                      <a:pt x="46255" y="165285"/>
                    </a:moveTo>
                    <a:lnTo>
                      <a:pt x="587158" y="165285"/>
                    </a:lnTo>
                    <a:cubicBezTo>
                      <a:pt x="612646" y="165285"/>
                      <a:pt x="633413" y="185995"/>
                      <a:pt x="633413" y="211882"/>
                    </a:cubicBezTo>
                    <a:lnTo>
                      <a:pt x="633413" y="546059"/>
                    </a:lnTo>
                    <a:cubicBezTo>
                      <a:pt x="633413" y="571946"/>
                      <a:pt x="612646" y="592656"/>
                      <a:pt x="587158" y="592656"/>
                    </a:cubicBezTo>
                    <a:lnTo>
                      <a:pt x="518247" y="592656"/>
                    </a:lnTo>
                    <a:cubicBezTo>
                      <a:pt x="512583" y="602540"/>
                      <a:pt x="501728" y="609600"/>
                      <a:pt x="489456" y="609600"/>
                    </a:cubicBezTo>
                    <a:cubicBezTo>
                      <a:pt x="471520" y="609600"/>
                      <a:pt x="456888" y="595009"/>
                      <a:pt x="456888" y="577124"/>
                    </a:cubicBezTo>
                    <a:cubicBezTo>
                      <a:pt x="456888" y="558768"/>
                      <a:pt x="471520" y="544177"/>
                      <a:pt x="489456" y="544177"/>
                    </a:cubicBezTo>
                    <a:cubicBezTo>
                      <a:pt x="501728" y="544177"/>
                      <a:pt x="512583" y="551237"/>
                      <a:pt x="518247" y="561121"/>
                    </a:cubicBezTo>
                    <a:lnTo>
                      <a:pt x="587158" y="561121"/>
                    </a:lnTo>
                    <a:cubicBezTo>
                      <a:pt x="595182" y="561121"/>
                      <a:pt x="602262" y="554532"/>
                      <a:pt x="602262" y="546059"/>
                    </a:cubicBezTo>
                    <a:lnTo>
                      <a:pt x="602262" y="211882"/>
                    </a:lnTo>
                    <a:cubicBezTo>
                      <a:pt x="602262" y="203410"/>
                      <a:pt x="595182" y="196820"/>
                      <a:pt x="587158" y="196820"/>
                    </a:cubicBezTo>
                    <a:lnTo>
                      <a:pt x="46255" y="196820"/>
                    </a:lnTo>
                    <a:cubicBezTo>
                      <a:pt x="38231" y="196820"/>
                      <a:pt x="31151" y="203410"/>
                      <a:pt x="31151" y="211882"/>
                    </a:cubicBezTo>
                    <a:lnTo>
                      <a:pt x="31151" y="546059"/>
                    </a:lnTo>
                    <a:cubicBezTo>
                      <a:pt x="31151" y="554532"/>
                      <a:pt x="38231" y="561121"/>
                      <a:pt x="46255" y="561121"/>
                    </a:cubicBezTo>
                    <a:lnTo>
                      <a:pt x="360602" y="561121"/>
                    </a:lnTo>
                    <a:cubicBezTo>
                      <a:pt x="365793" y="551237"/>
                      <a:pt x="376649" y="544177"/>
                      <a:pt x="388921" y="544177"/>
                    </a:cubicBezTo>
                    <a:cubicBezTo>
                      <a:pt x="407329" y="544177"/>
                      <a:pt x="421960" y="558768"/>
                      <a:pt x="421960" y="577124"/>
                    </a:cubicBezTo>
                    <a:cubicBezTo>
                      <a:pt x="421960" y="595009"/>
                      <a:pt x="407329" y="609600"/>
                      <a:pt x="388921" y="609600"/>
                    </a:cubicBezTo>
                    <a:cubicBezTo>
                      <a:pt x="376649" y="609600"/>
                      <a:pt x="366265" y="602540"/>
                      <a:pt x="360602" y="592656"/>
                    </a:cubicBezTo>
                    <a:lnTo>
                      <a:pt x="46255" y="592656"/>
                    </a:lnTo>
                    <a:cubicBezTo>
                      <a:pt x="20767" y="592656"/>
                      <a:pt x="0" y="571946"/>
                      <a:pt x="0" y="546059"/>
                    </a:cubicBezTo>
                    <a:lnTo>
                      <a:pt x="0" y="211882"/>
                    </a:lnTo>
                    <a:cubicBezTo>
                      <a:pt x="0" y="185995"/>
                      <a:pt x="20767" y="165285"/>
                      <a:pt x="46255" y="165285"/>
                    </a:cubicBezTo>
                    <a:close/>
                    <a:moveTo>
                      <a:pt x="465693" y="60427"/>
                    </a:moveTo>
                    <a:lnTo>
                      <a:pt x="533495" y="60427"/>
                    </a:lnTo>
                    <a:lnTo>
                      <a:pt x="533495" y="87086"/>
                    </a:lnTo>
                    <a:lnTo>
                      <a:pt x="465693" y="87086"/>
                    </a:lnTo>
                    <a:close/>
                    <a:moveTo>
                      <a:pt x="47199" y="30810"/>
                    </a:moveTo>
                    <a:cubicBezTo>
                      <a:pt x="38231" y="30810"/>
                      <a:pt x="31151" y="37812"/>
                      <a:pt x="31151" y="46681"/>
                    </a:cubicBezTo>
                    <a:lnTo>
                      <a:pt x="31151" y="100832"/>
                    </a:lnTo>
                    <a:cubicBezTo>
                      <a:pt x="31151" y="109701"/>
                      <a:pt x="38231" y="116704"/>
                      <a:pt x="47199" y="116704"/>
                    </a:cubicBezTo>
                    <a:lnTo>
                      <a:pt x="586214" y="116704"/>
                    </a:lnTo>
                    <a:cubicBezTo>
                      <a:pt x="595182" y="116704"/>
                      <a:pt x="602262" y="109701"/>
                      <a:pt x="602262" y="100832"/>
                    </a:cubicBezTo>
                    <a:lnTo>
                      <a:pt x="602262" y="46681"/>
                    </a:lnTo>
                    <a:cubicBezTo>
                      <a:pt x="602262" y="37812"/>
                      <a:pt x="595182" y="30810"/>
                      <a:pt x="586214" y="30810"/>
                    </a:cubicBezTo>
                    <a:close/>
                    <a:moveTo>
                      <a:pt x="47199" y="0"/>
                    </a:moveTo>
                    <a:lnTo>
                      <a:pt x="586214" y="0"/>
                    </a:lnTo>
                    <a:cubicBezTo>
                      <a:pt x="612174" y="0"/>
                      <a:pt x="633413" y="20540"/>
                      <a:pt x="633413" y="46681"/>
                    </a:cubicBezTo>
                    <a:lnTo>
                      <a:pt x="633413" y="100832"/>
                    </a:lnTo>
                    <a:cubicBezTo>
                      <a:pt x="633413" y="126507"/>
                      <a:pt x="612174" y="147513"/>
                      <a:pt x="586214" y="147513"/>
                    </a:cubicBezTo>
                    <a:lnTo>
                      <a:pt x="47199" y="147513"/>
                    </a:lnTo>
                    <a:cubicBezTo>
                      <a:pt x="20767" y="147513"/>
                      <a:pt x="0" y="126507"/>
                      <a:pt x="0" y="100832"/>
                    </a:cubicBezTo>
                    <a:lnTo>
                      <a:pt x="0" y="46681"/>
                    </a:lnTo>
                    <a:cubicBezTo>
                      <a:pt x="0" y="20540"/>
                      <a:pt x="20767" y="0"/>
                      <a:pt x="47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1544320" y="4777883"/>
              <a:ext cx="635000" cy="570395"/>
              <a:chOff x="1544320" y="4772710"/>
              <a:chExt cx="635000" cy="570395"/>
            </a:xfrm>
          </p:grpSpPr>
          <p:sp>
            <p:nvSpPr>
              <p:cNvPr id="137" name="矩形: 圆角 85"/>
              <p:cNvSpPr/>
              <p:nvPr/>
            </p:nvSpPr>
            <p:spPr>
              <a:xfrm>
                <a:off x="1544320" y="4772710"/>
                <a:ext cx="635000" cy="570395"/>
              </a:xfrm>
              <a:prstGeom prst="roundRect">
                <a:avLst>
                  <a:gd name="adj" fmla="val 64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8" name="图片 1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1901" y="4803256"/>
                <a:ext cx="519839" cy="509302"/>
              </a:xfrm>
              <a:prstGeom prst="roundRect">
                <a:avLst/>
              </a:prstGeom>
            </p:spPr>
          </p:pic>
        </p:grpSp>
        <p:grpSp>
          <p:nvGrpSpPr>
            <p:cNvPr id="131" name="组合 130"/>
            <p:cNvGrpSpPr/>
            <p:nvPr/>
          </p:nvGrpSpPr>
          <p:grpSpPr>
            <a:xfrm>
              <a:off x="2288918" y="4986880"/>
              <a:ext cx="569833" cy="152400"/>
              <a:chOff x="2304774" y="4983480"/>
              <a:chExt cx="569833" cy="152400"/>
            </a:xfrm>
          </p:grpSpPr>
          <p:cxnSp>
            <p:nvCxnSpPr>
              <p:cNvPr id="135" name="直接箭头连接符 134"/>
              <p:cNvCxnSpPr/>
              <p:nvPr/>
            </p:nvCxnSpPr>
            <p:spPr>
              <a:xfrm>
                <a:off x="2304774" y="4983480"/>
                <a:ext cx="56983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/>
              <p:nvPr/>
            </p:nvCxnSpPr>
            <p:spPr>
              <a:xfrm flipH="1">
                <a:off x="2304774" y="5135880"/>
                <a:ext cx="56983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组合 131"/>
            <p:cNvGrpSpPr/>
            <p:nvPr/>
          </p:nvGrpSpPr>
          <p:grpSpPr>
            <a:xfrm>
              <a:off x="3757218" y="4986880"/>
              <a:ext cx="569833" cy="152400"/>
              <a:chOff x="2304774" y="4983480"/>
              <a:chExt cx="569833" cy="152400"/>
            </a:xfrm>
          </p:grpSpPr>
          <p:cxnSp>
            <p:nvCxnSpPr>
              <p:cNvPr id="133" name="直接箭头连接符 132"/>
              <p:cNvCxnSpPr/>
              <p:nvPr/>
            </p:nvCxnSpPr>
            <p:spPr>
              <a:xfrm>
                <a:off x="2304774" y="4983480"/>
                <a:ext cx="56983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箭头连接符 133"/>
              <p:cNvCxnSpPr/>
              <p:nvPr/>
            </p:nvCxnSpPr>
            <p:spPr>
              <a:xfrm flipH="1">
                <a:off x="2304774" y="5135880"/>
                <a:ext cx="56983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/>
        </p:nvGrpSpPr>
        <p:grpSpPr>
          <a:xfrm>
            <a:off x="668383" y="3442126"/>
            <a:ext cx="5709557" cy="2500989"/>
            <a:chOff x="-574286" y="2897794"/>
            <a:chExt cx="6952226" cy="3045322"/>
          </a:xfrm>
        </p:grpSpPr>
        <p:pic>
          <p:nvPicPr>
            <p:cNvPr id="124" name="图片 1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" t="7529" r="58281" b="14185"/>
            <a:stretch>
              <a:fillRect/>
            </a:stretch>
          </p:blipFill>
          <p:spPr>
            <a:xfrm>
              <a:off x="-574286" y="2897794"/>
              <a:ext cx="2931287" cy="3045322"/>
            </a:xfrm>
            <a:prstGeom prst="rect">
              <a:avLst/>
            </a:prstGeom>
          </p:spPr>
        </p:pic>
        <p:pic>
          <p:nvPicPr>
            <p:cNvPr id="126" name="图片 1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02" t="8324" r="228" b="3578"/>
            <a:stretch>
              <a:fillRect/>
            </a:stretch>
          </p:blipFill>
          <p:spPr>
            <a:xfrm>
              <a:off x="2672781" y="2897794"/>
              <a:ext cx="3705159" cy="3045322"/>
            </a:xfrm>
            <a:prstGeom prst="rect">
              <a:avLst/>
            </a:prstGeom>
          </p:spPr>
        </p:pic>
      </p:grpSp>
      <p:sp>
        <p:nvSpPr>
          <p:cNvPr id="147" name="文本框 146"/>
          <p:cNvSpPr txBox="1"/>
          <p:nvPr/>
        </p:nvSpPr>
        <p:spPr>
          <a:xfrm>
            <a:off x="6957040" y="1735088"/>
            <a:ext cx="4815613" cy="13696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kumimoji="1"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Challenges</a:t>
            </a:r>
            <a:endParaRPr kumimoji="1"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Difficult for robots to comprehend natural language </a:t>
            </a:r>
            <a:endParaRPr kumimoji="1"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Risk of robots congestion due to increased deployment scale</a:t>
            </a:r>
            <a:endParaRPr kumimoji="1"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Difficulties in accessing &amp; managing diverse robots</a:t>
            </a:r>
            <a:endParaRPr kumimoji="1"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6785" y="2849484"/>
            <a:ext cx="1377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NLP with LLMs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96785" y="1738011"/>
            <a:ext cx="1377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Cloud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342511" y="1738011"/>
            <a:ext cx="1377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Warehouse (edge)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436803" y="1738011"/>
            <a:ext cx="1377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Robots (edge)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4551" y="2745384"/>
            <a:ext cx="16335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F</a:t>
            </a:r>
            <a:r>
              <a:rPr lang="zh-CN" altLang="en-US" sz="1000" dirty="0">
                <a:solidFill>
                  <a:schemeClr val="tx1"/>
                </a:solidFill>
              </a:rPr>
              <a:t>low </a:t>
            </a:r>
            <a:r>
              <a:rPr lang="en-US" altLang="zh-CN" sz="1000" dirty="0">
                <a:solidFill>
                  <a:schemeClr val="tx1"/>
                </a:solidFill>
              </a:rPr>
              <a:t>p</a:t>
            </a:r>
            <a:r>
              <a:rPr lang="zh-CN" altLang="en-US" sz="1000" dirty="0">
                <a:solidFill>
                  <a:schemeClr val="tx1"/>
                </a:solidFill>
              </a:rPr>
              <a:t>rediction </a:t>
            </a:r>
            <a:r>
              <a:rPr lang="en-US" altLang="zh-CN" sz="1000" dirty="0">
                <a:solidFill>
                  <a:schemeClr val="tx1"/>
                </a:solidFill>
              </a:rPr>
              <a:t>&amp; control</a:t>
            </a:r>
            <a:endParaRPr lang="zh-CN" altLang="en-US" sz="1000" dirty="0">
              <a:solidFill>
                <a:schemeClr val="tx1"/>
              </a:solidFill>
            </a:endParaRPr>
          </a:p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tasks </a:t>
            </a:r>
            <a:r>
              <a:rPr lang="zh-CN" altLang="en-US" sz="1000" dirty="0">
                <a:solidFill>
                  <a:schemeClr val="tx1"/>
                </a:solidFill>
              </a:rPr>
              <a:t>assignment</a:t>
            </a:r>
            <a:endParaRPr lang="zh-CN" altLang="en-US" sz="1000" dirty="0">
              <a:solidFill>
                <a:schemeClr val="tx1"/>
              </a:solidFill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route planning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344771" y="2745384"/>
            <a:ext cx="1633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Heterogeneous robot connected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30446" y="1160275"/>
            <a:ext cx="2183223" cy="517955"/>
            <a:chOff x="2330446" y="1160275"/>
            <a:chExt cx="2183223" cy="517955"/>
          </a:xfrm>
        </p:grpSpPr>
        <p:pic>
          <p:nvPicPr>
            <p:cNvPr id="127" name="图片 1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962"/>
            <a:stretch>
              <a:fillRect/>
            </a:stretch>
          </p:blipFill>
          <p:spPr>
            <a:xfrm>
              <a:off x="2330446" y="1160275"/>
              <a:ext cx="543075" cy="51795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2873521" y="1273850"/>
              <a:ext cx="1640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KubeEdge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Managing a Large Number of CDN Nodes on </a:t>
            </a:r>
            <a:br>
              <a:rPr lang="zh-CN" altLang="en-US"/>
            </a:br>
            <a:r>
              <a:rPr lang="zh-CN" altLang="en-US"/>
              <a:t>China Telecom Tianyi Cloud</a:t>
            </a:r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407035" y="1556385"/>
            <a:ext cx="6963410" cy="4986020"/>
            <a:chOff x="-9933" y="1096909"/>
            <a:chExt cx="8277794" cy="5609205"/>
          </a:xfrm>
        </p:grpSpPr>
        <p:sp>
          <p:nvSpPr>
            <p:cNvPr id="158" name="Google Shape;443;p17"/>
            <p:cNvSpPr/>
            <p:nvPr/>
          </p:nvSpPr>
          <p:spPr>
            <a:xfrm>
              <a:off x="782852" y="4366953"/>
              <a:ext cx="1634593" cy="2301061"/>
            </a:xfrm>
            <a:prstGeom prst="rect">
              <a:avLst/>
            </a:prstGeom>
            <a:noFill/>
            <a:ln w="19050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endParaRPr dirty="0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" name="Google Shape;427;p17"/>
            <p:cNvSpPr/>
            <p:nvPr/>
          </p:nvSpPr>
          <p:spPr>
            <a:xfrm>
              <a:off x="963828" y="2777764"/>
              <a:ext cx="3348524" cy="1314721"/>
            </a:xfrm>
            <a:prstGeom prst="rect">
              <a:avLst/>
            </a:prstGeom>
            <a:noFill/>
            <a:ln w="19050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endParaRPr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8" name="Google Shape;425;p17"/>
            <p:cNvSpPr/>
            <p:nvPr/>
          </p:nvSpPr>
          <p:spPr>
            <a:xfrm>
              <a:off x="1989856" y="1113085"/>
              <a:ext cx="4981167" cy="1291409"/>
            </a:xfrm>
            <a:prstGeom prst="rect">
              <a:avLst/>
            </a:prstGeom>
            <a:noFill/>
            <a:ln w="19050" cap="flat" cmpd="sng">
              <a:solidFill>
                <a:srgbClr val="6989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endParaRPr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69" name="Google Shape;426;p17"/>
            <p:cNvCxnSpPr/>
            <p:nvPr/>
          </p:nvCxnSpPr>
          <p:spPr>
            <a:xfrm>
              <a:off x="596840" y="2566198"/>
              <a:ext cx="7671021" cy="6305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lgDash"/>
              <a:miter lim="800000"/>
              <a:headEnd type="none" w="sm" len="sm"/>
              <a:tailEnd type="none" w="sm" len="sm"/>
            </a:ln>
          </p:spPr>
        </p:cxnSp>
        <p:sp>
          <p:nvSpPr>
            <p:cNvPr id="71" name="Google Shape;428;p17"/>
            <p:cNvSpPr/>
            <p:nvPr/>
          </p:nvSpPr>
          <p:spPr>
            <a:xfrm>
              <a:off x="2170425" y="1476626"/>
              <a:ext cx="1351668" cy="358499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Nodes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" name="Google Shape;431;p17"/>
            <p:cNvSpPr/>
            <p:nvPr/>
          </p:nvSpPr>
          <p:spPr>
            <a:xfrm>
              <a:off x="2170425" y="1935406"/>
              <a:ext cx="1351668" cy="361150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Apps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" name="Google Shape;432;p17"/>
            <p:cNvSpPr/>
            <p:nvPr/>
          </p:nvSpPr>
          <p:spPr>
            <a:xfrm>
              <a:off x="3824918" y="1476626"/>
              <a:ext cx="1568286" cy="358499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Container</a:t>
              </a:r>
              <a:r>
                <a:rPr lang="en-US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 o</a:t>
              </a:r>
              <a:r>
                <a:rPr lang="en-US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</a:rPr>
                <a:t>rchestration</a:t>
              </a:r>
              <a:endParaRPr lang="en-US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endParaRPr>
            </a:p>
          </p:txBody>
        </p:sp>
        <p:sp>
          <p:nvSpPr>
            <p:cNvPr id="76" name="Google Shape;433;p17"/>
            <p:cNvSpPr/>
            <p:nvPr/>
          </p:nvSpPr>
          <p:spPr>
            <a:xfrm>
              <a:off x="3837299" y="1928575"/>
              <a:ext cx="1550258" cy="376502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Images</a:t>
              </a:r>
              <a:endParaRPr lang="en-US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" name="Google Shape;443;p17"/>
            <p:cNvSpPr/>
            <p:nvPr/>
          </p:nvSpPr>
          <p:spPr>
            <a:xfrm>
              <a:off x="1131528" y="3549522"/>
              <a:ext cx="976311" cy="362168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95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CloudCore</a:t>
              </a:r>
              <a:endParaRPr lang="en-US" altLang="zh-CN" sz="9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" name="Google Shape;456;p17"/>
            <p:cNvSpPr txBox="1"/>
            <p:nvPr/>
          </p:nvSpPr>
          <p:spPr>
            <a:xfrm>
              <a:off x="3749042" y="1096909"/>
              <a:ext cx="345281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42" tIns="34262" rIns="68542" bIns="34262" anchor="t" anchorCtr="0">
              <a:no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CDN PaaS platform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460;p17"/>
            <p:cNvSpPr txBox="1"/>
            <p:nvPr/>
          </p:nvSpPr>
          <p:spPr>
            <a:xfrm>
              <a:off x="60362" y="1885255"/>
              <a:ext cx="166387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42" tIns="34262" rIns="68542" bIns="34262" anchor="t" anchorCtr="0">
              <a:noAutofit/>
            </a:bodyPr>
            <a:lstStyle/>
            <a:p>
              <a:pPr defTabSz="685800"/>
              <a:r>
                <a:rPr 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Central Cloud</a:t>
              </a:r>
              <a:endParaRPr 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461;p17"/>
            <p:cNvSpPr txBox="1"/>
            <p:nvPr/>
          </p:nvSpPr>
          <p:spPr>
            <a:xfrm>
              <a:off x="17914" y="3297287"/>
              <a:ext cx="927508" cy="381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42" tIns="34262" rIns="68542" bIns="34262" anchor="t" anchorCtr="0">
              <a:noAutofit/>
            </a:bodyPr>
            <a:lstStyle/>
            <a:p>
              <a:pPr defTabSz="685800"/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Region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117" name="Google Shape;474;p17"/>
            <p:cNvCxnSpPr/>
            <p:nvPr/>
          </p:nvCxnSpPr>
          <p:spPr>
            <a:xfrm flipH="1">
              <a:off x="1580412" y="3391540"/>
              <a:ext cx="1180024" cy="13147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4" name="Google Shape;432;p17"/>
            <p:cNvSpPr/>
            <p:nvPr/>
          </p:nvSpPr>
          <p:spPr>
            <a:xfrm>
              <a:off x="5671898" y="1482667"/>
              <a:ext cx="1238725" cy="358612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Monitoring</a:t>
              </a:r>
              <a:endParaRPr lang="en-US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432;p17"/>
            <p:cNvSpPr/>
            <p:nvPr/>
          </p:nvSpPr>
          <p:spPr>
            <a:xfrm>
              <a:off x="5671898" y="1928431"/>
              <a:ext cx="1239480" cy="358612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Logs</a:t>
              </a:r>
              <a:endParaRPr lang="en-US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" name="Google Shape;457;p17"/>
            <p:cNvSpPr txBox="1"/>
            <p:nvPr/>
          </p:nvSpPr>
          <p:spPr>
            <a:xfrm>
              <a:off x="1020403" y="2766443"/>
              <a:ext cx="10041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42" tIns="34262" rIns="68542" bIns="34262" anchor="t" anchorCtr="0">
              <a:noAutofit/>
            </a:bodyPr>
            <a:lstStyle/>
            <a:p>
              <a:pPr defTabSz="685800"/>
              <a:r>
                <a:rPr lang="en-US" sz="1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Region </a:t>
              </a:r>
              <a:endParaRPr 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" name="Google Shape;444;p17"/>
            <p:cNvSpPr/>
            <p:nvPr/>
          </p:nvSpPr>
          <p:spPr>
            <a:xfrm>
              <a:off x="2024415" y="3024270"/>
              <a:ext cx="1284017" cy="385758"/>
            </a:xfrm>
            <a:prstGeom prst="rect">
              <a:avLst/>
            </a:prstGeom>
            <a:solidFill>
              <a:srgbClr val="C1E2F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2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Kubernetes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0" name="Google Shape;443;p17"/>
            <p:cNvSpPr/>
            <p:nvPr/>
          </p:nvSpPr>
          <p:spPr>
            <a:xfrm>
              <a:off x="2169348" y="3549329"/>
              <a:ext cx="917910" cy="362184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95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CloudCore</a:t>
              </a:r>
              <a:endParaRPr lang="en-US" altLang="zh-CN" sz="9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443;p17"/>
            <p:cNvSpPr/>
            <p:nvPr/>
          </p:nvSpPr>
          <p:spPr>
            <a:xfrm>
              <a:off x="3173804" y="3552440"/>
              <a:ext cx="976311" cy="362168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95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CloudCore</a:t>
              </a:r>
              <a:endParaRPr lang="en-US" altLang="zh-CN" sz="9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147" name="Google Shape;474;p17"/>
            <p:cNvCxnSpPr>
              <a:stCxn id="139" idx="2"/>
              <a:endCxn id="140" idx="0"/>
            </p:cNvCxnSpPr>
            <p:nvPr/>
          </p:nvCxnSpPr>
          <p:spPr>
            <a:xfrm flipH="1">
              <a:off x="2628030" y="3410263"/>
              <a:ext cx="38498" cy="13930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0" name="Google Shape;474;p17"/>
            <p:cNvCxnSpPr>
              <a:stCxn id="139" idx="2"/>
              <a:endCxn id="141" idx="0"/>
            </p:cNvCxnSpPr>
            <p:nvPr/>
          </p:nvCxnSpPr>
          <p:spPr>
            <a:xfrm>
              <a:off x="2666528" y="3410263"/>
              <a:ext cx="995660" cy="14215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1" name="文本框 20"/>
            <p:cNvSpPr txBox="1"/>
            <p:nvPr/>
          </p:nvSpPr>
          <p:spPr>
            <a:xfrm>
              <a:off x="673179" y="4338321"/>
              <a:ext cx="1275518" cy="381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685800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CDN node 1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0" name="Google Shape;443;p17"/>
            <p:cNvSpPr/>
            <p:nvPr/>
          </p:nvSpPr>
          <p:spPr>
            <a:xfrm>
              <a:off x="1130329" y="4598039"/>
              <a:ext cx="976311" cy="29783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EdgeCore</a:t>
              </a:r>
              <a:endParaRPr lang="en-US" altLang="zh-CN" sz="1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3" name="直接箭头连接符 22"/>
            <p:cNvCxnSpPr>
              <a:stCxn id="86" idx="2"/>
              <a:endCxn id="160" idx="0"/>
            </p:cNvCxnSpPr>
            <p:nvPr/>
          </p:nvCxnSpPr>
          <p:spPr>
            <a:xfrm flipH="1">
              <a:off x="1618485" y="3911690"/>
              <a:ext cx="1199" cy="68634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" name="直接连接符 24"/>
            <p:cNvCxnSpPr/>
            <p:nvPr/>
          </p:nvCxnSpPr>
          <p:spPr>
            <a:xfrm>
              <a:off x="874417" y="5023215"/>
              <a:ext cx="1481199" cy="0"/>
            </a:xfrm>
            <a:prstGeom prst="line">
              <a:avLst/>
            </a:prstGeom>
            <a:solidFill>
              <a:schemeClr val="bg1"/>
            </a:solidFill>
            <a:ln w="19050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9" name="Google Shape;428;p17"/>
            <p:cNvSpPr/>
            <p:nvPr/>
          </p:nvSpPr>
          <p:spPr>
            <a:xfrm>
              <a:off x="1011089" y="5061315"/>
              <a:ext cx="1185897" cy="331624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Audio/Video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428;p17"/>
            <p:cNvSpPr/>
            <p:nvPr/>
          </p:nvSpPr>
          <p:spPr>
            <a:xfrm>
              <a:off x="1011088" y="5499189"/>
              <a:ext cx="1185897" cy="265984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Web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2" name="Google Shape;428;p17"/>
            <p:cNvSpPr/>
            <p:nvPr/>
          </p:nvSpPr>
          <p:spPr>
            <a:xfrm>
              <a:off x="1020403" y="5845302"/>
              <a:ext cx="1185897" cy="265984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Live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428;p17"/>
            <p:cNvSpPr/>
            <p:nvPr/>
          </p:nvSpPr>
          <p:spPr>
            <a:xfrm>
              <a:off x="1010041" y="6207980"/>
              <a:ext cx="1185897" cy="355669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Content distribution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6" name="Google Shape;443;p17"/>
            <p:cNvSpPr/>
            <p:nvPr/>
          </p:nvSpPr>
          <p:spPr>
            <a:xfrm>
              <a:off x="2665736" y="4395528"/>
              <a:ext cx="1634593" cy="2301061"/>
            </a:xfrm>
            <a:prstGeom prst="rect">
              <a:avLst/>
            </a:prstGeom>
            <a:noFill/>
            <a:ln w="19050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endParaRPr dirty="0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2568781" y="4337744"/>
              <a:ext cx="1229162" cy="381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685800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CDN node </a:t>
              </a:r>
              <a:r>
                <a:rPr lang="en-US" altLang="zh-CN" sz="1000" i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N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8" name="Google Shape;443;p17"/>
            <p:cNvSpPr/>
            <p:nvPr/>
          </p:nvSpPr>
          <p:spPr>
            <a:xfrm>
              <a:off x="3087064" y="4626614"/>
              <a:ext cx="976311" cy="29783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EdgeCore</a:t>
              </a:r>
              <a:endParaRPr lang="en-US" altLang="zh-CN" sz="1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179" name="直接连接符 178"/>
            <p:cNvCxnSpPr/>
            <p:nvPr/>
          </p:nvCxnSpPr>
          <p:spPr>
            <a:xfrm>
              <a:off x="2831152" y="5051790"/>
              <a:ext cx="1481199" cy="0"/>
            </a:xfrm>
            <a:prstGeom prst="line">
              <a:avLst/>
            </a:prstGeom>
            <a:solidFill>
              <a:schemeClr val="bg1"/>
            </a:solidFill>
            <a:ln w="19050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0" name="Google Shape;428;p17"/>
            <p:cNvSpPr/>
            <p:nvPr/>
          </p:nvSpPr>
          <p:spPr>
            <a:xfrm>
              <a:off x="2967824" y="5099372"/>
              <a:ext cx="1185897" cy="322141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Audio/Video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428;p17"/>
            <p:cNvSpPr/>
            <p:nvPr/>
          </p:nvSpPr>
          <p:spPr>
            <a:xfrm>
              <a:off x="2967823" y="5527764"/>
              <a:ext cx="1185897" cy="265984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Web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428;p17"/>
            <p:cNvSpPr/>
            <p:nvPr/>
          </p:nvSpPr>
          <p:spPr>
            <a:xfrm>
              <a:off x="2977138" y="5873877"/>
              <a:ext cx="1185897" cy="265984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Live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428;p17"/>
            <p:cNvSpPr/>
            <p:nvPr/>
          </p:nvSpPr>
          <p:spPr>
            <a:xfrm>
              <a:off x="2966775" y="6236555"/>
              <a:ext cx="1185897" cy="355669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Content distribution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185" name="直接箭头连接符 184"/>
            <p:cNvCxnSpPr/>
            <p:nvPr/>
          </p:nvCxnSpPr>
          <p:spPr>
            <a:xfrm>
              <a:off x="3671772" y="3933182"/>
              <a:ext cx="0" cy="7286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2" name="Google Shape;443;p17"/>
            <p:cNvSpPr/>
            <p:nvPr/>
          </p:nvSpPr>
          <p:spPr>
            <a:xfrm>
              <a:off x="4565764" y="4405053"/>
              <a:ext cx="1634593" cy="2301061"/>
            </a:xfrm>
            <a:prstGeom prst="rect">
              <a:avLst/>
            </a:prstGeom>
            <a:noFill/>
            <a:ln w="19050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endParaRPr dirty="0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427;p17"/>
            <p:cNvSpPr/>
            <p:nvPr/>
          </p:nvSpPr>
          <p:spPr>
            <a:xfrm>
              <a:off x="4655152" y="2777764"/>
              <a:ext cx="3455779" cy="1314721"/>
            </a:xfrm>
            <a:prstGeom prst="rect">
              <a:avLst/>
            </a:prstGeom>
            <a:noFill/>
            <a:ln w="19050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endParaRPr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443;p17"/>
            <p:cNvSpPr/>
            <p:nvPr/>
          </p:nvSpPr>
          <p:spPr>
            <a:xfrm>
              <a:off x="5911188" y="3567902"/>
              <a:ext cx="938291" cy="362184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95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CloudCore</a:t>
              </a:r>
              <a:endParaRPr lang="en-US" altLang="zh-CN" sz="9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195" name="Google Shape;474;p17"/>
            <p:cNvCxnSpPr>
              <a:stCxn id="197" idx="2"/>
              <a:endCxn id="198" idx="0"/>
            </p:cNvCxnSpPr>
            <p:nvPr/>
          </p:nvCxnSpPr>
          <p:spPr>
            <a:xfrm flipH="1">
              <a:off x="5366669" y="3410263"/>
              <a:ext cx="1016796" cy="1493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6" name="Google Shape;457;p17"/>
            <p:cNvSpPr txBox="1"/>
            <p:nvPr/>
          </p:nvSpPr>
          <p:spPr>
            <a:xfrm>
              <a:off x="4769000" y="2784327"/>
              <a:ext cx="10041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42" tIns="34262" rIns="68542" bIns="34262" anchor="t" anchorCtr="0">
              <a:noAutofit/>
            </a:bodyPr>
            <a:lstStyle/>
            <a:p>
              <a:pPr defTabSz="685800"/>
              <a:r>
                <a:rPr lang="en-US" sz="1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Region </a:t>
              </a:r>
              <a:endParaRPr 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444;p17"/>
            <p:cNvSpPr/>
            <p:nvPr/>
          </p:nvSpPr>
          <p:spPr>
            <a:xfrm>
              <a:off x="5756442" y="3024270"/>
              <a:ext cx="1253822" cy="385758"/>
            </a:xfrm>
            <a:prstGeom prst="rect">
              <a:avLst/>
            </a:prstGeom>
            <a:solidFill>
              <a:srgbClr val="C1E2F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2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Kubernetes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443;p17"/>
            <p:cNvSpPr/>
            <p:nvPr/>
          </p:nvSpPr>
          <p:spPr>
            <a:xfrm>
              <a:off x="4913263" y="3559330"/>
              <a:ext cx="906587" cy="362184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95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CloudCore</a:t>
              </a:r>
              <a:endParaRPr lang="en-US" altLang="zh-CN" sz="9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443;p17"/>
            <p:cNvSpPr/>
            <p:nvPr/>
          </p:nvSpPr>
          <p:spPr>
            <a:xfrm>
              <a:off x="6929023" y="3561792"/>
              <a:ext cx="924279" cy="362168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95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CloudCore</a:t>
              </a:r>
              <a:endParaRPr lang="en-US" altLang="zh-CN" sz="9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01" name="Google Shape;474;p17"/>
            <p:cNvCxnSpPr>
              <a:stCxn id="197" idx="2"/>
              <a:endCxn id="199" idx="0"/>
            </p:cNvCxnSpPr>
            <p:nvPr/>
          </p:nvCxnSpPr>
          <p:spPr>
            <a:xfrm>
              <a:off x="6383465" y="3410263"/>
              <a:ext cx="1006983" cy="15144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2" name="文本框 201"/>
            <p:cNvSpPr txBox="1"/>
            <p:nvPr/>
          </p:nvSpPr>
          <p:spPr>
            <a:xfrm>
              <a:off x="4480548" y="4367033"/>
              <a:ext cx="1185125" cy="381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685800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CDN node 1 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3" name="Google Shape;443;p17"/>
            <p:cNvSpPr/>
            <p:nvPr/>
          </p:nvSpPr>
          <p:spPr>
            <a:xfrm>
              <a:off x="4913240" y="4636139"/>
              <a:ext cx="976311" cy="29783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EdgeCore</a:t>
              </a:r>
              <a:endParaRPr lang="en-US" altLang="zh-CN" sz="1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05" name="直接连接符 204"/>
            <p:cNvCxnSpPr/>
            <p:nvPr/>
          </p:nvCxnSpPr>
          <p:spPr>
            <a:xfrm>
              <a:off x="4657329" y="5061315"/>
              <a:ext cx="1481199" cy="0"/>
            </a:xfrm>
            <a:prstGeom prst="line">
              <a:avLst/>
            </a:prstGeom>
            <a:solidFill>
              <a:schemeClr val="bg1"/>
            </a:solidFill>
            <a:ln w="19050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6" name="Google Shape;428;p17"/>
            <p:cNvSpPr/>
            <p:nvPr/>
          </p:nvSpPr>
          <p:spPr>
            <a:xfrm>
              <a:off x="4794000" y="5106246"/>
              <a:ext cx="1185897" cy="324793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Audio/Video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" name="Google Shape;428;p17"/>
            <p:cNvSpPr/>
            <p:nvPr/>
          </p:nvSpPr>
          <p:spPr>
            <a:xfrm>
              <a:off x="4772692" y="5520697"/>
              <a:ext cx="1185897" cy="265984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Web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428;p17"/>
            <p:cNvSpPr/>
            <p:nvPr/>
          </p:nvSpPr>
          <p:spPr>
            <a:xfrm>
              <a:off x="4803313" y="5883402"/>
              <a:ext cx="1185897" cy="265984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Live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428;p17"/>
            <p:cNvSpPr/>
            <p:nvPr/>
          </p:nvSpPr>
          <p:spPr>
            <a:xfrm>
              <a:off x="4792951" y="6246080"/>
              <a:ext cx="1185897" cy="355669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Content distribution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443;p17"/>
            <p:cNvSpPr/>
            <p:nvPr/>
          </p:nvSpPr>
          <p:spPr>
            <a:xfrm>
              <a:off x="6476337" y="4405053"/>
              <a:ext cx="1634593" cy="2301061"/>
            </a:xfrm>
            <a:prstGeom prst="rect">
              <a:avLst/>
            </a:prstGeom>
            <a:noFill/>
            <a:ln w="19050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endParaRPr dirty="0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文本框 210"/>
            <p:cNvSpPr txBox="1"/>
            <p:nvPr/>
          </p:nvSpPr>
          <p:spPr>
            <a:xfrm>
              <a:off x="6372070" y="4337850"/>
              <a:ext cx="1255410" cy="381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685800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CDN node </a:t>
              </a:r>
              <a:r>
                <a:rPr lang="en-US" altLang="zh-CN" sz="1000" i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N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2" name="Google Shape;443;p17"/>
            <p:cNvSpPr/>
            <p:nvPr/>
          </p:nvSpPr>
          <p:spPr>
            <a:xfrm>
              <a:off x="6823815" y="4636139"/>
              <a:ext cx="976311" cy="29783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EdgeCore</a:t>
              </a:r>
              <a:endParaRPr lang="en-US" altLang="zh-CN" sz="1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13" name="直接连接符 212"/>
            <p:cNvCxnSpPr/>
            <p:nvPr/>
          </p:nvCxnSpPr>
          <p:spPr>
            <a:xfrm>
              <a:off x="6567902" y="5061315"/>
              <a:ext cx="1481199" cy="0"/>
            </a:xfrm>
            <a:prstGeom prst="line">
              <a:avLst/>
            </a:prstGeom>
            <a:solidFill>
              <a:schemeClr val="bg1"/>
            </a:solidFill>
            <a:ln w="19050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4" name="Google Shape;428;p17"/>
            <p:cNvSpPr/>
            <p:nvPr/>
          </p:nvSpPr>
          <p:spPr>
            <a:xfrm>
              <a:off x="6704576" y="5106246"/>
              <a:ext cx="1185897" cy="324793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Audio/Video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428;p17"/>
            <p:cNvSpPr/>
            <p:nvPr/>
          </p:nvSpPr>
          <p:spPr>
            <a:xfrm>
              <a:off x="6704575" y="5537289"/>
              <a:ext cx="1185897" cy="265984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Web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428;p17"/>
            <p:cNvSpPr/>
            <p:nvPr/>
          </p:nvSpPr>
          <p:spPr>
            <a:xfrm>
              <a:off x="6713889" y="5883402"/>
              <a:ext cx="1185897" cy="265984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Live app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428;p17"/>
            <p:cNvSpPr/>
            <p:nvPr/>
          </p:nvSpPr>
          <p:spPr>
            <a:xfrm>
              <a:off x="6703527" y="6246080"/>
              <a:ext cx="1185897" cy="355669"/>
            </a:xfrm>
            <a:prstGeom prst="rect">
              <a:avLst/>
            </a:prstGeom>
            <a:solidFill>
              <a:srgbClr val="3F95AE"/>
            </a:solidFill>
            <a:ln w="12700" cap="flat" cmpd="sng">
              <a:solidFill>
                <a:srgbClr val="3F95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42" tIns="34262" rIns="68542" bIns="34262" anchor="ctr" anchorCtr="0">
              <a:noAutofit/>
            </a:bodyPr>
            <a:lstStyle/>
            <a:p>
              <a:pPr algn="ctr" defTabSz="685800"/>
              <a:r>
                <a:rPr lang="en-US" altLang="zh-CN" sz="103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Content distribution</a:t>
              </a:r>
              <a:endParaRPr lang="en-US" altLang="zh-CN" sz="103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19" name="Google Shape;426;p17"/>
            <p:cNvCxnSpPr/>
            <p:nvPr/>
          </p:nvCxnSpPr>
          <p:spPr>
            <a:xfrm>
              <a:off x="596840" y="4254864"/>
              <a:ext cx="7671021" cy="2219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lg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直接箭头连接符 41"/>
            <p:cNvCxnSpPr>
              <a:stCxn id="68" idx="2"/>
              <a:endCxn id="139" idx="0"/>
            </p:cNvCxnSpPr>
            <p:nvPr/>
          </p:nvCxnSpPr>
          <p:spPr>
            <a:xfrm flipH="1">
              <a:off x="2666512" y="2405207"/>
              <a:ext cx="1813928" cy="619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68" idx="2"/>
              <a:endCxn id="197" idx="0"/>
            </p:cNvCxnSpPr>
            <p:nvPr/>
          </p:nvCxnSpPr>
          <p:spPr>
            <a:xfrm>
              <a:off x="4480440" y="2405207"/>
              <a:ext cx="1903002" cy="619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Google Shape;461;p17"/>
            <p:cNvSpPr txBox="1"/>
            <p:nvPr/>
          </p:nvSpPr>
          <p:spPr>
            <a:xfrm>
              <a:off x="-9933" y="5212232"/>
              <a:ext cx="892328" cy="667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42" tIns="34262" rIns="68542" bIns="34262" anchor="t" anchorCtr="0">
              <a:noAutofit/>
            </a:bodyPr>
            <a:lstStyle/>
            <a:p>
              <a:pPr defTabSz="685800"/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CDN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  <a:p>
              <a:pPr defTabSz="685800"/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  <a:sym typeface="Calibri" panose="020F0502020204030204"/>
                </a:rPr>
                <a:t>Nodes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>
            <a:off x="6672158" y="4067387"/>
            <a:ext cx="0" cy="64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" name="矩形 28"/>
          <p:cNvSpPr/>
          <p:nvPr/>
        </p:nvSpPr>
        <p:spPr>
          <a:xfrm>
            <a:off x="7607935" y="1390650"/>
            <a:ext cx="4142740" cy="3729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/>
            <a:r>
              <a:rPr lang="en-US" b="1" dirty="0" err="1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CloudCore</a:t>
            </a:r>
            <a:r>
              <a:rPr lang="en-US" b="1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 multi-replica balancing</a:t>
            </a:r>
            <a:endParaRPr lang="en-US" b="1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defTabSz="685800"/>
            <a:endParaRPr lang="en-US" b="1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CloudCore</a:t>
            </a:r>
            <a:r>
              <a:rPr lang="en-US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 deployment in multi-replica mode</a:t>
            </a: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Multiple clusters for load balancing and high availability</a:t>
            </a: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defTabSz="685800"/>
            <a:endParaRPr lang="en-US" b="1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defTabSz="685800"/>
            <a:r>
              <a:rPr lang="en-US" b="1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Edge infrastructure construction</a:t>
            </a:r>
            <a:endParaRPr lang="en-US" b="1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defTabSz="685800"/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Hybrid deployment of edge computing and CDN nodes</a:t>
            </a: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Node-level service mesh</a:t>
            </a: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Complete container isolation and security</a:t>
            </a: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Ingress-based and universal CDN gateways</a:t>
            </a: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Virtual CDN edge resources</a:t>
            </a: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defTabSz="685800"/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lt"/>
              </a:rPr>
              <a:t>Unified resource scheduling platform for CDN and containers</a:t>
            </a:r>
            <a:endParaRPr lang="en-US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127760" y="3213100"/>
            <a:ext cx="8712200" cy="91186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Achievements Built on a Thriving Community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 panose="000005000000000000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67940" y="4797425"/>
            <a:ext cx="3405505" cy="1320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zh-CN" sz="1600" dirty="0"/>
              <a:t>Hongbing Zhang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- TSC Member of </a:t>
            </a:r>
            <a:r>
              <a:rPr lang="en-US" altLang="zh-CN" sz="1600" dirty="0" err="1"/>
              <a:t>KubeEdge</a:t>
            </a:r>
            <a:endParaRPr lang="en-US" altLang="zh-CN" sz="1600" dirty="0"/>
          </a:p>
          <a:p>
            <a:r>
              <a:rPr lang="en-US" altLang="zh-CN" sz="1600" dirty="0"/>
              <a:t>- COO of </a:t>
            </a:r>
            <a:r>
              <a:rPr lang="en-US" altLang="zh-CN" sz="1600" dirty="0" err="1"/>
              <a:t>DaoCloud</a:t>
            </a:r>
            <a:endParaRPr lang="en-US" altLang="zh-CN" sz="1600" dirty="0"/>
          </a:p>
          <a:p>
            <a:r>
              <a:rPr lang="en-US" altLang="zh-CN" sz="1600" dirty="0"/>
              <a:t>- </a:t>
            </a:r>
            <a:r>
              <a:rPr lang="en-US" altLang="zh-CN" sz="1600" dirty="0" err="1"/>
              <a:t>G</a:t>
            </a: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ithub</a:t>
            </a:r>
            <a:r>
              <a:rPr lang="en-US" altLang="zh-CN" sz="1600" dirty="0"/>
              <a:t>: 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@</a:t>
            </a: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HongbingZhang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 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222222"/>
              </a:solidFill>
              <a:effectLst/>
              <a:uFillTx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940" y="1844675"/>
            <a:ext cx="2756535" cy="2811780"/>
          </a:xfrm>
          <a:prstGeom prst="rect">
            <a:avLst/>
          </a:prstGeom>
        </p:spPr>
      </p:pic>
      <p:pic>
        <p:nvPicPr>
          <p:cNvPr id="6" name="图片 5" descr="工作照"/>
          <p:cNvPicPr>
            <a:picLocks noChangeAspect="1"/>
          </p:cNvPicPr>
          <p:nvPr/>
        </p:nvPicPr>
        <p:blipFill>
          <a:blip r:embed="rId2"/>
          <a:srcRect b="34985"/>
          <a:stretch>
            <a:fillRect/>
          </a:stretch>
        </p:blipFill>
        <p:spPr>
          <a:xfrm>
            <a:off x="6816090" y="1844675"/>
            <a:ext cx="2756535" cy="2814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16090" y="4797425"/>
            <a:ext cx="4268470" cy="1320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zh-CN" sz="1600" dirty="0"/>
              <a:t>Yue Bao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- </a:t>
            </a:r>
            <a:r>
              <a:rPr lang="en-US" altLang="zh-CN" sz="1600" dirty="0" err="1"/>
              <a:t>KubeEdge Maintainer</a:t>
            </a:r>
            <a:endParaRPr lang="en-US" altLang="zh-CN" sz="1600" dirty="0"/>
          </a:p>
          <a:p>
            <a:r>
              <a:rPr lang="en-US" altLang="zh-CN" sz="1600" dirty="0"/>
              <a:t>- Senior Software Engineer of </a:t>
            </a:r>
            <a:r>
              <a:rPr lang="en-US" altLang="zh-CN" sz="1600" dirty="0" err="1"/>
              <a:t>Huawei Cloud</a:t>
            </a:r>
            <a:endParaRPr lang="en-US" altLang="zh-CN" sz="1600" dirty="0"/>
          </a:p>
          <a:p>
            <a:r>
              <a:rPr lang="en-US" altLang="zh-CN" sz="1600" dirty="0"/>
              <a:t>- </a:t>
            </a:r>
            <a:r>
              <a:rPr lang="en-US" altLang="zh-CN" sz="1600" dirty="0" err="1"/>
              <a:t>G</a:t>
            </a: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ithub</a:t>
            </a:r>
            <a:r>
              <a:rPr lang="en-US" altLang="zh-CN" sz="1600" dirty="0"/>
              <a:t>: 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@Shelley-</a:t>
            </a: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BaoYue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FillTx/>
                <a:sym typeface="Arial" panose="020B0604020202020204"/>
              </a:rPr>
              <a:t> 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222222"/>
              </a:solidFill>
              <a:effectLst/>
              <a:uFillTx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Open Governance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" y="1628775"/>
            <a:ext cx="8473440" cy="4535805"/>
          </a:xfrm>
          <a:prstGeom prst="rect">
            <a:avLst/>
          </a:prstGeom>
        </p:spPr>
      </p:pic>
      <p:sp>
        <p:nvSpPr>
          <p:cNvPr id="10" name="内容占位符 7"/>
          <p:cNvSpPr txBox="1"/>
          <p:nvPr/>
        </p:nvSpPr>
        <p:spPr>
          <a:xfrm>
            <a:off x="8907188" y="1340283"/>
            <a:ext cx="1869449" cy="744144"/>
          </a:xfrm>
          <a:prstGeom prst="rect">
            <a:avLst/>
          </a:prstGeom>
        </p:spPr>
        <p:txBody>
          <a:bodyPr vert="horz" lIns="68553" tIns="34277" rIns="68553" bIns="34277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995" indent="-213995" algn="l">
              <a:buFont typeface="Wingdings" panose="05000000000000000000" pitchFamily="2" charset="2"/>
              <a:buChar char="l"/>
            </a:pPr>
            <a:r>
              <a:rPr lang="en-US" altLang="zh-CN" sz="1400" b="1" dirty="0">
                <a:cs typeface="+mn-lt"/>
              </a:rPr>
              <a:t>TSC Members</a:t>
            </a:r>
            <a:endParaRPr lang="en-US" altLang="zh-CN" sz="1400" b="1" dirty="0">
              <a:cs typeface="+mn-lt"/>
            </a:endParaRPr>
          </a:p>
        </p:txBody>
      </p:sp>
      <p:sp>
        <p:nvSpPr>
          <p:cNvPr id="12" name="内容占位符 7"/>
          <p:cNvSpPr txBox="1"/>
          <p:nvPr/>
        </p:nvSpPr>
        <p:spPr>
          <a:xfrm>
            <a:off x="8904648" y="3320014"/>
            <a:ext cx="1986969" cy="744144"/>
          </a:xfrm>
          <a:prstGeom prst="rect">
            <a:avLst/>
          </a:prstGeom>
        </p:spPr>
        <p:txBody>
          <a:bodyPr vert="horz" lIns="68553" tIns="34277" rIns="68553" bIns="34277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995" indent="-213995" algn="l">
              <a:buFont typeface="Wingdings" panose="05000000000000000000" pitchFamily="2" charset="2"/>
              <a:buChar char="l"/>
            </a:pPr>
            <a:r>
              <a:rPr lang="en-US" altLang="zh-CN" sz="1400" b="1" dirty="0">
                <a:cs typeface="+mn-lt"/>
              </a:rPr>
              <a:t>11</a:t>
            </a:r>
            <a:r>
              <a:rPr lang="zh-CN" altLang="en-US" sz="1400" b="1" dirty="0">
                <a:cs typeface="+mn-lt"/>
              </a:rPr>
              <a:t> </a:t>
            </a:r>
            <a:r>
              <a:rPr lang="en-US" altLang="zh-CN" sz="1400" b="1" dirty="0">
                <a:cs typeface="+mn-lt"/>
              </a:rPr>
              <a:t>SIGs</a:t>
            </a:r>
            <a:endParaRPr lang="en-US" altLang="zh-CN" sz="1400" b="1" dirty="0">
              <a:cs typeface="+mn-lt"/>
            </a:endParaRPr>
          </a:p>
        </p:txBody>
      </p:sp>
      <p:sp>
        <p:nvSpPr>
          <p:cNvPr id="13" name="内容占位符 7"/>
          <p:cNvSpPr txBox="1"/>
          <p:nvPr/>
        </p:nvSpPr>
        <p:spPr>
          <a:xfrm>
            <a:off x="8973945" y="5069327"/>
            <a:ext cx="1792550" cy="744144"/>
          </a:xfrm>
          <a:prstGeom prst="rect">
            <a:avLst/>
          </a:prstGeom>
        </p:spPr>
        <p:txBody>
          <a:bodyPr vert="horz" lIns="68553" tIns="34277" rIns="68553" bIns="34277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995" indent="-213995" algn="l">
              <a:buFont typeface="Wingdings" panose="05000000000000000000" pitchFamily="2" charset="2"/>
              <a:buChar char="l"/>
            </a:pPr>
            <a:r>
              <a:rPr lang="en-US" altLang="zh-CN" sz="1400" b="1" dirty="0">
                <a:cs typeface="+mn-lt"/>
              </a:rPr>
              <a:t>1</a:t>
            </a:r>
            <a:r>
              <a:rPr lang="zh-CN" altLang="en-US" sz="1400" b="1" dirty="0">
                <a:cs typeface="+mn-lt"/>
              </a:rPr>
              <a:t> </a:t>
            </a:r>
            <a:r>
              <a:rPr lang="en-US" altLang="zh-CN" sz="1400" b="1" dirty="0">
                <a:cs typeface="+mn-lt"/>
              </a:rPr>
              <a:t>WG</a:t>
            </a:r>
            <a:endParaRPr lang="en-US" altLang="zh-CN" sz="1400" b="1" dirty="0">
              <a:cs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545" y="1982434"/>
            <a:ext cx="2249198" cy="14814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07145" y="3933190"/>
            <a:ext cx="15138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3995" indent="-213995"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+mn-lt"/>
                <a:ea typeface="微软雅黑" panose="020B0503020204020204" charset="-122"/>
                <a:cs typeface="+mn-lt"/>
              </a:rPr>
              <a:t>SIG Node</a:t>
            </a:r>
            <a:endParaRPr lang="en-US" altLang="zh-CN" sz="1200" dirty="0"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+mn-lt"/>
                <a:ea typeface="微软雅黑" panose="020B0503020204020204" charset="-122"/>
                <a:cs typeface="+mn-lt"/>
              </a:rPr>
              <a:t>SIG Device-IOT</a:t>
            </a:r>
            <a:endParaRPr lang="en-US" altLang="zh-CN" sz="1200" dirty="0"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+mn-lt"/>
                <a:ea typeface="微软雅黑" panose="020B0503020204020204" charset="-122"/>
                <a:cs typeface="+mn-lt"/>
              </a:rPr>
              <a:t>SIG Networking</a:t>
            </a:r>
            <a:endParaRPr lang="en-US" altLang="zh-CN" sz="1200" dirty="0"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+mn-lt"/>
                <a:ea typeface="微软雅黑" panose="020B0503020204020204" charset="-122"/>
                <a:cs typeface="+mn-lt"/>
              </a:rPr>
              <a:t>SIG Scalability</a:t>
            </a:r>
            <a:endParaRPr lang="en-US" altLang="zh-CN" sz="1200" dirty="0"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+mn-lt"/>
                <a:ea typeface="微软雅黑" panose="020B0503020204020204" charset="-122"/>
                <a:cs typeface="+mn-lt"/>
              </a:rPr>
              <a:t>SIG Security</a:t>
            </a:r>
            <a:endParaRPr lang="en-US" altLang="zh-CN" sz="1200" dirty="0">
              <a:latin typeface="+mn-lt"/>
              <a:ea typeface="微软雅黑" panose="020B0503020204020204" charset="-122"/>
              <a:cs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48221" y="5660845"/>
            <a:ext cx="137470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3995" indent="-213995"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+mn-lt"/>
                <a:ea typeface="微软雅黑" panose="020B0503020204020204" charset="-122"/>
                <a:cs typeface="+mn-lt"/>
              </a:rPr>
              <a:t>WG wireless</a:t>
            </a:r>
            <a:endParaRPr lang="en-US" altLang="zh-CN" sz="1200" dirty="0">
              <a:latin typeface="+mn-lt"/>
              <a:ea typeface="微软雅黑" panose="020B0503020204020204" charset="-122"/>
              <a:cs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87993" y="4729372"/>
            <a:ext cx="115887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lt"/>
              </a:rPr>
              <a:t>SIG Testing</a:t>
            </a:r>
            <a:endParaRPr lang="en-US" altLang="zh-CN" sz="1200" dirty="0">
              <a:solidFill>
                <a:schemeClr val="tx1"/>
              </a:solidFill>
              <a:latin typeface="+mn-lt"/>
              <a:ea typeface="微软雅黑" panose="020B0503020204020204" charset="-122"/>
              <a:cs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87993" y="4520998"/>
            <a:ext cx="121729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微软雅黑" panose="020B0503020204020204" charset="-122"/>
                <a:cs typeface="+mn-lt"/>
              </a:rPr>
              <a:t>SIG Release</a:t>
            </a:r>
            <a:endParaRPr lang="en-US" altLang="zh-CN" sz="1200" dirty="0">
              <a:solidFill>
                <a:schemeClr val="tx1"/>
              </a:solidFill>
              <a:latin typeface="+mn-lt"/>
              <a:ea typeface="微软雅黑" panose="020B0503020204020204" charset="-122"/>
              <a:cs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488086" y="3943929"/>
            <a:ext cx="16341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3995" indent="-213995"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+mn-lt"/>
                <a:ea typeface="微软雅黑" panose="020B0503020204020204" charset="-122"/>
                <a:cs typeface="+mn-lt"/>
              </a:rPr>
              <a:t>SIG Robotics</a:t>
            </a:r>
            <a:endParaRPr lang="en-US" altLang="zh-CN" sz="1200" dirty="0"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+mn-lt"/>
                <a:ea typeface="微软雅黑" panose="020B0503020204020204" charset="-122"/>
                <a:cs typeface="+mn-lt"/>
              </a:rPr>
              <a:t>SIG AI</a:t>
            </a:r>
            <a:endParaRPr lang="en-US" altLang="zh-CN" sz="1200" dirty="0">
              <a:latin typeface="+mn-lt"/>
              <a:ea typeface="微软雅黑" panose="020B0503020204020204" charset="-122"/>
              <a:cs typeface="+mn-lt"/>
            </a:endParaRPr>
          </a:p>
          <a:p>
            <a:pPr marL="213995" indent="-213995"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+mn-lt"/>
                <a:ea typeface="微软雅黑" panose="020B0503020204020204" charset="-122"/>
                <a:cs typeface="+mn-lt"/>
              </a:rPr>
              <a:t>SIG MEC</a:t>
            </a:r>
            <a:endParaRPr lang="en-US" altLang="zh-CN" sz="1200" dirty="0">
              <a:latin typeface="+mn-lt"/>
              <a:ea typeface="微软雅黑" panose="020B0503020204020204" charset="-122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Diverse Partnerships Across Industry, Academia and Research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14069" y="1374140"/>
            <a:ext cx="10237107" cy="4321266"/>
            <a:chOff x="-300542" y="1792126"/>
            <a:chExt cx="10283930" cy="4517044"/>
          </a:xfrm>
        </p:grpSpPr>
        <p:grpSp>
          <p:nvGrpSpPr>
            <p:cNvPr id="5" name="组合 4"/>
            <p:cNvGrpSpPr/>
            <p:nvPr/>
          </p:nvGrpSpPr>
          <p:grpSpPr>
            <a:xfrm>
              <a:off x="-300542" y="3031197"/>
              <a:ext cx="10283930" cy="513926"/>
              <a:chOff x="554952" y="3031197"/>
              <a:chExt cx="10283930" cy="513926"/>
            </a:xfrm>
          </p:grpSpPr>
          <p:pic>
            <p:nvPicPr>
              <p:cNvPr id="50" name="Picture 4" descr="日均会议120场，亿联网络UME助力中国信通院内部沟通更便捷_中华网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8700" y="3031197"/>
                <a:ext cx="930182" cy="513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Google Shape;240;p15"/>
              <p:cNvPicPr preferRelativeResize="0"/>
              <p:nvPr/>
            </p:nvPicPr>
            <p:blipFill rotWithShape="1">
              <a:blip r:embed="rId2"/>
              <a:srcRect l="20692" r="41589"/>
              <a:stretch>
                <a:fillRect/>
              </a:stretch>
            </p:blipFill>
            <p:spPr>
              <a:xfrm>
                <a:off x="8096691" y="3035091"/>
                <a:ext cx="1171675" cy="5061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Picture 18" descr="jylink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1482" y="3107625"/>
                <a:ext cx="1104874" cy="3610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6" descr="XH-iot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00" t="18434" r="7300" b="18434"/>
              <a:stretch>
                <a:fillRect/>
              </a:stretch>
            </p:blipFill>
            <p:spPr bwMode="auto">
              <a:xfrm>
                <a:off x="554952" y="3110480"/>
                <a:ext cx="1216962" cy="355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9021" y="3069953"/>
                <a:ext cx="972126" cy="436415"/>
              </a:xfrm>
              <a:prstGeom prst="rect">
                <a:avLst/>
              </a:prstGeom>
            </p:spPr>
          </p:pic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2249" y="3056112"/>
                <a:ext cx="1686437" cy="464096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-95297" y="4344515"/>
              <a:ext cx="9960416" cy="461588"/>
              <a:chOff x="851921" y="4344514"/>
              <a:chExt cx="9960416" cy="461588"/>
            </a:xfrm>
          </p:grpSpPr>
          <p:pic>
            <p:nvPicPr>
              <p:cNvPr id="45" name="Picture 10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342180" y="4438359"/>
                <a:ext cx="1476535" cy="273899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Google Shape;236;p15"/>
              <p:cNvPicPr preferRelativeResize="0"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921" y="4397629"/>
                <a:ext cx="1583095" cy="355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237;p15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9918476" y="4397628"/>
                <a:ext cx="893861" cy="355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238;p15"/>
              <p:cNvPicPr preferRelativeResize="0"/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5638903" y="4371245"/>
                <a:ext cx="1201418" cy="4081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图片 4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0509" y="4344514"/>
                <a:ext cx="1437781" cy="461588"/>
              </a:xfrm>
              <a:prstGeom prst="rect">
                <a:avLst/>
              </a:prstGeom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-115246" y="3647090"/>
              <a:ext cx="9913339" cy="595458"/>
              <a:chOff x="898998" y="3647090"/>
              <a:chExt cx="9913339" cy="595458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4043" y="3687757"/>
                <a:ext cx="1028245" cy="514122"/>
              </a:xfrm>
              <a:prstGeom prst="rect">
                <a:avLst/>
              </a:prstGeom>
            </p:spPr>
          </p:pic>
          <p:pic>
            <p:nvPicPr>
              <p:cNvPr id="39" name="Picture 2" descr="Orange S.A. - Wikipedia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998" y="3647090"/>
                <a:ext cx="593974" cy="595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14846" y="3735051"/>
                <a:ext cx="1357323" cy="419536"/>
              </a:xfrm>
              <a:prstGeom prst="rect">
                <a:avLst/>
              </a:prstGeom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44162" y="3668278"/>
                <a:ext cx="984652" cy="553081"/>
              </a:xfrm>
              <a:prstGeom prst="rect">
                <a:avLst/>
              </a:prstGeom>
            </p:spPr>
          </p:pic>
          <p:pic>
            <p:nvPicPr>
              <p:cNvPr id="42" name="Google Shape;239;p15"/>
              <p:cNvPicPr preferRelativeResize="0"/>
              <p:nvPr/>
            </p:nvPicPr>
            <p:blipFill rotWithShape="1">
              <a:blip r:embed="rId16"/>
              <a:srcRect/>
              <a:stretch>
                <a:fillRect/>
              </a:stretch>
            </p:blipFill>
            <p:spPr>
              <a:xfrm>
                <a:off x="7350688" y="3823877"/>
                <a:ext cx="784168" cy="2418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Picture 2" descr="HarmonyCloud-谐云科技标志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6730" y="3702055"/>
                <a:ext cx="485526" cy="485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64131" y="3739374"/>
                <a:ext cx="948206" cy="410889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-259528" y="2366595"/>
              <a:ext cx="10201903" cy="562635"/>
              <a:chOff x="610434" y="2366595"/>
              <a:chExt cx="10201903" cy="562635"/>
            </a:xfrm>
          </p:grpSpPr>
          <p:pic>
            <p:nvPicPr>
              <p:cNvPr id="31" name="Google Shape;240;p15"/>
              <p:cNvPicPr preferRelativeResize="0"/>
              <p:nvPr/>
            </p:nvPicPr>
            <p:blipFill rotWithShape="1">
              <a:blip r:embed="rId2"/>
              <a:srcRect r="81659"/>
              <a:stretch>
                <a:fillRect/>
              </a:stretch>
            </p:blipFill>
            <p:spPr>
              <a:xfrm>
                <a:off x="10242613" y="2394843"/>
                <a:ext cx="569724" cy="5061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244;p15"/>
              <p:cNvPicPr preferRelativeResize="0"/>
              <p:nvPr/>
            </p:nvPicPr>
            <p:blipFill rotWithShape="1">
              <a:blip r:embed="rId19"/>
              <a:srcRect/>
              <a:stretch>
                <a:fillRect/>
              </a:stretch>
            </p:blipFill>
            <p:spPr>
              <a:xfrm>
                <a:off x="6062669" y="2385599"/>
                <a:ext cx="524647" cy="524627"/>
              </a:xfrm>
              <a:prstGeom prst="rect">
                <a:avLst/>
              </a:prstGeom>
            </p:spPr>
          </p:pic>
          <p:pic>
            <p:nvPicPr>
              <p:cNvPr id="33" name="Google Shape;245;p15"/>
              <p:cNvPicPr preferRelativeResize="0"/>
              <p:nvPr/>
            </p:nvPicPr>
            <p:blipFill rotWithShape="1">
              <a:blip r:embed="rId20"/>
              <a:srcRect/>
              <a:stretch>
                <a:fillRect/>
              </a:stretch>
            </p:blipFill>
            <p:spPr>
              <a:xfrm>
                <a:off x="4217421" y="2450070"/>
                <a:ext cx="1318949" cy="395684"/>
              </a:xfrm>
              <a:prstGeom prst="rect">
                <a:avLst/>
              </a:prstGeom>
            </p:spPr>
          </p:pic>
          <p:pic>
            <p:nvPicPr>
              <p:cNvPr id="34" name="Google Shape;246;p15"/>
              <p:cNvPicPr preferRelativeResize="0"/>
              <p:nvPr/>
            </p:nvPicPr>
            <p:blipFill rotWithShape="1">
              <a:blip r:embed="rId21"/>
              <a:srcRect/>
              <a:stretch>
                <a:fillRect/>
              </a:stretch>
            </p:blipFill>
            <p:spPr>
              <a:xfrm>
                <a:off x="2357100" y="2489638"/>
                <a:ext cx="1334022" cy="316548"/>
              </a:xfrm>
              <a:prstGeom prst="rect">
                <a:avLst/>
              </a:prstGeom>
            </p:spPr>
          </p:pic>
          <p:pic>
            <p:nvPicPr>
              <p:cNvPr id="35" name="Google Shape;247;p15"/>
              <p:cNvPicPr preferRelativeResize="0"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3615" y="2454467"/>
                <a:ext cx="1513766" cy="386891"/>
              </a:xfrm>
              <a:prstGeom prst="rect">
                <a:avLst/>
              </a:prstGeom>
            </p:spPr>
          </p:pic>
          <p:pic>
            <p:nvPicPr>
              <p:cNvPr id="36" name="Picture 4" descr="Click2Cloud Inc.标志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3680" y="2366595"/>
                <a:ext cx="562635" cy="5626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0434" y="2459245"/>
                <a:ext cx="1220367" cy="377335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-166513" y="1792126"/>
              <a:ext cx="10015872" cy="472502"/>
              <a:chOff x="823010" y="1792126"/>
              <a:chExt cx="10015872" cy="472502"/>
            </a:xfrm>
          </p:grpSpPr>
          <p:pic>
            <p:nvPicPr>
              <p:cNvPr id="25" name="Google Shape;241;p15"/>
              <p:cNvPicPr preferRelativeResize="0"/>
              <p:nvPr/>
            </p:nvPicPr>
            <p:blipFill rotWithShape="1">
              <a:blip r:embed="rId25"/>
              <a:srcRect r="83641"/>
              <a:stretch>
                <a:fillRect/>
              </a:stretch>
            </p:blipFill>
            <p:spPr>
              <a:xfrm>
                <a:off x="823010" y="1792126"/>
                <a:ext cx="631650" cy="4725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41;p15"/>
              <p:cNvPicPr preferRelativeResize="0"/>
              <p:nvPr/>
            </p:nvPicPr>
            <p:blipFill rotWithShape="1">
              <a:blip r:embed="rId25"/>
              <a:srcRect l="50585" r="15751"/>
              <a:stretch>
                <a:fillRect/>
              </a:stretch>
            </p:blipFill>
            <p:spPr>
              <a:xfrm>
                <a:off x="5924336" y="1792126"/>
                <a:ext cx="1299851" cy="4725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41;p15"/>
              <p:cNvPicPr preferRelativeResize="0"/>
              <p:nvPr/>
            </p:nvPicPr>
            <p:blipFill rotWithShape="1">
              <a:blip r:embed="rId25"/>
              <a:srcRect l="16246" r="49716"/>
              <a:stretch>
                <a:fillRect/>
              </a:stretch>
            </p:blipFill>
            <p:spPr>
              <a:xfrm>
                <a:off x="2078722" y="1792126"/>
                <a:ext cx="1314294" cy="4725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26"/>
              <a:srcRect l="-1509" r="1509"/>
              <a:stretch>
                <a:fillRect/>
              </a:stretch>
            </p:blipFill>
            <p:spPr>
              <a:xfrm>
                <a:off x="9243687" y="1840602"/>
                <a:ext cx="1595195" cy="375550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48249" y="1888626"/>
                <a:ext cx="771374" cy="279502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17078" y="1825204"/>
                <a:ext cx="1283196" cy="406345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1083687" y="5670269"/>
              <a:ext cx="7515473" cy="638901"/>
              <a:chOff x="694440" y="5670269"/>
              <a:chExt cx="7515473" cy="638901"/>
            </a:xfrm>
          </p:grpSpPr>
          <p:pic>
            <p:nvPicPr>
              <p:cNvPr id="19" name="Picture 2" descr="北京航空航天大学校徽图片_其他_LOGO标识-图行天下素材网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72" t="36492" r="17270" b="6147"/>
              <a:stretch>
                <a:fillRect/>
              </a:stretch>
            </p:blipFill>
            <p:spPr bwMode="auto">
              <a:xfrm>
                <a:off x="2023594" y="5670269"/>
                <a:ext cx="771602" cy="638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78592" y="5670269"/>
                <a:ext cx="686918" cy="638901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1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60767" y="5670269"/>
                <a:ext cx="660574" cy="638900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31082" y="5670269"/>
                <a:ext cx="678831" cy="638901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33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l="8517" t="9725" r="8517" b="10395"/>
              <a:stretch>
                <a:fillRect/>
              </a:stretch>
            </p:blipFill>
            <p:spPr>
              <a:xfrm>
                <a:off x="694440" y="5670269"/>
                <a:ext cx="663583" cy="638901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34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b="32584"/>
              <a:stretch>
                <a:fillRect/>
              </a:stretch>
            </p:blipFill>
            <p:spPr>
              <a:xfrm>
                <a:off x="4786912" y="5670269"/>
                <a:ext cx="726109" cy="638901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-227087" y="4908070"/>
              <a:ext cx="10137021" cy="660233"/>
              <a:chOff x="635018" y="4931961"/>
              <a:chExt cx="10137021" cy="660233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35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23" t="13012" r="3823" b="12906"/>
              <a:stretch>
                <a:fillRect/>
              </a:stretch>
            </p:blipFill>
            <p:spPr>
              <a:xfrm>
                <a:off x="9975543" y="4942627"/>
                <a:ext cx="796496" cy="6389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998633" y="5055427"/>
                <a:ext cx="1635224" cy="41330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t="15323" b="15530"/>
              <a:stretch>
                <a:fillRect/>
              </a:stretch>
            </p:blipFill>
            <p:spPr>
              <a:xfrm>
                <a:off x="4055012" y="4933264"/>
                <a:ext cx="1052048" cy="657626"/>
              </a:xfrm>
              <a:prstGeom prst="rect">
                <a:avLst/>
              </a:prstGeom>
            </p:spPr>
          </p:pic>
          <p:pic>
            <p:nvPicPr>
              <p:cNvPr id="15" name="Picture 6" descr="高清浙江大学logo"/>
              <p:cNvPicPr>
                <a:picLocks noChangeAspect="1" noChangeArrowheads="1"/>
              </p:cNvPicPr>
              <p:nvPr/>
            </p:nvPicPr>
            <p:blipFill rotWithShape="1">
              <a:blip r:embed="rId38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892" b="13348"/>
              <a:stretch>
                <a:fillRect/>
              </a:stretch>
            </p:blipFill>
            <p:spPr bwMode="auto">
              <a:xfrm>
                <a:off x="2915014" y="4967658"/>
                <a:ext cx="798309" cy="588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t="7151" b="33624"/>
              <a:stretch>
                <a:fillRect/>
              </a:stretch>
            </p:blipFill>
            <p:spPr>
              <a:xfrm>
                <a:off x="5448749" y="4984197"/>
                <a:ext cx="938407" cy="555761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t="9827" b="7469"/>
              <a:stretch>
                <a:fillRect/>
              </a:stretch>
            </p:blipFill>
            <p:spPr>
              <a:xfrm>
                <a:off x="635018" y="4931961"/>
                <a:ext cx="798309" cy="660233"/>
              </a:xfrm>
              <a:prstGeom prst="rect">
                <a:avLst/>
              </a:prstGeom>
            </p:spPr>
          </p:pic>
          <p:pic>
            <p:nvPicPr>
              <p:cNvPr id="18" name="Picture 4" descr="高清复旦大学logo"/>
              <p:cNvPicPr>
                <a:picLocks noChangeAspect="1" noChangeArrowheads="1"/>
              </p:cNvPicPr>
              <p:nvPr/>
            </p:nvPicPr>
            <p:blipFill rotWithShape="1">
              <a:blip r:embed="rId41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27" b="13347"/>
              <a:stretch>
                <a:fillRect/>
              </a:stretch>
            </p:blipFill>
            <p:spPr bwMode="auto">
              <a:xfrm>
                <a:off x="1775016" y="4955425"/>
                <a:ext cx="798309" cy="613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图片 55"/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rcRect t="20648" b="20501"/>
              <a:stretch>
                <a:fillRect/>
              </a:stretch>
            </p:blipFill>
            <p:spPr>
              <a:xfrm>
                <a:off x="6728845" y="4988982"/>
                <a:ext cx="928099" cy="546190"/>
              </a:xfrm>
              <a:prstGeom prst="rect">
                <a:avLst/>
              </a:prstGeom>
            </p:spPr>
          </p:pic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662910" y="5911067"/>
            <a:ext cx="1907066" cy="51344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743439" y="5939801"/>
            <a:ext cx="1466585" cy="387799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13723" y="5922890"/>
            <a:ext cx="1370327" cy="456776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47488" y="5174943"/>
            <a:ext cx="864639" cy="52046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185187" y="5084196"/>
            <a:ext cx="904875" cy="65722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187253" y="5930489"/>
            <a:ext cx="1340711" cy="46254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795968" y="5911067"/>
            <a:ext cx="1188219" cy="421626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196844" y="5922890"/>
            <a:ext cx="1270325" cy="388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4748530"/>
            <a:ext cx="12217400" cy="165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https://kubeedge.io/partners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24765" y="1484630"/>
            <a:ext cx="12217400" cy="1260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More Activities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286" y="1353990"/>
            <a:ext cx="10715908" cy="1391285"/>
          </a:xfrm>
        </p:spPr>
        <p:txBody>
          <a:bodyPr>
            <a:normAutofit fontScale="90000"/>
          </a:bodyPr>
          <a:lstStyle/>
          <a:p>
            <a:pPr marL="0" algn="l" eaLnBrk="1" fontAlgn="auto" latinLnBrk="0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/>
              <a:t>Participated in the LFX Mentorship program for </a:t>
            </a:r>
            <a:r>
              <a:rPr lang="zh-CN" altLang="en-US" sz="1800" b="1" dirty="0">
                <a:solidFill>
                  <a:srgbClr val="3985BE"/>
                </a:solidFill>
                <a:latin typeface="Arial Bold" panose="020B0704020202020204" charset="0"/>
                <a:cs typeface="Arial Bold" panose="020B0704020202020204" charset="0"/>
              </a:rPr>
              <a:t>4+</a:t>
            </a:r>
            <a:r>
              <a:rPr lang="zh-CN" altLang="en-US" sz="1800" dirty="0"/>
              <a:t> years, providing </a:t>
            </a:r>
            <a:r>
              <a:rPr lang="zh-CN" altLang="en-US" sz="1800" b="1" dirty="0">
                <a:solidFill>
                  <a:srgbClr val="3985BE"/>
                </a:solidFill>
                <a:latin typeface="Arial Bold" panose="020B0704020202020204" charset="0"/>
                <a:cs typeface="Arial Bold" panose="020B0704020202020204" charset="0"/>
              </a:rPr>
              <a:t>20+ </a:t>
            </a:r>
            <a:r>
              <a:rPr lang="zh-CN" altLang="en-US" sz="1800" dirty="0" smtClean="0"/>
              <a:t>projects</a:t>
            </a:r>
            <a:r>
              <a:rPr lang="en-US" altLang="zh-CN" sz="1800" dirty="0" smtClean="0"/>
              <a:t>, Covering multiple areas including feature development, documentation, testing, frontend, and more.</a:t>
            </a:r>
            <a:r>
              <a:rPr lang="zh-CN" altLang="en-US" sz="1800" dirty="0" smtClean="0"/>
              <a:t> </a:t>
            </a:r>
            <a:endParaRPr lang="zh-CN" altLang="en-US" sz="1800" dirty="0"/>
          </a:p>
          <a:p>
            <a:pPr marL="0" algn="l" eaLnBrk="1" fontAlgn="auto" latinLnBrk="0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/>
              <a:t>Looks forward to joining forces with emerging talents in the field of computer science to explore the digital </a:t>
            </a:r>
            <a:r>
              <a:rPr lang="zh-CN" altLang="en-US" sz="1800" dirty="0" smtClean="0"/>
              <a:t>future</a:t>
            </a:r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95" y="2713567"/>
            <a:ext cx="5773312" cy="38145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254" y="2777466"/>
            <a:ext cx="794481" cy="70197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562" y="5408616"/>
            <a:ext cx="1030056" cy="90048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54" y="3748490"/>
            <a:ext cx="1071066" cy="95448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2019" y="2846628"/>
            <a:ext cx="1006722" cy="9479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7438" y="4652529"/>
            <a:ext cx="943834" cy="8061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2474" y="4922835"/>
            <a:ext cx="908149" cy="82281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7629" y="3895153"/>
            <a:ext cx="938727" cy="9042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4307" y="4415963"/>
            <a:ext cx="786109" cy="76364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0105" y="4865199"/>
            <a:ext cx="761913" cy="7328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7438" y="3454728"/>
            <a:ext cx="856833" cy="81817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5319" y="5622225"/>
            <a:ext cx="798722" cy="7432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10735" y="5806897"/>
            <a:ext cx="756076" cy="7211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3547" y="3382453"/>
            <a:ext cx="935316" cy="880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4748530"/>
            <a:ext cx="12217400" cy="165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https://kubeedge.io/partners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More Activities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891" y="4341997"/>
            <a:ext cx="3859272" cy="24691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94" y="1250633"/>
            <a:ext cx="6405168" cy="2889068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230822" y="4336922"/>
            <a:ext cx="11755755" cy="635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占位符 2"/>
          <p:cNvSpPr/>
          <p:nvPr>
            <p:custDataLst>
              <p:tags r:id="rId4"/>
            </p:custDataLst>
          </p:nvPr>
        </p:nvSpPr>
        <p:spPr>
          <a:xfrm>
            <a:off x="7889007" y="1771240"/>
            <a:ext cx="3866748" cy="1578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eaLnBrk="1" fontAlgn="auto" latinLnBrk="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1500" dirty="0" smtClean="0"/>
              <a:t>W</a:t>
            </a:r>
            <a:r>
              <a:rPr lang="zh-CN" altLang="en-US" sz="1500" dirty="0" smtClean="0"/>
              <a:t>orks with partners to create a strong, vibrant cloud native edge computing ecosystem. </a:t>
            </a:r>
            <a:endParaRPr lang="zh-CN" altLang="en-US" sz="1500" dirty="0" smtClean="0"/>
          </a:p>
          <a:p>
            <a:pPr marL="0" eaLnBrk="1" fontAlgn="auto" latinLnBrk="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1500" dirty="0" smtClean="0"/>
              <a:t>L</a:t>
            </a:r>
            <a:r>
              <a:rPr lang="zh-CN" altLang="en-US" sz="1500" dirty="0"/>
              <a:t>ist of KubeEdge Distributions, Hosted Platforms and Installers</a:t>
            </a:r>
            <a:endParaRPr lang="zh-CN" altLang="en-US" sz="1500" dirty="0"/>
          </a:p>
          <a:p>
            <a:pPr marL="0" eaLnBrk="1" fontAlgn="auto" latinLnBrk="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1500" dirty="0"/>
              <a:t>Join it if you have the related product</a:t>
            </a:r>
            <a:endParaRPr lang="en-US" altLang="zh-CN" sz="1500" dirty="0"/>
          </a:p>
        </p:txBody>
      </p:sp>
      <p:sp>
        <p:nvSpPr>
          <p:cNvPr id="33" name="文本框 32"/>
          <p:cNvSpPr txBox="1"/>
          <p:nvPr/>
        </p:nvSpPr>
        <p:spPr>
          <a:xfrm>
            <a:off x="7889007" y="3914509"/>
            <a:ext cx="3272156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500" dirty="0">
                <a:solidFill>
                  <a:srgbClr val="0070C0"/>
                </a:solidFill>
              </a:rPr>
              <a:t>https://kubeedge.io/partners</a:t>
            </a:r>
            <a:endParaRPr lang="zh-CN" altLang="en-US" sz="1500" dirty="0">
              <a:solidFill>
                <a:srgbClr val="0070C0"/>
              </a:solidFill>
            </a:endParaRPr>
          </a:p>
        </p:txBody>
      </p:sp>
      <p:sp>
        <p:nvSpPr>
          <p:cNvPr id="34" name="文本占位符 2"/>
          <p:cNvSpPr/>
          <p:nvPr>
            <p:custDataLst>
              <p:tags r:id="rId5"/>
            </p:custDataLst>
          </p:nvPr>
        </p:nvSpPr>
        <p:spPr>
          <a:xfrm>
            <a:off x="480143" y="4856462"/>
            <a:ext cx="5389433" cy="13912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eaLnBrk="1" fontAlgn="auto" latinLnBrk="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/>
              <a:t>D</a:t>
            </a:r>
            <a:r>
              <a:rPr lang="zh-CN" altLang="en-US" sz="1800" dirty="0"/>
              <a:t>esigned to show successful cases of users who have implemented KubeEdge in their business scenarios</a:t>
            </a:r>
            <a:endParaRPr lang="zh-CN" altLang="en-US" sz="1800" dirty="0"/>
          </a:p>
          <a:p>
            <a:pPr marL="0" eaLnBrk="1" fontAlgn="auto" latinLnBrk="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/>
              <a:t>L</a:t>
            </a:r>
            <a:r>
              <a:rPr lang="zh-CN" altLang="en-US" sz="1800" dirty="0"/>
              <a:t>earn how to use KubeEdge in real scenarios</a:t>
            </a:r>
            <a:endParaRPr lang="zh-CN" altLang="en-US" sz="1800" dirty="0"/>
          </a:p>
          <a:p>
            <a:pPr marL="0" eaLnBrk="1" fontAlgn="auto" latinLnBrk="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/>
              <a:t>S</a:t>
            </a:r>
            <a:r>
              <a:rPr lang="zh-CN" altLang="en-US" sz="1800" dirty="0"/>
              <a:t>hare your successful cases with other </a:t>
            </a:r>
            <a:r>
              <a:rPr lang="zh-CN" altLang="en-US" sz="1800" dirty="0" smtClean="0"/>
              <a:t>users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889007" y="1307864"/>
            <a:ext cx="1951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Partners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144" y="4456352"/>
            <a:ext cx="1951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Case Studies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88849" y="6220179"/>
            <a:ext cx="470146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500">
                <a:solidFill>
                  <a:srgbClr val="0070C0"/>
                </a:solidFill>
              </a:rPr>
              <a:t>https://kubeedge.io/case-studies</a:t>
            </a:r>
            <a:endParaRPr lang="zh-CN" altLang="en-US" sz="1500">
              <a:solidFill>
                <a:srgbClr val="0070C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4383183"/>
            <a:ext cx="1737346" cy="102325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538665"/>
            <a:ext cx="1737346" cy="1266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Graduation Process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2303" y="1356595"/>
            <a:ext cx="5660028" cy="25148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22" y="4103971"/>
            <a:ext cx="8116389" cy="2319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Join Us Making Cloud Native Ubiquitous!</a:t>
            </a:r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143885" y="1917065"/>
            <a:ext cx="5435600" cy="3629660"/>
            <a:chOff x="356155" y="1595122"/>
            <a:chExt cx="3942543" cy="2505457"/>
          </a:xfrm>
        </p:grpSpPr>
        <p:grpSp>
          <p:nvGrpSpPr>
            <p:cNvPr id="18" name="组合 17"/>
            <p:cNvGrpSpPr/>
            <p:nvPr/>
          </p:nvGrpSpPr>
          <p:grpSpPr>
            <a:xfrm>
              <a:off x="356155" y="3842001"/>
              <a:ext cx="3942543" cy="258578"/>
              <a:chOff x="704821" y="5255279"/>
              <a:chExt cx="5614838" cy="368258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704821" y="5255279"/>
                <a:ext cx="2874714" cy="368258"/>
                <a:chOff x="2343036" y="2809484"/>
                <a:chExt cx="2874714" cy="368258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2678661" y="2842857"/>
                  <a:ext cx="2539089" cy="30151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defTabSz="2246630" hangingPunct="1"/>
                  <a:r>
                    <a:rPr lang="en-US" altLang="zh-CN" kern="1200" dirty="0">
                      <a:solidFill>
                        <a:srgbClr val="000000"/>
                      </a:solidFill>
                      <a:ea typeface="微软雅黑" panose="020B0503020204020204" charset="-122"/>
                      <a:hlinkClick r:id="rId1"/>
                    </a:rPr>
                    <a:t>https://github.com/kubeedge</a:t>
                  </a:r>
                  <a:endParaRPr lang="en-US" altLang="zh-CN" kern="1200" dirty="0">
                    <a:solidFill>
                      <a:srgbClr val="000000"/>
                    </a:solidFill>
                    <a:ea typeface="微软雅黑" panose="020B0503020204020204" charset="-122"/>
                    <a:hlinkClick r:id="rId1"/>
                  </a:endParaRPr>
                </a:p>
              </p:txBody>
            </p:sp>
            <p:pic>
              <p:nvPicPr>
                <p:cNvPr id="26" name="Picture 2" descr="GitHub Logos and Usage · GitHub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43036" y="2809484"/>
                  <a:ext cx="368256" cy="3682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2" name="组合 21"/>
              <p:cNvGrpSpPr/>
              <p:nvPr/>
            </p:nvGrpSpPr>
            <p:grpSpPr>
              <a:xfrm>
                <a:off x="3555194" y="5287909"/>
                <a:ext cx="2764465" cy="302998"/>
                <a:chOff x="2375665" y="3410423"/>
                <a:chExt cx="2764465" cy="302998"/>
              </a:xfrm>
            </p:grpSpPr>
            <p:pic>
              <p:nvPicPr>
                <p:cNvPr id="23" name="Picture 6" descr="Slack Logo Icon - Download in Colored Outline Style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5665" y="3410423"/>
                  <a:ext cx="302996" cy="3029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文本框 23"/>
                <p:cNvSpPr txBox="1"/>
                <p:nvPr/>
              </p:nvSpPr>
              <p:spPr>
                <a:xfrm>
                  <a:off x="2678661" y="3411166"/>
                  <a:ext cx="2461469" cy="30151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defTabSz="2246630" hangingPunct="1"/>
                  <a:r>
                    <a:rPr lang="en-US" altLang="zh-CN" kern="1200" dirty="0">
                      <a:solidFill>
                        <a:srgbClr val="000000"/>
                      </a:solidFill>
                      <a:ea typeface="微软雅黑" panose="020B0503020204020204" charset="-122"/>
                      <a:hlinkClick r:id="rId4"/>
                    </a:rPr>
                    <a:t>https://kubeedge.slack.com</a:t>
                  </a:r>
                  <a:endParaRPr lang="en-US" altLang="zh-CN" kern="1200" dirty="0">
                    <a:solidFill>
                      <a:srgbClr val="000000"/>
                    </a:solidFill>
                    <a:ea typeface="微软雅黑" panose="020B0503020204020204" charset="-122"/>
                    <a:hlinkClick r:id="rId4"/>
                  </a:endParaRPr>
                </a:p>
              </p:txBody>
            </p:sp>
          </p:grpSp>
        </p:grpSp>
        <p:sp>
          <p:nvSpPr>
            <p:cNvPr id="19" name="矩形 18"/>
            <p:cNvSpPr/>
            <p:nvPr/>
          </p:nvSpPr>
          <p:spPr>
            <a:xfrm>
              <a:off x="510423" y="2751784"/>
              <a:ext cx="3634007" cy="5286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4400" hangingPunct="1"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</a:pPr>
              <a:r>
                <a:rPr lang="it-IT" altLang="zh-CN" sz="1600" dirty="0">
                  <a:solidFill>
                    <a:srgbClr val="000000"/>
                  </a:solidFill>
                  <a:ea typeface="微软雅黑" panose="020B0503020204020204" charset="-122"/>
                  <a:cs typeface="Arial" panose="020B0604020202020204"/>
                </a:rPr>
                <a:t>Multi Domain, Multi-Scene, Edge Computing Platform</a:t>
              </a:r>
              <a:endParaRPr lang="en-US" altLang="zh-CN" sz="2000" dirty="0">
                <a:solidFill>
                  <a:srgbClr val="000000"/>
                </a:solidFill>
                <a:ea typeface="微软雅黑" panose="020B0503020204020204" charset="-122"/>
                <a:cs typeface="Arial" panose="020B0604020202020204"/>
              </a:endParaRPr>
            </a:p>
            <a:p>
              <a:pPr algn="ctr" defTabSz="914400" hangingPunct="1"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</a:pPr>
              <a:r>
                <a:rPr lang="en-US" altLang="zh-CN" sz="2400" b="1" dirty="0">
                  <a:solidFill>
                    <a:srgbClr val="000000"/>
                  </a:solidFill>
                  <a:ea typeface="微软雅黑" panose="020B0503020204020204" charset="-122"/>
                  <a:cs typeface="Arial" panose="020B0604020202020204"/>
                </a:rPr>
                <a:t>Make Cloud Native Ubiquitous</a:t>
              </a:r>
              <a:endParaRPr lang="en-US" altLang="zh-CN" sz="2400" b="1" kern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325" y="1595122"/>
              <a:ext cx="2498203" cy="8577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415492" y="3644742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Thank you</a:t>
            </a:r>
            <a:endParaRPr lang="en-US" sz="6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altLang="zh-CN" dirty="0"/>
          </a:p>
        </p:txBody>
      </p:sp>
      <p:grpSp>
        <p:nvGrpSpPr>
          <p:cNvPr id="158" name="Google Shape;94;p18"/>
          <p:cNvGrpSpPr/>
          <p:nvPr/>
        </p:nvGrpSpPr>
        <p:grpSpPr>
          <a:xfrm>
            <a:off x="555625" y="1599565"/>
            <a:ext cx="11232514" cy="4279114"/>
            <a:chOff x="591402" y="1292521"/>
            <a:chExt cx="10932640" cy="3931235"/>
          </a:xfrm>
        </p:grpSpPr>
        <p:grpSp>
          <p:nvGrpSpPr>
            <p:cNvPr id="159" name="Google Shape;95;p18"/>
            <p:cNvGrpSpPr/>
            <p:nvPr/>
          </p:nvGrpSpPr>
          <p:grpSpPr>
            <a:xfrm>
              <a:off x="691498" y="1292521"/>
              <a:ext cx="10396534" cy="2167795"/>
              <a:chOff x="691498" y="1292521"/>
              <a:chExt cx="10396534" cy="2167795"/>
            </a:xfrm>
          </p:grpSpPr>
          <p:grpSp>
            <p:nvGrpSpPr>
              <p:cNvPr id="194" name="Google Shape;96;p18"/>
              <p:cNvGrpSpPr/>
              <p:nvPr/>
            </p:nvGrpSpPr>
            <p:grpSpPr>
              <a:xfrm>
                <a:off x="2311752" y="1292521"/>
                <a:ext cx="8776280" cy="2083218"/>
                <a:chOff x="1149107" y="2842088"/>
                <a:chExt cx="6582210" cy="1817894"/>
              </a:xfrm>
            </p:grpSpPr>
            <p:cxnSp>
              <p:nvCxnSpPr>
                <p:cNvPr id="202" name="Google Shape;97;p18"/>
                <p:cNvCxnSpPr/>
                <p:nvPr/>
              </p:nvCxnSpPr>
              <p:spPr>
                <a:xfrm>
                  <a:off x="1530340" y="3096077"/>
                  <a:ext cx="626268" cy="33895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3" name="Google Shape;98;p18"/>
                <p:cNvCxnSpPr/>
                <p:nvPr/>
              </p:nvCxnSpPr>
              <p:spPr>
                <a:xfrm rot="10800000" flipH="1">
                  <a:off x="1601725" y="3435028"/>
                  <a:ext cx="554884" cy="51129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4" name="Google Shape;99;p18"/>
                <p:cNvCxnSpPr/>
                <p:nvPr/>
              </p:nvCxnSpPr>
              <p:spPr>
                <a:xfrm rot="10800000" flipH="1">
                  <a:off x="1458957" y="3435030"/>
                  <a:ext cx="697652" cy="51549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pic>
              <p:nvPicPr>
                <p:cNvPr id="205" name="Google Shape;100;p18" descr="Big_Cloud"/>
                <p:cNvPicPr preferRelativeResize="0"/>
                <p:nvPr/>
              </p:nvPicPr>
              <p:blipFill rotWithShape="1">
                <a:blip r:embed="rId1"/>
                <a:srcRect/>
                <a:stretch>
                  <a:fillRect/>
                </a:stretch>
              </p:blipFill>
              <p:spPr>
                <a:xfrm>
                  <a:off x="5078430" y="2842088"/>
                  <a:ext cx="2404173" cy="11756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6" name="Google Shape;101;p18" descr="Big_Cloud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857315" y="3184637"/>
                  <a:ext cx="1512563" cy="62460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7" name="Google Shape;102;p18" descr="Big_Cloud"/>
                <p:cNvPicPr preferRelativeResize="0"/>
                <p:nvPr/>
              </p:nvPicPr>
              <p:blipFill rotWithShape="1">
                <a:blip r:embed="rId1"/>
                <a:srcRect/>
                <a:stretch>
                  <a:fillRect/>
                </a:stretch>
              </p:blipFill>
              <p:spPr>
                <a:xfrm>
                  <a:off x="3429884" y="2988724"/>
                  <a:ext cx="1545272" cy="9023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8" name="Google Shape;103;p18"/>
                <p:cNvSpPr txBox="1"/>
                <p:nvPr/>
              </p:nvSpPr>
              <p:spPr>
                <a:xfrm>
                  <a:off x="2352206" y="3356577"/>
                  <a:ext cx="538938" cy="4596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600"/>
                    <a:buFont typeface="Arial" panose="020B0604020202020204"/>
                    <a:buNone/>
                  </a:pPr>
                  <a:r>
                    <a:rPr lang="en-US" sz="16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ACC</a:t>
                  </a:r>
                  <a:endParaRPr lang="en-US" sz="1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209" name="Google Shape;104;p18"/>
                <p:cNvSpPr/>
                <p:nvPr/>
              </p:nvSpPr>
              <p:spPr>
                <a:xfrm>
                  <a:off x="2192520" y="3313698"/>
                  <a:ext cx="1117351" cy="46321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hangingPunct="1">
                    <a:buClr>
                      <a:srgbClr val="000000"/>
                    </a:buClr>
                    <a:buSzPts val="1600"/>
                    <a:buFont typeface="Arial" panose="020B0604020202020204"/>
                    <a:buNone/>
                  </a:pPr>
                  <a:endParaRPr sz="16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210" name="Google Shape;105;p18"/>
                <p:cNvSpPr/>
                <p:nvPr/>
              </p:nvSpPr>
              <p:spPr>
                <a:xfrm>
                  <a:off x="3390570" y="3348166"/>
                  <a:ext cx="1736032" cy="428747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hangingPunct="1">
                    <a:buClr>
                      <a:srgbClr val="000000"/>
                    </a:buClr>
                    <a:buSzPts val="1600"/>
                    <a:buFont typeface="Arial" panose="020B0604020202020204"/>
                    <a:buNone/>
                  </a:pPr>
                  <a:endParaRPr sz="16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cxnSp>
              <p:nvCxnSpPr>
                <p:cNvPr id="211" name="Google Shape;106;p18"/>
                <p:cNvCxnSpPr/>
                <p:nvPr/>
              </p:nvCxnSpPr>
              <p:spPr>
                <a:xfrm>
                  <a:off x="3237206" y="3390525"/>
                  <a:ext cx="0" cy="98391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2" name="Google Shape;107;p18"/>
                <p:cNvCxnSpPr/>
                <p:nvPr/>
              </p:nvCxnSpPr>
              <p:spPr>
                <a:xfrm>
                  <a:off x="4965512" y="3567369"/>
                  <a:ext cx="0" cy="98391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3" name="Google Shape;108;p18"/>
                <p:cNvCxnSpPr/>
                <p:nvPr/>
              </p:nvCxnSpPr>
              <p:spPr>
                <a:xfrm>
                  <a:off x="7507669" y="3562539"/>
                  <a:ext cx="0" cy="109744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4" name="Google Shape;109;p18"/>
                <p:cNvCxnSpPr/>
                <p:nvPr/>
              </p:nvCxnSpPr>
              <p:spPr>
                <a:xfrm>
                  <a:off x="2136505" y="4093324"/>
                  <a:ext cx="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5" name="Google Shape;110;p18"/>
                <p:cNvCxnSpPr/>
                <p:nvPr/>
              </p:nvCxnSpPr>
              <p:spPr>
                <a:xfrm>
                  <a:off x="1156985" y="4263256"/>
                  <a:ext cx="208022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triangle" w="med" len="med"/>
                  <a:tailEnd type="triangle" w="med" len="med"/>
                </a:ln>
              </p:spPr>
            </p:cxnSp>
            <p:sp>
              <p:nvSpPr>
                <p:cNvPr id="216" name="Google Shape;111;p18"/>
                <p:cNvSpPr/>
                <p:nvPr/>
              </p:nvSpPr>
              <p:spPr>
                <a:xfrm>
                  <a:off x="3243076" y="3396200"/>
                  <a:ext cx="311118" cy="2861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hangingPunct="1">
                    <a:buClr>
                      <a:srgbClr val="000000"/>
                    </a:buClr>
                    <a:buSzPts val="2133"/>
                    <a:buFont typeface="Arial" panose="020B0604020202020204"/>
                    <a:buNone/>
                  </a:pPr>
                  <a:endParaRPr sz="18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7" name="Google Shape;112;p18"/>
                <p:cNvSpPr/>
                <p:nvPr/>
              </p:nvSpPr>
              <p:spPr>
                <a:xfrm>
                  <a:off x="4750959" y="3344373"/>
                  <a:ext cx="429105" cy="3946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hangingPunct="1">
                    <a:buClr>
                      <a:srgbClr val="000000"/>
                    </a:buClr>
                    <a:buSzPts val="2133"/>
                    <a:buFont typeface="Arial" panose="020B0604020202020204"/>
                    <a:buNone/>
                  </a:pPr>
                  <a:endParaRPr sz="18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8" name="Google Shape;113;p18"/>
                <p:cNvSpPr/>
                <p:nvPr/>
              </p:nvSpPr>
              <p:spPr>
                <a:xfrm>
                  <a:off x="7302212" y="3453126"/>
                  <a:ext cx="429105" cy="3946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hangingPunct="1">
                    <a:buClr>
                      <a:srgbClr val="000000"/>
                    </a:buClr>
                    <a:buSzPts val="2133"/>
                    <a:buFont typeface="Arial" panose="020B0604020202020204"/>
                    <a:buNone/>
                  </a:pPr>
                  <a:endParaRPr sz="18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9" name="Google Shape;114;p18"/>
                <p:cNvSpPr txBox="1"/>
                <p:nvPr/>
              </p:nvSpPr>
              <p:spPr>
                <a:xfrm>
                  <a:off x="3989241" y="3356577"/>
                  <a:ext cx="459085" cy="4596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600"/>
                    <a:buFont typeface="Arial" panose="020B0604020202020204"/>
                    <a:buNone/>
                  </a:pPr>
                  <a:r>
                    <a:rPr lang="en-US" sz="16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AGG</a:t>
                  </a:r>
                  <a:endParaRPr lang="en-US" sz="16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220" name="Google Shape;115;p18"/>
                <p:cNvSpPr txBox="1"/>
                <p:nvPr/>
              </p:nvSpPr>
              <p:spPr>
                <a:xfrm>
                  <a:off x="6036116" y="3356577"/>
                  <a:ext cx="574501" cy="4596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600"/>
                    <a:buFont typeface="Arial" panose="020B0604020202020204"/>
                    <a:buNone/>
                  </a:pPr>
                  <a:r>
                    <a:rPr lang="en-US" sz="16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Metro</a:t>
                  </a:r>
                  <a:endParaRPr lang="en-US" sz="16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cxnSp>
              <p:nvCxnSpPr>
                <p:cNvPr id="221" name="Google Shape;116;p18"/>
                <p:cNvCxnSpPr/>
                <p:nvPr/>
              </p:nvCxnSpPr>
              <p:spPr>
                <a:xfrm>
                  <a:off x="1149107" y="4610359"/>
                  <a:ext cx="635856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triangle" w="med" len="med"/>
                  <a:tailEnd type="triangle" w="med" len="med"/>
                </a:ln>
              </p:spPr>
            </p:cxnSp>
            <p:pic>
              <p:nvPicPr>
                <p:cNvPr id="222" name="Google Shape;117;p18" descr="图片235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3208258" y="3254458"/>
                  <a:ext cx="360253" cy="4265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3" name="Google Shape;118;p18" descr="图片235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1969263" y="3138120"/>
                  <a:ext cx="23474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4" name="Google Shape;119;p18" descr="图片235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2202315" y="3667755"/>
                  <a:ext cx="295617" cy="3499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5" name="Google Shape;120;p18" descr="图片235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4787032" y="3264342"/>
                  <a:ext cx="360253" cy="4265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6" name="Google Shape;121;p18" descr="图片235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7311447" y="3372763"/>
                  <a:ext cx="360253" cy="4265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7" name="Google Shape;122;p18"/>
                <p:cNvSpPr txBox="1"/>
                <p:nvPr/>
              </p:nvSpPr>
              <p:spPr>
                <a:xfrm>
                  <a:off x="5993145" y="4251210"/>
                  <a:ext cx="898011" cy="3431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25" tIns="60950" rIns="121925" bIns="6095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&gt;200km</a:t>
                  </a:r>
                  <a:endParaRPr sz="1800">
                    <a:solidFill>
                      <a:srgbClr val="000000"/>
                    </a:solidFill>
                    <a:cs typeface="Arial" panose="020B0604020202020204"/>
                  </a:endParaRPr>
                </a:p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&gt;20ms</a:t>
                  </a:r>
                  <a:endParaRPr lang="en-US" sz="10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cxnSp>
              <p:nvCxnSpPr>
                <p:cNvPr id="228" name="Google Shape;123;p18"/>
                <p:cNvCxnSpPr/>
                <p:nvPr/>
              </p:nvCxnSpPr>
              <p:spPr>
                <a:xfrm>
                  <a:off x="1156985" y="4435700"/>
                  <a:ext cx="3808526" cy="704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triangle" w="med" len="med"/>
                  <a:tailEnd type="triangle" w="med" len="med"/>
                </a:ln>
              </p:spPr>
            </p:cxnSp>
            <p:sp>
              <p:nvSpPr>
                <p:cNvPr id="229" name="Google Shape;124;p18"/>
                <p:cNvSpPr txBox="1"/>
                <p:nvPr/>
              </p:nvSpPr>
              <p:spPr>
                <a:xfrm>
                  <a:off x="3790553" y="4113502"/>
                  <a:ext cx="936064" cy="3294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25" tIns="60950" rIns="121925" bIns="6095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50~200km</a:t>
                  </a:r>
                  <a:endParaRPr sz="1800">
                    <a:solidFill>
                      <a:srgbClr val="000000"/>
                    </a:solidFill>
                    <a:cs typeface="Arial" panose="020B0604020202020204"/>
                  </a:endParaRPr>
                </a:p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5~10ms</a:t>
                  </a:r>
                  <a:endParaRPr lang="en-US" sz="10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230" name="Google Shape;125;p18"/>
                <p:cNvSpPr txBox="1"/>
                <p:nvPr/>
              </p:nvSpPr>
              <p:spPr>
                <a:xfrm>
                  <a:off x="1604166" y="3920211"/>
                  <a:ext cx="775248" cy="328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25" tIns="60950" rIns="121925" bIns="6095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~50km</a:t>
                  </a:r>
                  <a:endParaRPr sz="1800">
                    <a:solidFill>
                      <a:srgbClr val="000000"/>
                    </a:solidFill>
                    <a:cs typeface="Arial" panose="020B0604020202020204"/>
                  </a:endParaRPr>
                </a:p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1~5ms</a:t>
                  </a:r>
                  <a:endParaRPr lang="en-US" sz="10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pic>
              <p:nvPicPr>
                <p:cNvPr id="231" name="Google Shape;126;p18" descr="Big_Cloud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76278" y="2946090"/>
                  <a:ext cx="408692" cy="1687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2" name="Google Shape;127;p18" descr="Big_Cloud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77379" y="3383330"/>
                  <a:ext cx="408692" cy="1687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3" name="Google Shape;128;p18" descr="Big_Cloud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56985" y="3881953"/>
                  <a:ext cx="408692" cy="1687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34" name="Google Shape;129;p18"/>
                <p:cNvCxnSpPr/>
                <p:nvPr/>
              </p:nvCxnSpPr>
              <p:spPr>
                <a:xfrm>
                  <a:off x="1149107" y="3552097"/>
                  <a:ext cx="0" cy="109744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5" name="Google Shape;130;p18"/>
              <p:cNvGrpSpPr/>
              <p:nvPr/>
            </p:nvGrpSpPr>
            <p:grpSpPr>
              <a:xfrm>
                <a:off x="691498" y="1877089"/>
                <a:ext cx="1450233" cy="1583227"/>
                <a:chOff x="244934" y="1252956"/>
                <a:chExt cx="1087675" cy="1187420"/>
              </a:xfrm>
            </p:grpSpPr>
            <p:sp>
              <p:nvSpPr>
                <p:cNvPr id="196" name="Google Shape;131;p18"/>
                <p:cNvSpPr txBox="1"/>
                <p:nvPr/>
              </p:nvSpPr>
              <p:spPr>
                <a:xfrm>
                  <a:off x="244934" y="1652273"/>
                  <a:ext cx="799877" cy="3653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62175" tIns="81075" rIns="162175" bIns="81075" anchor="t" anchorCtr="0">
                  <a:spAutoFit/>
                </a:bodyPr>
                <a:lstStyle/>
                <a:p>
                  <a:pPr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Enterprise</a:t>
                  </a:r>
                  <a:endPara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pic>
              <p:nvPicPr>
                <p:cNvPr id="197" name="Google Shape;132;p18" descr="图片719"/>
                <p:cNvPicPr preferRelativeResize="0"/>
                <p:nvPr/>
              </p:nvPicPr>
              <p:blipFill rotWithShape="1">
                <a:blip r:embed="rId4"/>
                <a:srcRect/>
                <a:stretch>
                  <a:fillRect/>
                </a:stretch>
              </p:blipFill>
              <p:spPr>
                <a:xfrm>
                  <a:off x="906160" y="1621908"/>
                  <a:ext cx="426449" cy="2914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8" name="Google Shape;133;p18"/>
                <p:cNvSpPr txBox="1"/>
                <p:nvPr/>
              </p:nvSpPr>
              <p:spPr>
                <a:xfrm>
                  <a:off x="244934" y="1252956"/>
                  <a:ext cx="581067" cy="3653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62175" tIns="81075" rIns="162175" bIns="81075" anchor="t" anchorCtr="0">
                  <a:spAutoFit/>
                </a:bodyPr>
                <a:lstStyle/>
                <a:p>
                  <a:pPr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Home</a:t>
                  </a:r>
                  <a:endPara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pic>
              <p:nvPicPr>
                <p:cNvPr id="199" name="Google Shape;134;p18" descr="图片721"/>
                <p:cNvPicPr preferRelativeResize="0"/>
                <p:nvPr/>
              </p:nvPicPr>
              <p:blipFill rotWithShape="1">
                <a:blip r:embed="rId5"/>
                <a:srcRect/>
                <a:stretch>
                  <a:fillRect/>
                </a:stretch>
              </p:blipFill>
              <p:spPr>
                <a:xfrm>
                  <a:off x="899592" y="1278094"/>
                  <a:ext cx="376011" cy="2723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0" name="Google Shape;135;p18" descr="图片51"/>
                <p:cNvPicPr preferRelativeResize="0"/>
                <p:nvPr/>
              </p:nvPicPr>
              <p:blipFill rotWithShape="1">
                <a:blip r:embed="rId6"/>
                <a:srcRect/>
                <a:stretch>
                  <a:fillRect/>
                </a:stretch>
              </p:blipFill>
              <p:spPr>
                <a:xfrm>
                  <a:off x="992962" y="2039816"/>
                  <a:ext cx="225634" cy="2969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1" name="Google Shape;136;p18"/>
                <p:cNvSpPr txBox="1"/>
                <p:nvPr/>
              </p:nvSpPr>
              <p:spPr>
                <a:xfrm>
                  <a:off x="244934" y="2075037"/>
                  <a:ext cx="688067" cy="3653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62175" tIns="81075" rIns="162175" bIns="81075" anchor="t" anchorCtr="0">
                  <a:spAutoFit/>
                </a:bodyPr>
                <a:lstStyle/>
                <a:p>
                  <a:pPr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eNodeB</a:t>
                  </a:r>
                  <a:endParaRPr lang="en-US" sz="1200" dirty="0" err="1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60" name="Google Shape;137;p18"/>
            <p:cNvGrpSpPr/>
            <p:nvPr/>
          </p:nvGrpSpPr>
          <p:grpSpPr>
            <a:xfrm>
              <a:off x="591402" y="4661397"/>
              <a:ext cx="10932640" cy="562359"/>
              <a:chOff x="591402" y="4661397"/>
              <a:chExt cx="10932640" cy="562359"/>
            </a:xfrm>
          </p:grpSpPr>
          <p:sp>
            <p:nvSpPr>
              <p:cNvPr id="190" name="Google Shape;138;p18"/>
              <p:cNvSpPr txBox="1"/>
              <p:nvPr/>
            </p:nvSpPr>
            <p:spPr>
              <a:xfrm>
                <a:off x="1825358" y="4672465"/>
                <a:ext cx="3100032" cy="551291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600" tIns="60800" rIns="121600" bIns="60800" anchor="t" anchorCtr="0">
                <a:spAutoFit/>
              </a:bodyPr>
              <a:lstStyle/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2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V2X, AR/VR, AI</a:t>
                </a:r>
                <a:endParaRPr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2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AI Inference</a:t>
                </a:r>
                <a:endParaRPr 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91" name="Google Shape;139;p18"/>
              <p:cNvSpPr txBox="1"/>
              <p:nvPr/>
            </p:nvSpPr>
            <p:spPr>
              <a:xfrm>
                <a:off x="5067919" y="4661397"/>
                <a:ext cx="2618667" cy="561791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600" tIns="60800" rIns="121600" bIns="60800" anchor="t" anchorCtr="0">
                <a:noAutofit/>
              </a:bodyPr>
              <a:lstStyle/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vCDN, AR/VR</a:t>
                </a:r>
                <a:endParaRPr>
                  <a:solidFill>
                    <a:srgbClr val="000000"/>
                  </a:solidFill>
                  <a:cs typeface="Arial" panose="020B0604020202020204"/>
                </a:endParaRPr>
              </a:p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Rendering, Video transcoding</a:t>
                </a:r>
                <a:endParaRPr lang="en-US" sz="12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92" name="Google Shape;140;p18"/>
              <p:cNvSpPr txBox="1"/>
              <p:nvPr/>
            </p:nvSpPr>
            <p:spPr>
              <a:xfrm>
                <a:off x="7868910" y="4661397"/>
                <a:ext cx="3655132" cy="551291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600" tIns="60800" rIns="121600" bIns="60800" anchor="t" anchorCtr="0">
                <a:spAutoFit/>
              </a:bodyPr>
              <a:lstStyle/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AI Training , Big Data</a:t>
                </a:r>
                <a:endParaRPr sz="12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  <a:p>
                <a:pPr marL="171450" indent="-171450" hangingPunct="1">
                  <a:lnSpc>
                    <a:spcPct val="130000"/>
                  </a:lnSpc>
                  <a:buClr>
                    <a:srgbClr val="000000"/>
                  </a:buClr>
                  <a:buSzPts val="1200"/>
                  <a:buFont typeface="Arial" panose="020B0604020202020204"/>
                  <a:buChar char="•"/>
                </a:pPr>
                <a:r>
                  <a: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AI Training/Inferencing, Video transcoding</a:t>
                </a:r>
                <a:endParaRPr lang="en-US" sz="12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93" name="Google Shape;141;p18"/>
              <p:cNvSpPr/>
              <p:nvPr/>
            </p:nvSpPr>
            <p:spPr>
              <a:xfrm>
                <a:off x="591402" y="4685857"/>
                <a:ext cx="1117614" cy="421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Typical Apps</a:t>
                </a:r>
                <a:endParaRPr lang="en-US" sz="12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161" name="Google Shape;142;p18"/>
            <p:cNvGrpSpPr/>
            <p:nvPr/>
          </p:nvGrpSpPr>
          <p:grpSpPr>
            <a:xfrm>
              <a:off x="798384" y="3528669"/>
              <a:ext cx="9496086" cy="1142609"/>
              <a:chOff x="798384" y="3528669"/>
              <a:chExt cx="9496086" cy="1142609"/>
            </a:xfrm>
          </p:grpSpPr>
          <p:grpSp>
            <p:nvGrpSpPr>
              <p:cNvPr id="162" name="Google Shape;143;p18"/>
              <p:cNvGrpSpPr/>
              <p:nvPr/>
            </p:nvGrpSpPr>
            <p:grpSpPr>
              <a:xfrm>
                <a:off x="5682405" y="3553773"/>
                <a:ext cx="1717884" cy="1117505"/>
                <a:chOff x="3679912" y="835615"/>
                <a:chExt cx="1680758" cy="1316412"/>
              </a:xfrm>
            </p:grpSpPr>
            <p:sp>
              <p:nvSpPr>
                <p:cNvPr id="183" name="Google Shape;144;p18"/>
                <p:cNvSpPr/>
                <p:nvPr/>
              </p:nvSpPr>
              <p:spPr>
                <a:xfrm>
                  <a:off x="3684717" y="835615"/>
                  <a:ext cx="1675953" cy="890449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62175" tIns="81075" rIns="162175" bIns="81075" anchor="ctr" anchorCtr="0">
                  <a:no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endParaRPr sz="12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4" name="Google Shape;145;p18"/>
                <p:cNvSpPr/>
                <p:nvPr/>
              </p:nvSpPr>
              <p:spPr>
                <a:xfrm>
                  <a:off x="3895160" y="835617"/>
                  <a:ext cx="1319300" cy="5298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Regional Edge </a:t>
                  </a:r>
                  <a:endPara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185" name="Google Shape;146;p18"/>
                <p:cNvSpPr/>
                <p:nvPr/>
              </p:nvSpPr>
              <p:spPr>
                <a:xfrm>
                  <a:off x="4184531" y="1067807"/>
                  <a:ext cx="1091287" cy="547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10000" extrusionOk="0">
                      <a:moveTo>
                        <a:pt x="8448" y="9807"/>
                      </a:moveTo>
                      <a:lnTo>
                        <a:pt x="1220" y="9711"/>
                      </a:lnTo>
                      <a:cubicBezTo>
                        <a:pt x="1220" y="9711"/>
                        <a:pt x="0" y="9253"/>
                        <a:pt x="199" y="6988"/>
                      </a:cubicBezTo>
                      <a:cubicBezTo>
                        <a:pt x="424" y="4530"/>
                        <a:pt x="1638" y="4336"/>
                        <a:pt x="1638" y="4336"/>
                      </a:cubicBezTo>
                      <a:cubicBezTo>
                        <a:pt x="1638" y="4336"/>
                        <a:pt x="1711" y="1277"/>
                        <a:pt x="3806" y="627"/>
                      </a:cubicBezTo>
                      <a:cubicBezTo>
                        <a:pt x="5849" y="0"/>
                        <a:pt x="6684" y="2940"/>
                        <a:pt x="6684" y="2940"/>
                      </a:cubicBezTo>
                      <a:cubicBezTo>
                        <a:pt x="6684" y="2940"/>
                        <a:pt x="7732" y="1542"/>
                        <a:pt x="8621" y="2867"/>
                      </a:cubicBezTo>
                      <a:cubicBezTo>
                        <a:pt x="9363" y="3952"/>
                        <a:pt x="9054" y="5692"/>
                        <a:pt x="9054" y="5692"/>
                      </a:cubicBezTo>
                      <a:cubicBezTo>
                        <a:pt x="9054" y="5692"/>
                        <a:pt x="10000" y="6361"/>
                        <a:pt x="9841" y="8096"/>
                      </a:cubicBezTo>
                      <a:cubicBezTo>
                        <a:pt x="9668" y="10000"/>
                        <a:pt x="8448" y="9807"/>
                        <a:pt x="8448" y="9807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53175" tIns="76575" rIns="153175" bIns="76575" anchor="ctr" anchorCtr="0">
                  <a:noAutofit/>
                </a:bodyPr>
                <a:lstStyle/>
                <a:p>
                  <a:pPr algn="ctr" hangingPunct="1">
                    <a:lnSpc>
                      <a:spcPct val="222000"/>
                    </a:lnSpc>
                    <a:buClr>
                      <a:srgbClr val="C00000"/>
                    </a:buClr>
                    <a:buSzPts val="720"/>
                    <a:buFont typeface="Arial" panose="020B0604020202020204"/>
                    <a:buNone/>
                  </a:pPr>
                  <a:endParaRPr sz="16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186" name="Google Shape;147;p18"/>
                <p:cNvSpPr/>
                <p:nvPr/>
              </p:nvSpPr>
              <p:spPr>
                <a:xfrm>
                  <a:off x="4437635" y="1189242"/>
                  <a:ext cx="759393" cy="9627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Cloud</a:t>
                  </a:r>
                  <a:endParaRPr sz="1800" dirty="0">
                    <a:solidFill>
                      <a:srgbClr val="000000"/>
                    </a:solidFill>
                    <a:cs typeface="Arial" panose="020B0604020202020204"/>
                  </a:endParaRPr>
                </a:p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 Services</a:t>
                  </a:r>
                  <a:endParaRPr lang="en-US" sz="10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grpSp>
              <p:nvGrpSpPr>
                <p:cNvPr id="187" name="Google Shape;148;p18"/>
                <p:cNvGrpSpPr/>
                <p:nvPr/>
              </p:nvGrpSpPr>
              <p:grpSpPr>
                <a:xfrm>
                  <a:off x="3679912" y="1166396"/>
                  <a:ext cx="856482" cy="513447"/>
                  <a:chOff x="4139952" y="2535806"/>
                  <a:chExt cx="1080000" cy="663467"/>
                </a:xfrm>
              </p:grpSpPr>
              <p:sp>
                <p:nvSpPr>
                  <p:cNvPr id="188" name="Google Shape;149;p18"/>
                  <p:cNvSpPr/>
                  <p:nvPr/>
                </p:nvSpPr>
                <p:spPr>
                  <a:xfrm>
                    <a:off x="4139952" y="2535806"/>
                    <a:ext cx="1080000" cy="54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0" h="10000" extrusionOk="0">
                        <a:moveTo>
                          <a:pt x="8448" y="9807"/>
                        </a:moveTo>
                        <a:lnTo>
                          <a:pt x="1220" y="9711"/>
                        </a:lnTo>
                        <a:cubicBezTo>
                          <a:pt x="1220" y="9711"/>
                          <a:pt x="0" y="9253"/>
                          <a:pt x="199" y="6988"/>
                        </a:cubicBezTo>
                        <a:cubicBezTo>
                          <a:pt x="424" y="4530"/>
                          <a:pt x="1638" y="4336"/>
                          <a:pt x="1638" y="4336"/>
                        </a:cubicBezTo>
                        <a:cubicBezTo>
                          <a:pt x="1638" y="4336"/>
                          <a:pt x="1711" y="1277"/>
                          <a:pt x="3806" y="627"/>
                        </a:cubicBezTo>
                        <a:cubicBezTo>
                          <a:pt x="5849" y="0"/>
                          <a:pt x="6684" y="2940"/>
                          <a:pt x="6684" y="2940"/>
                        </a:cubicBezTo>
                        <a:cubicBezTo>
                          <a:pt x="6684" y="2940"/>
                          <a:pt x="7732" y="1542"/>
                          <a:pt x="8621" y="2867"/>
                        </a:cubicBezTo>
                        <a:cubicBezTo>
                          <a:pt x="9363" y="3952"/>
                          <a:pt x="9054" y="5692"/>
                          <a:pt x="9054" y="5692"/>
                        </a:cubicBezTo>
                        <a:cubicBezTo>
                          <a:pt x="9054" y="5692"/>
                          <a:pt x="10000" y="6361"/>
                          <a:pt x="9841" y="8096"/>
                        </a:cubicBezTo>
                        <a:cubicBezTo>
                          <a:pt x="9668" y="10000"/>
                          <a:pt x="8448" y="9807"/>
                          <a:pt x="8448" y="980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9ED6"/>
                      </a:gs>
                      <a:gs pos="12000">
                        <a:srgbClr val="009ED6"/>
                      </a:gs>
                      <a:gs pos="67000">
                        <a:srgbClr val="006F96"/>
                      </a:gs>
                      <a:gs pos="100000">
                        <a:srgbClr val="006082"/>
                      </a:gs>
                    </a:gsLst>
                    <a:lin ang="5400000" scaled="0"/>
                  </a:gradFill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86325" tIns="43150" rIns="86325" bIns="43150" anchor="ctr" anchorCtr="0">
                    <a:noAutofit/>
                  </a:bodyPr>
                  <a:lstStyle/>
                  <a:p>
                    <a:pPr algn="ctr" hangingPunct="1">
                      <a:lnSpc>
                        <a:spcPct val="222000"/>
                      </a:lnSpc>
                      <a:buClr>
                        <a:srgbClr val="C00000"/>
                      </a:buClr>
                      <a:buSzPts val="720"/>
                      <a:buFont typeface="Arial" panose="020B0604020202020204"/>
                      <a:buNone/>
                    </a:pPr>
                    <a:endParaRPr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endParaRPr>
                  </a:p>
                </p:txBody>
              </p:sp>
              <p:sp>
                <p:nvSpPr>
                  <p:cNvPr id="189" name="Google Shape;150;p18"/>
                  <p:cNvSpPr/>
                  <p:nvPr/>
                </p:nvSpPr>
                <p:spPr>
                  <a:xfrm>
                    <a:off x="4413533" y="2717975"/>
                    <a:ext cx="552428" cy="4812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25" tIns="34250" rIns="68525" bIns="34250" anchor="t" anchorCtr="0">
                    <a:spAutoFit/>
                  </a:bodyPr>
                  <a:lstStyle/>
                  <a:p>
                    <a:pPr algn="ctr" hangingPunct="1">
                      <a:buClr>
                        <a:srgbClr val="FFFFFF"/>
                      </a:buClr>
                      <a:buSzPts val="1050"/>
                      <a:buFont typeface="Arial" panose="020B0604020202020204"/>
                      <a:buNone/>
                    </a:pPr>
                    <a:r>
                      <a:rPr lang="en-US" sz="90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MEC</a:t>
                    </a:r>
                    <a:endParaRPr lang="en-US" sz="900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endParaRPr>
                  </a:p>
                </p:txBody>
              </p:sp>
            </p:grpSp>
          </p:grpSp>
          <p:grpSp>
            <p:nvGrpSpPr>
              <p:cNvPr id="163" name="Google Shape;151;p18"/>
              <p:cNvGrpSpPr/>
              <p:nvPr/>
            </p:nvGrpSpPr>
            <p:grpSpPr>
              <a:xfrm>
                <a:off x="3678028" y="3535874"/>
                <a:ext cx="1525861" cy="798003"/>
                <a:chOff x="1578388" y="1396997"/>
                <a:chExt cx="1570436" cy="934023"/>
              </a:xfrm>
            </p:grpSpPr>
            <p:sp>
              <p:nvSpPr>
                <p:cNvPr id="179" name="Google Shape;152;p18"/>
                <p:cNvSpPr/>
                <p:nvPr/>
              </p:nvSpPr>
              <p:spPr>
                <a:xfrm>
                  <a:off x="1721154" y="1627564"/>
                  <a:ext cx="1284759" cy="6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10000" extrusionOk="0">
                      <a:moveTo>
                        <a:pt x="8448" y="9807"/>
                      </a:moveTo>
                      <a:lnTo>
                        <a:pt x="1220" y="9711"/>
                      </a:lnTo>
                      <a:cubicBezTo>
                        <a:pt x="1220" y="9711"/>
                        <a:pt x="0" y="9253"/>
                        <a:pt x="199" y="6988"/>
                      </a:cubicBezTo>
                      <a:cubicBezTo>
                        <a:pt x="424" y="4530"/>
                        <a:pt x="1638" y="4336"/>
                        <a:pt x="1638" y="4336"/>
                      </a:cubicBezTo>
                      <a:cubicBezTo>
                        <a:pt x="1638" y="4336"/>
                        <a:pt x="1711" y="1277"/>
                        <a:pt x="3806" y="627"/>
                      </a:cubicBezTo>
                      <a:cubicBezTo>
                        <a:pt x="5849" y="0"/>
                        <a:pt x="6684" y="2940"/>
                        <a:pt x="6684" y="2940"/>
                      </a:cubicBezTo>
                      <a:cubicBezTo>
                        <a:pt x="6684" y="2940"/>
                        <a:pt x="7732" y="1542"/>
                        <a:pt x="8621" y="2867"/>
                      </a:cubicBezTo>
                      <a:cubicBezTo>
                        <a:pt x="9363" y="3952"/>
                        <a:pt x="9054" y="5692"/>
                        <a:pt x="9054" y="5692"/>
                      </a:cubicBezTo>
                      <a:cubicBezTo>
                        <a:pt x="9054" y="5692"/>
                        <a:pt x="10000" y="6361"/>
                        <a:pt x="9841" y="8096"/>
                      </a:cubicBezTo>
                      <a:cubicBezTo>
                        <a:pt x="9668" y="10000"/>
                        <a:pt x="8448" y="9807"/>
                        <a:pt x="8448" y="980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9ED6"/>
                    </a:gs>
                    <a:gs pos="12000">
                      <a:srgbClr val="009ED6"/>
                    </a:gs>
                    <a:gs pos="67000">
                      <a:srgbClr val="006F96"/>
                    </a:gs>
                    <a:gs pos="100000">
                      <a:srgbClr val="006082"/>
                    </a:gs>
                  </a:gsLst>
                  <a:lin ang="5400000" scaled="0"/>
                </a:gra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53175" tIns="76575" rIns="153175" bIns="76575" anchor="ctr" anchorCtr="0">
                  <a:noAutofit/>
                </a:bodyPr>
                <a:lstStyle/>
                <a:p>
                  <a:pPr algn="ctr" hangingPunct="1">
                    <a:lnSpc>
                      <a:spcPct val="249000"/>
                    </a:lnSpc>
                    <a:buClr>
                      <a:srgbClr val="C00000"/>
                    </a:buClr>
                    <a:buSzPts val="640"/>
                    <a:buFont typeface="Arial" panose="020B0604020202020204"/>
                    <a:buNone/>
                  </a:pPr>
                  <a:endParaRPr sz="12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180" name="Google Shape;153;p18"/>
                <p:cNvSpPr/>
                <p:nvPr/>
              </p:nvSpPr>
              <p:spPr>
                <a:xfrm>
                  <a:off x="1578388" y="1396997"/>
                  <a:ext cx="1570436" cy="890449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62175" tIns="81075" rIns="162175" bIns="81075" anchor="ctr" anchorCtr="0">
                  <a:no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67"/>
                    <a:buFont typeface="Arial" panose="020B0604020202020204"/>
                    <a:buNone/>
                  </a:pPr>
                  <a:endParaRPr sz="10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1" name="Google Shape;154;p18"/>
                <p:cNvSpPr/>
                <p:nvPr/>
              </p:nvSpPr>
              <p:spPr>
                <a:xfrm>
                  <a:off x="2062087" y="1870804"/>
                  <a:ext cx="566217" cy="4602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FFFFFF"/>
                    </a:buClr>
                    <a:buSzPts val="1067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FFFFFF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rPr>
                    <a:t>MEC</a:t>
                  </a:r>
                  <a:endParaRPr lang="en-US" sz="10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2" name="Google Shape;155;p18"/>
                <p:cNvSpPr/>
                <p:nvPr/>
              </p:nvSpPr>
              <p:spPr>
                <a:xfrm>
                  <a:off x="1890509" y="1396999"/>
                  <a:ext cx="909383" cy="3804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1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City Edge</a:t>
                  </a:r>
                  <a:endParaRPr lang="en-US" sz="10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</p:grpSp>
          <p:grpSp>
            <p:nvGrpSpPr>
              <p:cNvPr id="164" name="Google Shape;156;p18"/>
              <p:cNvGrpSpPr/>
              <p:nvPr/>
            </p:nvGrpSpPr>
            <p:grpSpPr>
              <a:xfrm>
                <a:off x="8770470" y="3541918"/>
                <a:ext cx="1524000" cy="758979"/>
                <a:chOff x="5826221" y="835615"/>
                <a:chExt cx="1427787" cy="894071"/>
              </a:xfrm>
            </p:grpSpPr>
            <p:sp>
              <p:nvSpPr>
                <p:cNvPr id="175" name="Google Shape;157;p18"/>
                <p:cNvSpPr/>
                <p:nvPr/>
              </p:nvSpPr>
              <p:spPr>
                <a:xfrm>
                  <a:off x="5897603" y="1044558"/>
                  <a:ext cx="1284758" cy="6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10000" extrusionOk="0">
                      <a:moveTo>
                        <a:pt x="8448" y="9807"/>
                      </a:moveTo>
                      <a:lnTo>
                        <a:pt x="1220" y="9711"/>
                      </a:lnTo>
                      <a:cubicBezTo>
                        <a:pt x="1220" y="9711"/>
                        <a:pt x="0" y="9253"/>
                        <a:pt x="199" y="6988"/>
                      </a:cubicBezTo>
                      <a:cubicBezTo>
                        <a:pt x="424" y="4530"/>
                        <a:pt x="1638" y="4336"/>
                        <a:pt x="1638" y="4336"/>
                      </a:cubicBezTo>
                      <a:cubicBezTo>
                        <a:pt x="1638" y="4336"/>
                        <a:pt x="1711" y="1277"/>
                        <a:pt x="3806" y="627"/>
                      </a:cubicBezTo>
                      <a:cubicBezTo>
                        <a:pt x="5849" y="0"/>
                        <a:pt x="6684" y="2940"/>
                        <a:pt x="6684" y="2940"/>
                      </a:cubicBezTo>
                      <a:cubicBezTo>
                        <a:pt x="6684" y="2940"/>
                        <a:pt x="7732" y="1542"/>
                        <a:pt x="8621" y="2867"/>
                      </a:cubicBezTo>
                      <a:cubicBezTo>
                        <a:pt x="9363" y="3952"/>
                        <a:pt x="9054" y="5692"/>
                        <a:pt x="9054" y="5692"/>
                      </a:cubicBezTo>
                      <a:cubicBezTo>
                        <a:pt x="9054" y="5692"/>
                        <a:pt x="10000" y="6361"/>
                        <a:pt x="9841" y="8096"/>
                      </a:cubicBezTo>
                      <a:cubicBezTo>
                        <a:pt x="9668" y="10000"/>
                        <a:pt x="8448" y="9807"/>
                        <a:pt x="8448" y="9807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53175" tIns="76575" rIns="153175" bIns="76575" anchor="ctr" anchorCtr="0">
                  <a:noAutofit/>
                </a:bodyPr>
                <a:lstStyle/>
                <a:p>
                  <a:pPr algn="ctr" hangingPunct="1">
                    <a:lnSpc>
                      <a:spcPct val="249000"/>
                    </a:lnSpc>
                    <a:buClr>
                      <a:srgbClr val="C00000"/>
                    </a:buClr>
                    <a:buSzPts val="640"/>
                    <a:buFont typeface="Arial" panose="020B0604020202020204"/>
                    <a:buNone/>
                  </a:pPr>
                  <a:endParaRPr sz="12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176" name="Google Shape;158;p18"/>
                <p:cNvSpPr/>
                <p:nvPr/>
              </p:nvSpPr>
              <p:spPr>
                <a:xfrm>
                  <a:off x="5826221" y="835615"/>
                  <a:ext cx="1427787" cy="890449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62175" tIns="81075" rIns="162175" bIns="81075" anchor="ctr" anchorCtr="0">
                  <a:no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67"/>
                    <a:buFont typeface="Arial" panose="020B0604020202020204"/>
                    <a:buNone/>
                  </a:pPr>
                  <a:endParaRPr sz="10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7" name="Google Shape;159;p18"/>
                <p:cNvSpPr/>
                <p:nvPr/>
              </p:nvSpPr>
              <p:spPr>
                <a:xfrm>
                  <a:off x="6012058" y="1266505"/>
                  <a:ext cx="1066575" cy="4631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00"/>
                    <a:buFont typeface="Arial" panose="020B0604020202020204"/>
                    <a:buNone/>
                  </a:pPr>
                  <a:r>
                    <a:rPr lang="en-US" sz="1000" dirty="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Cloud Services</a:t>
                  </a:r>
                  <a:endParaRPr lang="en-US" sz="10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178" name="Google Shape;160;p18"/>
                <p:cNvSpPr/>
                <p:nvPr/>
              </p:nvSpPr>
              <p:spPr>
                <a:xfrm>
                  <a:off x="6235015" y="835617"/>
                  <a:ext cx="637061" cy="4341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200"/>
                    <a:buFont typeface="Arial" panose="020B0604020202020204"/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Cloud</a:t>
                  </a:r>
                  <a:endPara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</p:grpSp>
          <p:grpSp>
            <p:nvGrpSpPr>
              <p:cNvPr id="165" name="Google Shape;161;p18"/>
              <p:cNvGrpSpPr/>
              <p:nvPr/>
            </p:nvGrpSpPr>
            <p:grpSpPr>
              <a:xfrm>
                <a:off x="1961315" y="3528669"/>
                <a:ext cx="1525861" cy="798003"/>
                <a:chOff x="1578388" y="1396997"/>
                <a:chExt cx="1570436" cy="934023"/>
              </a:xfrm>
            </p:grpSpPr>
            <p:sp>
              <p:nvSpPr>
                <p:cNvPr id="171" name="Google Shape;162;p18"/>
                <p:cNvSpPr/>
                <p:nvPr/>
              </p:nvSpPr>
              <p:spPr>
                <a:xfrm>
                  <a:off x="1721154" y="1627563"/>
                  <a:ext cx="1284759" cy="6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10000" extrusionOk="0">
                      <a:moveTo>
                        <a:pt x="8448" y="9807"/>
                      </a:moveTo>
                      <a:lnTo>
                        <a:pt x="1220" y="9711"/>
                      </a:lnTo>
                      <a:cubicBezTo>
                        <a:pt x="1220" y="9711"/>
                        <a:pt x="0" y="9253"/>
                        <a:pt x="199" y="6988"/>
                      </a:cubicBezTo>
                      <a:cubicBezTo>
                        <a:pt x="424" y="4530"/>
                        <a:pt x="1638" y="4336"/>
                        <a:pt x="1638" y="4336"/>
                      </a:cubicBezTo>
                      <a:cubicBezTo>
                        <a:pt x="1638" y="4336"/>
                        <a:pt x="1711" y="1277"/>
                        <a:pt x="3806" y="627"/>
                      </a:cubicBezTo>
                      <a:cubicBezTo>
                        <a:pt x="5849" y="0"/>
                        <a:pt x="6684" y="2940"/>
                        <a:pt x="6684" y="2940"/>
                      </a:cubicBezTo>
                      <a:cubicBezTo>
                        <a:pt x="6684" y="2940"/>
                        <a:pt x="7732" y="1542"/>
                        <a:pt x="8621" y="2867"/>
                      </a:cubicBezTo>
                      <a:cubicBezTo>
                        <a:pt x="9363" y="3952"/>
                        <a:pt x="9054" y="5692"/>
                        <a:pt x="9054" y="5692"/>
                      </a:cubicBezTo>
                      <a:cubicBezTo>
                        <a:pt x="9054" y="5692"/>
                        <a:pt x="10000" y="6361"/>
                        <a:pt x="9841" y="8096"/>
                      </a:cubicBezTo>
                      <a:cubicBezTo>
                        <a:pt x="9668" y="10000"/>
                        <a:pt x="8448" y="9807"/>
                        <a:pt x="8448" y="980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9ED6"/>
                    </a:gs>
                    <a:gs pos="12000">
                      <a:srgbClr val="009ED6"/>
                    </a:gs>
                    <a:gs pos="67000">
                      <a:srgbClr val="006F96"/>
                    </a:gs>
                    <a:gs pos="100000">
                      <a:srgbClr val="006082"/>
                    </a:gs>
                  </a:gsLst>
                  <a:lin ang="5400000" scaled="0"/>
                </a:gra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53175" tIns="76575" rIns="153175" bIns="76575" anchor="ctr" anchorCtr="0">
                  <a:noAutofit/>
                </a:bodyPr>
                <a:lstStyle/>
                <a:p>
                  <a:pPr algn="ctr" hangingPunct="1">
                    <a:lnSpc>
                      <a:spcPct val="249000"/>
                    </a:lnSpc>
                    <a:buClr>
                      <a:srgbClr val="C00000"/>
                    </a:buClr>
                    <a:buSzPts val="640"/>
                    <a:buFont typeface="Arial" panose="020B0604020202020204"/>
                    <a:buNone/>
                  </a:pPr>
                  <a:endParaRPr sz="12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172" name="Google Shape;163;p18"/>
                <p:cNvSpPr/>
                <p:nvPr/>
              </p:nvSpPr>
              <p:spPr>
                <a:xfrm>
                  <a:off x="1578388" y="1396997"/>
                  <a:ext cx="1570436" cy="890449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62175" tIns="81075" rIns="162175" bIns="81075" anchor="ctr" anchorCtr="0">
                  <a:no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067"/>
                    <a:buFont typeface="Arial" panose="020B0604020202020204"/>
                    <a:buNone/>
                  </a:pPr>
                  <a:endParaRPr sz="10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3" name="Google Shape;164;p18"/>
                <p:cNvSpPr/>
                <p:nvPr/>
              </p:nvSpPr>
              <p:spPr>
                <a:xfrm>
                  <a:off x="2062087" y="1870804"/>
                  <a:ext cx="566217" cy="4602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FFFFFF"/>
                    </a:buClr>
                    <a:buSzPts val="1067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FFFFFF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rPr>
                    <a:t>MEC</a:t>
                  </a:r>
                  <a:endParaRPr lang="en-US" sz="100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4" name="Google Shape;165;p18"/>
                <p:cNvSpPr/>
                <p:nvPr/>
              </p:nvSpPr>
              <p:spPr>
                <a:xfrm>
                  <a:off x="1714796" y="1396999"/>
                  <a:ext cx="1260796" cy="3804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600" tIns="60800" rIns="121600" bIns="60800" anchor="t" anchorCtr="0">
                  <a:spAutoFit/>
                </a:bodyPr>
                <a:lstStyle/>
                <a:p>
                  <a:pPr algn="ctr" hangingPunct="1">
                    <a:buClr>
                      <a:srgbClr val="000000"/>
                    </a:buClr>
                    <a:buSzPts val="1100"/>
                    <a:buFont typeface="Arial" panose="020B0604020202020204"/>
                    <a:buNone/>
                  </a:pPr>
                  <a:r>
                    <a:rPr lang="en-US" sz="10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rPr>
                    <a:t>Nearside Edge</a:t>
                  </a:r>
                  <a:endParaRPr lang="en-US" sz="10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</p:grpSp>
          <p:sp>
            <p:nvSpPr>
              <p:cNvPr id="166" name="Google Shape;166;p18"/>
              <p:cNvSpPr txBox="1"/>
              <p:nvPr/>
            </p:nvSpPr>
            <p:spPr>
              <a:xfrm>
                <a:off x="8997340" y="4289463"/>
                <a:ext cx="1124153" cy="25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tens</a:t>
                </a:r>
                <a:endParaRPr 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67" name="Google Shape;167;p18"/>
              <p:cNvSpPr txBox="1"/>
              <p:nvPr/>
            </p:nvSpPr>
            <p:spPr>
              <a:xfrm>
                <a:off x="5773666" y="4296393"/>
                <a:ext cx="1745366" cy="248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Tens- Hundreds</a:t>
                </a:r>
                <a:endParaRPr 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68" name="Google Shape;168;p18"/>
              <p:cNvSpPr txBox="1"/>
              <p:nvPr/>
            </p:nvSpPr>
            <p:spPr>
              <a:xfrm>
                <a:off x="3718040" y="4296392"/>
                <a:ext cx="1922745" cy="25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Hundreds-Thousands</a:t>
                </a:r>
                <a:endParaRPr lang="en-US" sz="12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>
                <a:off x="798384" y="3908181"/>
                <a:ext cx="585417" cy="421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EDGE</a:t>
                </a:r>
                <a:endParaRPr lang="en-US" sz="12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70" name="Google Shape;170;p18"/>
              <p:cNvSpPr txBox="1"/>
              <p:nvPr/>
            </p:nvSpPr>
            <p:spPr>
              <a:xfrm>
                <a:off x="2359572" y="4289392"/>
                <a:ext cx="828802" cy="25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hangingPunct="1">
                  <a:buClr>
                    <a:srgbClr val="000000"/>
                  </a:buClr>
                  <a:buFont typeface="Arial" panose="020B0604020202020204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Millions</a:t>
                </a:r>
                <a:endParaRPr lang="en-US" sz="12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KubeEdge Project</a:t>
            </a:r>
            <a:endParaRPr lang="en-US" altLang="zh-CN"/>
          </a:p>
        </p:txBody>
      </p:sp>
      <p:grpSp>
        <p:nvGrpSpPr>
          <p:cNvPr id="103" name="Google Shape;264;p20"/>
          <p:cNvGrpSpPr/>
          <p:nvPr/>
        </p:nvGrpSpPr>
        <p:grpSpPr>
          <a:xfrm>
            <a:off x="825500" y="1341120"/>
            <a:ext cx="9961245" cy="3239135"/>
            <a:chOff x="1689271" y="1486207"/>
            <a:chExt cx="8548173" cy="2663667"/>
          </a:xfrm>
        </p:grpSpPr>
        <p:grpSp>
          <p:nvGrpSpPr>
            <p:cNvPr id="104" name="Google Shape;265;p20"/>
            <p:cNvGrpSpPr/>
            <p:nvPr/>
          </p:nvGrpSpPr>
          <p:grpSpPr>
            <a:xfrm>
              <a:off x="1689271" y="1576636"/>
              <a:ext cx="391907" cy="2501950"/>
              <a:chOff x="853912" y="1811009"/>
              <a:chExt cx="495322" cy="3162158"/>
            </a:xfrm>
          </p:grpSpPr>
          <p:pic>
            <p:nvPicPr>
              <p:cNvPr id="144" name="Google Shape;266;p20"/>
              <p:cNvPicPr preferRelativeResize="0"/>
              <p:nvPr/>
            </p:nvPicPr>
            <p:blipFill rotWithShape="1">
              <a:blip r:embed="rId1"/>
              <a:srcRect l="-6040" t="-11417" r="-6040" b="-11416"/>
              <a:stretch>
                <a:fillRect/>
              </a:stretch>
            </p:blipFill>
            <p:spPr>
              <a:xfrm>
                <a:off x="853912" y="1811009"/>
                <a:ext cx="495322" cy="495323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145" name="Google Shape;267;p20"/>
              <p:cNvPicPr preferRelativeResize="0"/>
              <p:nvPr/>
            </p:nvPicPr>
            <p:blipFill rotWithShape="1">
              <a:blip r:embed="rId2"/>
              <a:srcRect l="-5235" t="-11167" r="-17099" b="-11167"/>
              <a:stretch>
                <a:fillRect/>
              </a:stretch>
            </p:blipFill>
            <p:spPr>
              <a:xfrm>
                <a:off x="853912" y="2477718"/>
                <a:ext cx="495322" cy="495323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146" name="Google Shape;268;p20"/>
              <p:cNvPicPr preferRelativeResize="0"/>
              <p:nvPr/>
            </p:nvPicPr>
            <p:blipFill rotWithShape="1">
              <a:blip r:embed="rId3"/>
              <a:srcRect l="-7822" t="-4581" r="-7822" b="-4580"/>
              <a:stretch>
                <a:fillRect/>
              </a:stretch>
            </p:blipFill>
            <p:spPr>
              <a:xfrm>
                <a:off x="853912" y="3144427"/>
                <a:ext cx="495322" cy="495323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147" name="Google Shape;269;p20"/>
              <p:cNvPicPr preferRelativeResize="0"/>
              <p:nvPr/>
            </p:nvPicPr>
            <p:blipFill rotWithShape="1">
              <a:blip r:embed="rId4"/>
              <a:srcRect t="-7189" b="-7187"/>
              <a:stretch>
                <a:fillRect/>
              </a:stretch>
            </p:blipFill>
            <p:spPr>
              <a:xfrm>
                <a:off x="853912" y="3811136"/>
                <a:ext cx="495322" cy="495323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148" name="Google Shape;270;p20"/>
              <p:cNvPicPr preferRelativeResize="0"/>
              <p:nvPr/>
            </p:nvPicPr>
            <p:blipFill rotWithShape="1">
              <a:blip r:embed="rId5"/>
              <a:srcRect t="-7722" b="-1838"/>
              <a:stretch>
                <a:fillRect/>
              </a:stretch>
            </p:blipFill>
            <p:spPr>
              <a:xfrm>
                <a:off x="853912" y="4477844"/>
                <a:ext cx="495322" cy="495323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105" name="Google Shape;271;p20"/>
            <p:cNvSpPr/>
            <p:nvPr/>
          </p:nvSpPr>
          <p:spPr>
            <a:xfrm>
              <a:off x="2082126" y="2447544"/>
              <a:ext cx="889981" cy="301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None/>
              </a:pPr>
              <a:r>
                <a:rPr lang="en-US" sz="900" b="1" i="0" u="none" strike="noStrike" cap="none" dirty="0">
                  <a:solidFill>
                    <a:srgbClr val="415463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Device</a:t>
              </a:r>
              <a:endParaRPr dirty="0">
                <a:latin typeface="+mn-lt"/>
                <a:sym typeface="+mn-l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None/>
              </a:pPr>
              <a:r>
                <a:rPr lang="en-US" sz="900" b="1" i="0" u="none" strike="noStrike" cap="none" dirty="0">
                  <a:solidFill>
                    <a:srgbClr val="415463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Management</a:t>
              </a:r>
              <a:endParaRPr lang="en-US" sz="900" b="1" i="0" u="none" strike="noStrike" cap="none" dirty="0">
                <a:solidFill>
                  <a:srgbClr val="415463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06" name="Google Shape;272;p20"/>
            <p:cNvSpPr/>
            <p:nvPr/>
          </p:nvSpPr>
          <p:spPr>
            <a:xfrm>
              <a:off x="2080723" y="2937624"/>
              <a:ext cx="880363" cy="187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/>
                <a:buNone/>
              </a:pPr>
              <a:r>
                <a:rPr lang="en-US" sz="900" b="1" i="0" u="none" strike="noStrike" cap="none" dirty="0">
                  <a:solidFill>
                    <a:srgbClr val="415463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Data Access</a:t>
              </a:r>
              <a:endParaRPr lang="en-US" sz="900" b="1" i="0" u="none" strike="noStrike" cap="none" dirty="0">
                <a:solidFill>
                  <a:srgbClr val="415463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cxnSp>
          <p:nvCxnSpPr>
            <p:cNvPr id="107" name="Google Shape;273;p20"/>
            <p:cNvCxnSpPr/>
            <p:nvPr/>
          </p:nvCxnSpPr>
          <p:spPr>
            <a:xfrm>
              <a:off x="2150388" y="2863068"/>
              <a:ext cx="741031" cy="0"/>
            </a:xfrm>
            <a:prstGeom prst="straightConnector1">
              <a:avLst/>
            </a:prstGeom>
            <a:noFill/>
            <a:ln w="57150" cap="flat" cmpd="sng">
              <a:solidFill>
                <a:srgbClr val="C0504D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8" name="Google Shape;274;p20"/>
            <p:cNvSpPr/>
            <p:nvPr/>
          </p:nvSpPr>
          <p:spPr>
            <a:xfrm>
              <a:off x="2937061" y="3209998"/>
              <a:ext cx="3132019" cy="449331"/>
            </a:xfrm>
            <a:prstGeom prst="roundRect">
              <a:avLst>
                <a:gd name="adj" fmla="val 3636"/>
              </a:avLst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b="0" i="0" u="none" strike="noStrike" cap="none" dirty="0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09" name="Google Shape;275;p20"/>
            <p:cNvSpPr/>
            <p:nvPr/>
          </p:nvSpPr>
          <p:spPr>
            <a:xfrm>
              <a:off x="2937061" y="2127852"/>
              <a:ext cx="3132019" cy="971578"/>
            </a:xfrm>
            <a:prstGeom prst="roundRect">
              <a:avLst>
                <a:gd name="adj" fmla="val 3636"/>
              </a:avLst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b="1" i="0" u="none" strike="noStrike" cap="none" dirty="0">
                  <a:solidFill>
                    <a:srgbClr val="C0504D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KubeEdge - </a:t>
              </a:r>
              <a:r>
                <a:rPr lang="en-US" b="1" i="0" u="none" strike="noStrike" cap="none" dirty="0" err="1">
                  <a:solidFill>
                    <a:srgbClr val="C0504D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EdgeCore</a:t>
              </a:r>
              <a:endParaRPr lang="en-US" b="1" i="0" u="none" strike="noStrike" cap="none" dirty="0" err="1">
                <a:solidFill>
                  <a:srgbClr val="C0504D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10" name="Google Shape;276;p20"/>
            <p:cNvSpPr/>
            <p:nvPr/>
          </p:nvSpPr>
          <p:spPr>
            <a:xfrm>
              <a:off x="6037523" y="2600007"/>
              <a:ext cx="1075608" cy="567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1" i="0" u="none" strike="noStrike" cap="none" dirty="0">
                  <a:solidFill>
                    <a:srgbClr val="415463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Cloud - Edge</a:t>
              </a:r>
              <a:endParaRPr dirty="0">
                <a:latin typeface="+mn-lt"/>
                <a:sym typeface="+mn-lt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endParaRPr sz="1000" b="1" i="0" u="none" strike="noStrike" cap="none" dirty="0">
                <a:solidFill>
                  <a:srgbClr val="415463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1" i="0" u="none" strike="noStrike" cap="none" dirty="0">
                  <a:solidFill>
                    <a:srgbClr val="415463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Coordination</a:t>
              </a:r>
              <a:endParaRPr lang="en-US" sz="1000" b="1" i="0" u="none" strike="noStrike" cap="none" dirty="0">
                <a:solidFill>
                  <a:srgbClr val="415463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11" name="Google Shape;277;p20"/>
            <p:cNvSpPr txBox="1"/>
            <p:nvPr/>
          </p:nvSpPr>
          <p:spPr>
            <a:xfrm>
              <a:off x="5711872" y="1558061"/>
              <a:ext cx="381781" cy="554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975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3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US" b="1" i="0" u="none" strike="noStrike" cap="none" dirty="0">
                  <a:solidFill>
                    <a:srgbClr val="1D1D1A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…</a:t>
              </a:r>
              <a:endParaRPr lang="en-US" b="1" i="0" u="none" strike="noStrike" cap="none" dirty="0">
                <a:solidFill>
                  <a:srgbClr val="1D1D1A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pic>
          <p:nvPicPr>
            <p:cNvPr id="112" name="Google Shape;278;p20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4453361" y="3855547"/>
              <a:ext cx="861608" cy="150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279;p20" descr="mage result for x86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3770626" y="3735380"/>
              <a:ext cx="436286" cy="414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280;p20" descr="mage result for arm cpu"/>
            <p:cNvPicPr preferRelativeResize="0"/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3042669" y="3815114"/>
              <a:ext cx="400681" cy="231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281;p20"/>
            <p:cNvPicPr preferRelativeResize="0"/>
            <p:nvPr/>
          </p:nvPicPr>
          <p:blipFill rotWithShape="1">
            <a:blip r:embed="rId9"/>
            <a:srcRect l="-2263" t="-2263" r="-2262" b="-2262"/>
            <a:stretch>
              <a:fillRect/>
            </a:stretch>
          </p:blipFill>
          <p:spPr>
            <a:xfrm>
              <a:off x="2992673" y="3285558"/>
              <a:ext cx="345482" cy="2839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116" name="Google Shape;282;p20" descr="Image result for mosquitto"/>
            <p:cNvPicPr preferRelativeResize="0"/>
            <p:nvPr/>
          </p:nvPicPr>
          <p:blipFill rotWithShape="1">
            <a:blip r:embed="rId10"/>
            <a:srcRect t="-6307" b="22965"/>
            <a:stretch>
              <a:fillRect/>
            </a:stretch>
          </p:blipFill>
          <p:spPr>
            <a:xfrm>
              <a:off x="4073921" y="3311749"/>
              <a:ext cx="280751" cy="220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117" name="Google Shape;283;p20"/>
            <p:cNvPicPr preferRelativeResize="0"/>
            <p:nvPr/>
          </p:nvPicPr>
          <p:blipFill rotWithShape="1">
            <a:blip r:embed="rId11"/>
            <a:srcRect l="13094" t="5841" r="15120" b="4394"/>
            <a:stretch>
              <a:fillRect/>
            </a:stretch>
          </p:blipFill>
          <p:spPr>
            <a:xfrm>
              <a:off x="4427163" y="3306208"/>
              <a:ext cx="220163" cy="231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284;p20"/>
            <p:cNvPicPr preferRelativeResize="0"/>
            <p:nvPr/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4719817" y="3285558"/>
              <a:ext cx="198820" cy="27295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9" name="Google Shape;285;p20"/>
            <p:cNvCxnSpPr/>
            <p:nvPr/>
          </p:nvCxnSpPr>
          <p:spPr>
            <a:xfrm>
              <a:off x="6079497" y="2899848"/>
              <a:ext cx="977469" cy="0"/>
            </a:xfrm>
            <a:prstGeom prst="straightConnector1">
              <a:avLst/>
            </a:prstGeom>
            <a:noFill/>
            <a:ln w="57150" cap="flat" cmpd="sng">
              <a:solidFill>
                <a:srgbClr val="326CE5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20" name="Google Shape;286;p20"/>
            <p:cNvSpPr/>
            <p:nvPr/>
          </p:nvSpPr>
          <p:spPr>
            <a:xfrm>
              <a:off x="3063839" y="2456867"/>
              <a:ext cx="1138100" cy="236069"/>
            </a:xfrm>
            <a:prstGeom prst="roundRect">
              <a:avLst>
                <a:gd name="adj" fmla="val 16667"/>
              </a:avLst>
            </a:prstGeom>
            <a:solidFill>
              <a:srgbClr val="C050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Edged</a:t>
              </a:r>
              <a:endParaRPr lang="en-US" sz="1000"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21" name="Google Shape;287;p20"/>
            <p:cNvSpPr/>
            <p:nvPr/>
          </p:nvSpPr>
          <p:spPr>
            <a:xfrm>
              <a:off x="4365458" y="2457297"/>
              <a:ext cx="1543027" cy="236069"/>
            </a:xfrm>
            <a:prstGeom prst="roundRect">
              <a:avLst>
                <a:gd name="adj" fmla="val 16667"/>
              </a:avLst>
            </a:prstGeom>
            <a:solidFill>
              <a:srgbClr val="C050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Meta Manager</a:t>
              </a:r>
              <a:endParaRPr lang="en-US" sz="1000"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22" name="Google Shape;288;p20"/>
            <p:cNvSpPr/>
            <p:nvPr/>
          </p:nvSpPr>
          <p:spPr>
            <a:xfrm>
              <a:off x="3063837" y="2780250"/>
              <a:ext cx="839478" cy="236069"/>
            </a:xfrm>
            <a:prstGeom prst="roundRect">
              <a:avLst>
                <a:gd name="adj" fmla="val 16667"/>
              </a:avLst>
            </a:prstGeom>
            <a:solidFill>
              <a:srgbClr val="C050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EventBus</a:t>
              </a:r>
              <a:endParaRPr lang="en-US" sz="1000"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23" name="Google Shape;289;p20"/>
            <p:cNvSpPr/>
            <p:nvPr/>
          </p:nvSpPr>
          <p:spPr>
            <a:xfrm>
              <a:off x="4055814" y="2780250"/>
              <a:ext cx="903368" cy="236069"/>
            </a:xfrm>
            <a:prstGeom prst="roundRect">
              <a:avLst>
                <a:gd name="adj" fmla="val 16667"/>
              </a:avLst>
            </a:prstGeom>
            <a:solidFill>
              <a:srgbClr val="C050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DeviceTwin</a:t>
              </a:r>
              <a:endParaRPr lang="en-US" sz="1000"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24" name="Google Shape;290;p20"/>
            <p:cNvSpPr/>
            <p:nvPr/>
          </p:nvSpPr>
          <p:spPr>
            <a:xfrm>
              <a:off x="5111681" y="2780250"/>
              <a:ext cx="809496" cy="236069"/>
            </a:xfrm>
            <a:prstGeom prst="roundRect">
              <a:avLst>
                <a:gd name="adj" fmla="val 16667"/>
              </a:avLst>
            </a:prstGeom>
            <a:solidFill>
              <a:srgbClr val="C050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rPr>
                <a:t>EdgeHub</a:t>
              </a:r>
              <a:endParaRPr lang="en-US" sz="1000"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25" name="Google Shape;291;p20"/>
            <p:cNvSpPr/>
            <p:nvPr/>
          </p:nvSpPr>
          <p:spPr>
            <a:xfrm>
              <a:off x="2937061" y="3741076"/>
              <a:ext cx="3132019" cy="378306"/>
            </a:xfrm>
            <a:prstGeom prst="roundRect">
              <a:avLst>
                <a:gd name="adj" fmla="val 3636"/>
              </a:avLst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b="0" i="0" u="none" strike="noStrike" cap="none">
                <a:solidFill>
                  <a:srgbClr val="FFFFFF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sp>
          <p:nvSpPr>
            <p:cNvPr id="126" name="Google Shape;292;p20"/>
            <p:cNvSpPr/>
            <p:nvPr/>
          </p:nvSpPr>
          <p:spPr>
            <a:xfrm>
              <a:off x="2937061" y="1486207"/>
              <a:ext cx="3132019" cy="570267"/>
            </a:xfrm>
            <a:prstGeom prst="roundRect">
              <a:avLst>
                <a:gd name="adj" fmla="val 3636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 panose="020B0604020202020204"/>
                <a:buNone/>
              </a:pPr>
              <a:endParaRPr sz="1200" b="1" i="0" u="none" strike="noStrike" cap="none">
                <a:solidFill>
                  <a:srgbClr val="C0504D"/>
                </a:solidFill>
                <a:latin typeface="+mn-lt"/>
                <a:ea typeface="Calibri" panose="020F0502020204030204"/>
                <a:cs typeface="Calibri" panose="020F0502020204030204"/>
                <a:sym typeface="+mn-lt"/>
              </a:endParaRPr>
            </a:p>
          </p:txBody>
        </p:sp>
        <p:grpSp>
          <p:nvGrpSpPr>
            <p:cNvPr id="127" name="Google Shape;293;p20"/>
            <p:cNvGrpSpPr/>
            <p:nvPr/>
          </p:nvGrpSpPr>
          <p:grpSpPr>
            <a:xfrm>
              <a:off x="7105700" y="1779246"/>
              <a:ext cx="3131744" cy="1675808"/>
              <a:chOff x="7458954" y="1932252"/>
              <a:chExt cx="3865223" cy="2177038"/>
            </a:xfrm>
          </p:grpSpPr>
          <p:sp>
            <p:nvSpPr>
              <p:cNvPr id="139" name="Google Shape;294;p20"/>
              <p:cNvSpPr/>
              <p:nvPr/>
            </p:nvSpPr>
            <p:spPr>
              <a:xfrm>
                <a:off x="7491775" y="1932252"/>
                <a:ext cx="3832402" cy="2177038"/>
              </a:xfrm>
              <a:custGeom>
                <a:avLst/>
                <a:gdLst/>
                <a:ahLst/>
                <a:cxnLst/>
                <a:rect l="l" t="t" r="r" b="b"/>
                <a:pathLst>
                  <a:path w="21229" h="21559" extrusionOk="0">
                    <a:moveTo>
                      <a:pt x="2877" y="21559"/>
                    </a:moveTo>
                    <a:lnTo>
                      <a:pt x="19171" y="21559"/>
                    </a:lnTo>
                    <a:cubicBezTo>
                      <a:pt x="19768" y="21347"/>
                      <a:pt x="20303" y="20765"/>
                      <a:pt x="20680" y="19916"/>
                    </a:cubicBezTo>
                    <a:cubicBezTo>
                      <a:pt x="21040" y="19106"/>
                      <a:pt x="21234" y="18102"/>
                      <a:pt x="21229" y="17071"/>
                    </a:cubicBezTo>
                    <a:cubicBezTo>
                      <a:pt x="21234" y="15974"/>
                      <a:pt x="20999" y="14916"/>
                      <a:pt x="20574" y="14120"/>
                    </a:cubicBezTo>
                    <a:cubicBezTo>
                      <a:pt x="20168" y="13361"/>
                      <a:pt x="19619" y="12897"/>
                      <a:pt x="19032" y="12815"/>
                    </a:cubicBezTo>
                    <a:cubicBezTo>
                      <a:pt x="18993" y="11058"/>
                      <a:pt x="18571" y="9410"/>
                      <a:pt x="17853" y="8198"/>
                    </a:cubicBezTo>
                    <a:cubicBezTo>
                      <a:pt x="17169" y="7043"/>
                      <a:pt x="16264" y="6380"/>
                      <a:pt x="15313" y="6355"/>
                    </a:cubicBezTo>
                    <a:cubicBezTo>
                      <a:pt x="14162" y="2482"/>
                      <a:pt x="11907" y="42"/>
                      <a:pt x="9439" y="1"/>
                    </a:cubicBezTo>
                    <a:cubicBezTo>
                      <a:pt x="6955" y="-41"/>
                      <a:pt x="4660" y="2354"/>
                      <a:pt x="3474" y="6227"/>
                    </a:cubicBezTo>
                    <a:cubicBezTo>
                      <a:pt x="1118" y="7300"/>
                      <a:pt x="-366" y="11428"/>
                      <a:pt x="78" y="15671"/>
                    </a:cubicBezTo>
                    <a:cubicBezTo>
                      <a:pt x="361" y="18371"/>
                      <a:pt x="1424" y="20608"/>
                      <a:pt x="2877" y="21559"/>
                    </a:cubicBezTo>
                    <a:close/>
                  </a:path>
                </a:pathLst>
              </a:custGeom>
              <a:noFill/>
              <a:ln w="57150" cap="flat" cmpd="sng">
                <a:solidFill>
                  <a:srgbClr val="2D91E2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35700" tIns="35700" rIns="35700" bIns="3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140" name="Google Shape;295;p20"/>
              <p:cNvSpPr txBox="1"/>
              <p:nvPr/>
            </p:nvSpPr>
            <p:spPr>
              <a:xfrm>
                <a:off x="8006792" y="2530577"/>
                <a:ext cx="2399567" cy="326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US" b="1" i="0" u="none" strike="noStrike" cap="none" dirty="0">
                    <a:solidFill>
                      <a:srgbClr val="326CE5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KubeEdge - </a:t>
                </a:r>
                <a:r>
                  <a:rPr lang="en-US" b="1" i="0" u="none" strike="noStrike" cap="none" dirty="0" err="1">
                    <a:solidFill>
                      <a:srgbClr val="326CE5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CloudCore</a:t>
                </a:r>
                <a:endParaRPr lang="en-US" b="1" i="0" u="none" strike="noStrike" cap="none" dirty="0" err="1">
                  <a:solidFill>
                    <a:srgbClr val="326CE5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141" name="Google Shape;296;p20"/>
              <p:cNvSpPr/>
              <p:nvPr/>
            </p:nvSpPr>
            <p:spPr>
              <a:xfrm>
                <a:off x="7458954" y="2998546"/>
                <a:ext cx="992529" cy="327001"/>
              </a:xfrm>
              <a:prstGeom prst="roundRect">
                <a:avLst>
                  <a:gd name="adj" fmla="val 16667"/>
                </a:avLst>
              </a:prstGeom>
              <a:solidFill>
                <a:srgbClr val="326CE5"/>
              </a:solidFill>
              <a:ln>
                <a:noFill/>
              </a:ln>
            </p:spPr>
            <p:txBody>
              <a:bodyPr spcFirstLastPara="1" wrap="square" lIns="35975" tIns="45700" rIns="3597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CloudHub</a:t>
                </a:r>
                <a:endPara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142" name="Google Shape;297;p20"/>
              <p:cNvSpPr/>
              <p:nvPr/>
            </p:nvSpPr>
            <p:spPr>
              <a:xfrm>
                <a:off x="8525374" y="2998546"/>
                <a:ext cx="1275227" cy="327001"/>
              </a:xfrm>
              <a:prstGeom prst="roundRect">
                <a:avLst>
                  <a:gd name="adj" fmla="val 16667"/>
                </a:avLst>
              </a:prstGeom>
              <a:solidFill>
                <a:srgbClr val="326CE5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DeviceController</a:t>
                </a:r>
                <a:endPara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143" name="Google Shape;298;p20"/>
              <p:cNvSpPr/>
              <p:nvPr/>
            </p:nvSpPr>
            <p:spPr>
              <a:xfrm>
                <a:off x="9874491" y="2998546"/>
                <a:ext cx="1226894" cy="327001"/>
              </a:xfrm>
              <a:prstGeom prst="roundRect">
                <a:avLst>
                  <a:gd name="adj" fmla="val 16667"/>
                </a:avLst>
              </a:prstGeom>
              <a:solidFill>
                <a:srgbClr val="326CE5"/>
              </a:solidFill>
              <a:ln>
                <a:noFill/>
              </a:ln>
            </p:spPr>
            <p:txBody>
              <a:bodyPr spcFirstLastPara="1" wrap="square" lIns="35975" tIns="45700" rIns="3597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 panose="020B0604020202020204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EdgeController</a:t>
                </a:r>
                <a:endParaRPr lang="en-US" sz="10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</p:grpSp>
        <p:grpSp>
          <p:nvGrpSpPr>
            <p:cNvPr id="128" name="Google Shape;299;p20"/>
            <p:cNvGrpSpPr/>
            <p:nvPr/>
          </p:nvGrpSpPr>
          <p:grpSpPr>
            <a:xfrm>
              <a:off x="3039202" y="1593771"/>
              <a:ext cx="2694635" cy="373256"/>
              <a:chOff x="2204852" y="1755218"/>
              <a:chExt cx="3420005" cy="471750"/>
            </a:xfrm>
          </p:grpSpPr>
          <p:sp>
            <p:nvSpPr>
              <p:cNvPr id="135" name="Google Shape;300;p20"/>
              <p:cNvSpPr/>
              <p:nvPr/>
            </p:nvSpPr>
            <p:spPr>
              <a:xfrm>
                <a:off x="2204852" y="1755218"/>
                <a:ext cx="1087551" cy="471750"/>
              </a:xfrm>
              <a:prstGeom prst="roundRect">
                <a:avLst>
                  <a:gd name="adj" fmla="val 1024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 panose="020B0604020202020204"/>
                  <a:buNone/>
                </a:pPr>
                <a:r>
                  <a:rPr lang="en-US" sz="900" b="0" i="0" u="none" strike="noStrike" cap="none" dirty="0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Flexible quality inspection </a:t>
                </a:r>
                <a:endParaRPr lang="en-US" sz="900" b="0" i="0" u="none" strike="noStrike" cap="none" dirty="0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136" name="Google Shape;301;p20"/>
              <p:cNvSpPr/>
              <p:nvPr/>
            </p:nvSpPr>
            <p:spPr>
              <a:xfrm>
                <a:off x="3372650" y="1755218"/>
                <a:ext cx="526709" cy="471750"/>
              </a:xfrm>
              <a:prstGeom prst="roundRect">
                <a:avLst>
                  <a:gd name="adj" fmla="val 1024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 panose="020B0604020202020204"/>
                  <a:buNone/>
                </a:pPr>
                <a:r>
                  <a:rPr lang="en-US" sz="900" b="0" i="0" u="none" strike="noStrike" cap="none" dirty="0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OCR</a:t>
                </a:r>
                <a:endParaRPr lang="en-US" sz="900" b="0" i="0" u="none" strike="noStrike" cap="none" dirty="0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137" name="Google Shape;302;p20"/>
              <p:cNvSpPr/>
              <p:nvPr/>
            </p:nvSpPr>
            <p:spPr>
              <a:xfrm>
                <a:off x="3979606" y="1755218"/>
                <a:ext cx="813597" cy="471750"/>
              </a:xfrm>
              <a:prstGeom prst="roundRect">
                <a:avLst>
                  <a:gd name="adj" fmla="val 1024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 panose="020B0604020202020204"/>
                  <a:buNone/>
                </a:pPr>
                <a:r>
                  <a:rPr lang="en-US" sz="900" b="0" i="0" u="none" strike="noStrike" cap="none" dirty="0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Facial Recognition</a:t>
                </a:r>
                <a:endParaRPr lang="en-US" sz="900" b="0" i="0" u="none" strike="noStrike" cap="none" dirty="0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  <p:sp>
            <p:nvSpPr>
              <p:cNvPr id="138" name="Google Shape;303;p20"/>
              <p:cNvSpPr/>
              <p:nvPr/>
            </p:nvSpPr>
            <p:spPr>
              <a:xfrm>
                <a:off x="4873451" y="1755218"/>
                <a:ext cx="751406" cy="471750"/>
              </a:xfrm>
              <a:prstGeom prst="roundRect">
                <a:avLst>
                  <a:gd name="adj" fmla="val 1024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 panose="020B0604020202020204"/>
                  <a:buNone/>
                </a:pPr>
                <a:r>
                  <a:rPr lang="en-US" sz="900" b="0" i="0" u="none" strike="noStrike" cap="none">
                    <a:solidFill>
                      <a:srgbClr val="FFFFFF"/>
                    </a:solidFill>
                    <a:latin typeface="+mn-lt"/>
                    <a:ea typeface="Calibri" panose="020F0502020204030204"/>
                    <a:cs typeface="Calibri" panose="020F0502020204030204"/>
                    <a:sym typeface="+mn-lt"/>
                  </a:rPr>
                  <a:t>Behavior Analysis </a:t>
                </a:r>
                <a:endParaRPr lang="en-US" sz="900" b="0" i="0" u="none" strike="noStrike" cap="none">
                  <a:solidFill>
                    <a:srgbClr val="FFFFFF"/>
                  </a:solidFill>
                  <a:latin typeface="+mn-lt"/>
                  <a:ea typeface="Calibri" panose="020F0502020204030204"/>
                  <a:cs typeface="Calibri" panose="020F0502020204030204"/>
                  <a:sym typeface="+mn-lt"/>
                </a:endParaRPr>
              </a:p>
            </p:txBody>
          </p:sp>
        </p:grpSp>
        <p:pic>
          <p:nvPicPr>
            <p:cNvPr id="129" name="Google Shape;304;p20" descr="Image result for opcua  logo"/>
            <p:cNvPicPr preferRelativeResize="0"/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5254082" y="3465123"/>
              <a:ext cx="743705" cy="13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305;p20" descr="Image result for modbus logo"/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4991127" y="3235907"/>
              <a:ext cx="742709" cy="225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306;p20" descr="crio-stacked-color.png"/>
            <p:cNvPicPr preferRelativeResize="0"/>
            <p:nvPr/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3410644" y="3311749"/>
              <a:ext cx="276519" cy="262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307;p20" descr="https://github.com/cncf/artwork/raw/master/projects/containerd/stacked/color/containerd-stacked-color.png"/>
            <p:cNvPicPr preferRelativeResize="0"/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3759654" y="3242649"/>
              <a:ext cx="241776" cy="384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308;p20" descr="https://github.com/cncf/artwork/raw/master/projects/kubernetes/horizontal/color/kubernetes-horizontal-color.png"/>
            <p:cNvPicPr preferRelativeResize="0"/>
            <p:nvPr/>
          </p:nvPicPr>
          <p:blipFill rotWithShape="1">
            <a:blip r:embed="rId17"/>
            <a:srcRect/>
            <a:stretch>
              <a:fillRect/>
            </a:stretch>
          </p:blipFill>
          <p:spPr>
            <a:xfrm>
              <a:off x="7711442" y="2947817"/>
              <a:ext cx="1540917" cy="373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309;p20" descr="@Ascend"/>
            <p:cNvPicPr preferRelativeResize="0"/>
            <p:nvPr/>
          </p:nvPicPr>
          <p:blipFill rotWithShape="1">
            <a:blip r:embed="rId18"/>
            <a:srcRect/>
            <a:stretch>
              <a:fillRect/>
            </a:stretch>
          </p:blipFill>
          <p:spPr>
            <a:xfrm>
              <a:off x="5555477" y="3782464"/>
              <a:ext cx="312790" cy="3127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矩形 55"/>
          <p:cNvSpPr/>
          <p:nvPr/>
        </p:nvSpPr>
        <p:spPr>
          <a:xfrm>
            <a:off x="701675" y="4941570"/>
            <a:ext cx="5198745" cy="9721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Edge Computing scenarios oriented, designed for edge-cloud collaboration</a:t>
            </a: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Consistent experience of </a:t>
            </a: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Applications, Resources, Data, Devices, etc. Collaboration 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between cloud &amp; edge</a:t>
            </a: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167755" y="4404995"/>
            <a:ext cx="5361305" cy="9721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The </a:t>
            </a: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first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 Cloud Native Edge Cloud Computing OSS Project</a:t>
            </a: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Open Governance, connecting Cloud Native and Edge Computing Ecosystem</a:t>
            </a: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7,600+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 stars, </a:t>
            </a: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2,100+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 forks on GitHub</a:t>
            </a: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1500+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 contributors (</a:t>
            </a: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350+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 code committers) from </a:t>
            </a:r>
            <a:r>
              <a:rPr lang="en-US" altLang="zh-CN" b="1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100+ </a:t>
            </a:r>
            <a:r>
              <a:rPr lang="en-US" altLang="zh-CN" kern="1200" dirty="0">
                <a:solidFill>
                  <a:srgbClr val="000000"/>
                </a:solidFill>
                <a:latin typeface="+mn-lt"/>
                <a:ea typeface="微软雅黑" panose="020B0503020204020204" charset="-122"/>
                <a:cs typeface="+mn-ea"/>
                <a:sym typeface="+mn-lt"/>
              </a:rPr>
              <a:t>organizations</a:t>
            </a: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kern="1200" dirty="0">
              <a:solidFill>
                <a:srgbClr val="000000"/>
              </a:solidFill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Innovative project journey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516" y="1310068"/>
            <a:ext cx="11024507" cy="5547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Multi Domain, Multi-Scene, Edge Computing Platform</a:t>
            </a:r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1703705" y="1484630"/>
            <a:ext cx="9603740" cy="4801235"/>
            <a:chOff x="2188141" y="1093006"/>
            <a:chExt cx="6796920" cy="3535765"/>
          </a:xfrm>
        </p:grpSpPr>
        <p:grpSp>
          <p:nvGrpSpPr>
            <p:cNvPr id="69" name="组合 68"/>
            <p:cNvGrpSpPr/>
            <p:nvPr/>
          </p:nvGrpSpPr>
          <p:grpSpPr>
            <a:xfrm>
              <a:off x="6062195" y="3112559"/>
              <a:ext cx="1615187" cy="571740"/>
              <a:chOff x="3636845" y="5325264"/>
              <a:chExt cx="1897600" cy="950292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3636845" y="5325264"/>
                <a:ext cx="1897600" cy="95029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horz" rtlCol="0" anchor="ctr"/>
              <a:lstStyle/>
              <a:p>
                <a:pPr marL="9398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Leaf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  <a:p>
                <a:pPr marL="9398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0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Devices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4261702" y="5325264"/>
                <a:ext cx="1272741" cy="292837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Devices Access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4261702" y="5653992"/>
                <a:ext cx="1272741" cy="292837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Device Modeling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4261702" y="5982719"/>
                <a:ext cx="1272741" cy="292837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0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Plugins for </a:t>
                </a: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Protocols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2462148" y="1888114"/>
              <a:ext cx="6230976" cy="1040673"/>
              <a:chOff x="1451186" y="2689545"/>
              <a:chExt cx="8910287" cy="1488161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451187" y="3306660"/>
                <a:ext cx="3395211" cy="393354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Edge-Cloud Scheduling</a:t>
                </a:r>
                <a:r>
                  <a:rPr lang="en-US" altLang="zh-CN" sz="1000" b="1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:</a:t>
                </a:r>
                <a:r>
                  <a:rPr lang="zh-CN" altLang="en-US" sz="1000" b="1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 </a:t>
                </a:r>
                <a:r>
                  <a:rPr kumimoji="0" lang="en-US" altLang="zh-CN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Resources, Traffic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4977793" y="3306660"/>
                <a:ext cx="3931173" cy="393354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Edge-Cloud Orchestration: </a:t>
                </a:r>
                <a:r>
                  <a:rPr lang="en-US" altLang="zh-CN" sz="10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Unified orchestration,</a:t>
                </a:r>
                <a:r>
                  <a:rPr lang="zh-CN" altLang="en-US" sz="10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 </a:t>
                </a: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Auto-Scaling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1451187" y="3784352"/>
                <a:ext cx="3395211" cy="393354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Core framework: </a:t>
                </a:r>
                <a:r>
                  <a:rPr lang="en-US" altLang="zh-CN" sz="10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Edge-autonomy, Shadow mgmt.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4982487" y="3784352"/>
                <a:ext cx="3926479" cy="393354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Edge Runtime:</a:t>
                </a:r>
                <a:r>
                  <a:rPr kumimoji="0" lang="en-US" altLang="zh-CN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 </a:t>
                </a:r>
                <a:r>
                  <a:rPr lang="en-US" altLang="zh-CN" sz="10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C</a:t>
                </a:r>
                <a:r>
                  <a:rPr kumimoji="0" lang="en-US" altLang="zh-CN" sz="10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ontainers</a:t>
                </a:r>
                <a:r>
                  <a:rPr kumimoji="0" lang="en-US" altLang="zh-CN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, VMs, WASM</a:t>
                </a:r>
                <a:endParaRPr kumimoji="0" lang="en-US" altLang="zh-CN" sz="100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grpSp>
            <p:nvGrpSpPr>
              <p:cNvPr id="117" name="组合 116"/>
              <p:cNvGrpSpPr/>
              <p:nvPr/>
            </p:nvGrpSpPr>
            <p:grpSpPr>
              <a:xfrm>
                <a:off x="1451186" y="2689545"/>
                <a:ext cx="8910287" cy="393354"/>
                <a:chOff x="1451186" y="2689545"/>
                <a:chExt cx="9718131" cy="393354"/>
              </a:xfrm>
            </p:grpSpPr>
            <p:sp>
              <p:nvSpPr>
                <p:cNvPr id="118" name="矩形 117"/>
                <p:cNvSpPr/>
                <p:nvPr/>
              </p:nvSpPr>
              <p:spPr>
                <a:xfrm>
                  <a:off x="1451186" y="2689545"/>
                  <a:ext cx="1366542" cy="393354"/>
                </a:xfrm>
                <a:prstGeom prst="rect">
                  <a:avLst/>
                </a:prstGeom>
                <a:solidFill>
                  <a:srgbClr val="D9E7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12185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Edge-</a:t>
                  </a:r>
                  <a:r>
                    <a:rPr kumimoji="0" lang="en-US" altLang="zh-CN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j-lt"/>
                      <a:sym typeface="+mn-lt"/>
                    </a:rPr>
                    <a:t>Cloud </a:t>
                  </a:r>
                  <a:r>
                    <a:rPr kumimoji="0" lang="en-US" altLang="zh-CN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AI</a:t>
                  </a: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 </a:t>
                  </a:r>
                  <a:r>
                    <a:rPr kumimoji="0" lang="en-US" altLang="zh-CN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Kit</a:t>
                  </a:r>
                  <a:endPara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endParaRPr>
                </a:p>
                <a:p>
                  <a:pPr marL="0" marR="0" lvl="0" indent="0" algn="ctr" defTabSz="12185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Sedna</a:t>
                  </a:r>
                  <a:endPara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endParaRPr>
                </a:p>
              </p:txBody>
            </p:sp>
            <p:sp>
              <p:nvSpPr>
                <p:cNvPr id="119" name="矩形 118"/>
                <p:cNvSpPr/>
                <p:nvPr/>
              </p:nvSpPr>
              <p:spPr>
                <a:xfrm>
                  <a:off x="5511375" y="2689545"/>
                  <a:ext cx="1578163" cy="393354"/>
                </a:xfrm>
                <a:prstGeom prst="rect">
                  <a:avLst/>
                </a:prstGeom>
                <a:solidFill>
                  <a:srgbClr val="D9E7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12185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Edge-Cloud Data plane</a:t>
                  </a:r>
                  <a:endPara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endParaRPr>
                </a:p>
                <a:p>
                  <a:pPr marL="0" marR="0" lvl="0" indent="0" algn="ctr" defTabSz="12185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EdgeMesh</a:t>
                  </a:r>
                  <a:endParaRPr kumimoji="0" lang="en-US" altLang="zh-CN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endParaRPr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4089030" y="2689545"/>
                  <a:ext cx="1339055" cy="393354"/>
                </a:xfrm>
                <a:prstGeom prst="rect">
                  <a:avLst/>
                </a:prstGeom>
                <a:solidFill>
                  <a:srgbClr val="AECAEC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12185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Event framework</a:t>
                  </a:r>
                  <a:endPara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endParaRPr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7172695" y="2689545"/>
                  <a:ext cx="1609579" cy="393354"/>
                </a:xfrm>
                <a:prstGeom prst="rect">
                  <a:avLst/>
                </a:prstGeom>
                <a:solidFill>
                  <a:srgbClr val="AECAEC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12185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Edge Cloud Messaging</a:t>
                  </a:r>
                  <a:endPara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endParaRPr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8865905" y="2689545"/>
                  <a:ext cx="1499504" cy="393354"/>
                </a:xfrm>
                <a:prstGeom prst="rect">
                  <a:avLst/>
                </a:prstGeom>
                <a:solidFill>
                  <a:srgbClr val="AECAEC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12185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Robotics Kit</a:t>
                  </a:r>
                  <a:endPara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endParaRPr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2903053" y="2689545"/>
                  <a:ext cx="1101662" cy="393354"/>
                </a:xfrm>
                <a:prstGeom prst="rect">
                  <a:avLst/>
                </a:prstGeom>
                <a:solidFill>
                  <a:srgbClr val="AECAEC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12185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IOT</a:t>
                  </a:r>
                  <a:r>
                    <a:rPr kumimoji="0" lang="zh-CN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 </a:t>
                  </a:r>
                  <a:r>
                    <a:rPr kumimoji="0" lang="en-US" altLang="zh-CN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Kit</a:t>
                  </a:r>
                  <a:endPara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endParaRPr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10450735" y="2689545"/>
                  <a:ext cx="718582" cy="393354"/>
                </a:xfrm>
                <a:prstGeom prst="rect">
                  <a:avLst/>
                </a:prstGeom>
                <a:solidFill>
                  <a:srgbClr val="AECAEC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12185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lt"/>
                      <a:sym typeface="+mn-lt"/>
                    </a:rPr>
                    <a:t>. . .</a:t>
                  </a:r>
                  <a:endPara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/>
          </p:nvGrpSpPr>
          <p:grpSpPr>
            <a:xfrm>
              <a:off x="2462148" y="3112559"/>
              <a:ext cx="1634235" cy="571740"/>
              <a:chOff x="1441524" y="5325264"/>
              <a:chExt cx="1919977" cy="950292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1441524" y="5325264"/>
                <a:ext cx="1919974" cy="950291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horz" rtlCol="0" anchor="ctr"/>
              <a:lstStyle/>
              <a:p>
                <a:pPr marL="9398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0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Edge</a:t>
                </a:r>
                <a:endParaRPr lang="en-US" altLang="zh-CN" sz="10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  <a:p>
                <a:pPr marL="9398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0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Mgmt.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2051182" y="5325264"/>
                <a:ext cx="1310319" cy="292836"/>
              </a:xfrm>
              <a:prstGeom prst="rect">
                <a:avLst/>
              </a:prstGeom>
              <a:solidFill>
                <a:srgbClr val="AECAE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Edge Clusters mgmt.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2051182" y="5653992"/>
                <a:ext cx="1310319" cy="292836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Edge Nodes mgmt.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2051182" y="5982720"/>
                <a:ext cx="1310319" cy="292836"/>
              </a:xfrm>
              <a:prstGeom prst="rect">
                <a:avLst/>
              </a:prstGeom>
              <a:solidFill>
                <a:srgbClr val="AECAE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Mgmt.</a:t>
                </a:r>
                <a:r>
                  <a:rPr lang="en-US" altLang="zh-CN" sz="1000" b="1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 plugins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2188141" y="2231414"/>
              <a:ext cx="6796920" cy="786950"/>
              <a:chOff x="562697" y="3126946"/>
              <a:chExt cx="5597427" cy="1164934"/>
            </a:xfrm>
          </p:grpSpPr>
          <p:cxnSp>
            <p:nvCxnSpPr>
              <p:cNvPr id="107" name="直接连接符 106"/>
              <p:cNvCxnSpPr/>
              <p:nvPr/>
            </p:nvCxnSpPr>
            <p:spPr>
              <a:xfrm>
                <a:off x="562697" y="3126946"/>
                <a:ext cx="559742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dash"/>
              </a:ln>
              <a:effectLst/>
            </p:spPr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562697" y="4291880"/>
                <a:ext cx="559742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dash"/>
              </a:ln>
              <a:effectLst/>
            </p:spPr>
          </p:cxnSp>
        </p:grpSp>
        <p:grpSp>
          <p:nvGrpSpPr>
            <p:cNvPr id="73" name="组合 72"/>
            <p:cNvGrpSpPr/>
            <p:nvPr/>
          </p:nvGrpSpPr>
          <p:grpSpPr>
            <a:xfrm>
              <a:off x="4255803" y="3112559"/>
              <a:ext cx="1665749" cy="571740"/>
              <a:chOff x="3465584" y="5325264"/>
              <a:chExt cx="2202208" cy="950292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3465584" y="5325264"/>
                <a:ext cx="2202208" cy="95029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vert="horz" lIns="91440" tIns="45720" rIns="91440" bIns="45720" rtlCol="0" anchor="ctr"/>
              <a:lstStyle/>
              <a:p>
                <a:pPr marR="0" lvl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Heterogenous</a:t>
                </a:r>
                <a:endParaRPr lang="en-US" altLang="zh-CN" sz="10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  <a:p>
                <a:pPr marR="0" lvl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     Hardware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4354673" y="5325264"/>
                <a:ext cx="1313119" cy="292837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ARM/x86/</a:t>
                </a:r>
                <a:r>
                  <a:rPr kumimoji="0" lang="en-US" altLang="zh-CN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Kunpeng</a:t>
                </a:r>
                <a:endParaRPr kumimoji="0" lang="en-US" altLang="zh-CN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4354674" y="5653992"/>
                <a:ext cx="1313118" cy="292837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defTabSz="1218565" hangingPunct="1">
                  <a:defRPr/>
                </a:pPr>
                <a:r>
                  <a:rPr lang="en-US" altLang="zh-CN" sz="10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GPU/NPU/Ascend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4354672" y="5982719"/>
                <a:ext cx="1313118" cy="292837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FPGA and others …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2462149" y="1093006"/>
              <a:ext cx="6233356" cy="315377"/>
              <a:chOff x="842063" y="1203484"/>
              <a:chExt cx="6616998" cy="542746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842063" y="1203484"/>
                <a:ext cx="1074845" cy="542413"/>
              </a:xfrm>
              <a:prstGeom prst="rect">
                <a:avLst/>
              </a:prstGeom>
              <a:solidFill>
                <a:srgbClr val="F2F2F2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Intelligent Transpiration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3227904" y="1203484"/>
                <a:ext cx="904053" cy="542413"/>
              </a:xfrm>
              <a:prstGeom prst="rect">
                <a:avLst/>
              </a:prstGeom>
              <a:solidFill>
                <a:srgbClr val="F2F2F2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Smart City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2056690" y="1203484"/>
                <a:ext cx="1024752" cy="542413"/>
              </a:xfrm>
              <a:prstGeom prst="rect">
                <a:avLst/>
              </a:prstGeom>
              <a:solidFill>
                <a:srgbClr val="F2F2F2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Smart Energy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5431196" y="1203484"/>
                <a:ext cx="918569" cy="542746"/>
              </a:xfrm>
              <a:prstGeom prst="rect">
                <a:avLst/>
              </a:prstGeom>
              <a:solidFill>
                <a:srgbClr val="F2F2F2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lvl="0" algn="ctr" defTabSz="685165" hangingPunct="1">
                  <a:buClr>
                    <a:srgbClr val="CC9900"/>
                  </a:buClr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Industrial Intelligence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6531155" y="1203484"/>
                <a:ext cx="927906" cy="542413"/>
              </a:xfrm>
              <a:prstGeom prst="rect">
                <a:avLst/>
              </a:prstGeom>
              <a:solidFill>
                <a:srgbClr val="F2F2F2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. . .</a:t>
                </a:r>
                <a:endPara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4307996" y="1203484"/>
                <a:ext cx="956531" cy="542413"/>
              </a:xfrm>
              <a:prstGeom prst="rect">
                <a:avLst/>
              </a:prstGeom>
              <a:solidFill>
                <a:srgbClr val="F2F2F2"/>
              </a:solidFill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Smart Campus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2462150" y="1516634"/>
              <a:ext cx="6230973" cy="293139"/>
              <a:chOff x="596332" y="2702280"/>
              <a:chExt cx="5421400" cy="410850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596332" y="2702280"/>
                <a:ext cx="762344" cy="41085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AI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1406276" y="2702280"/>
                <a:ext cx="1464624" cy="41085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IOT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2918499" y="2702280"/>
                <a:ext cx="1690485" cy="41085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MEC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4656584" y="2702280"/>
                <a:ext cx="912677" cy="41085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Robotics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5616860" y="2702280"/>
                <a:ext cx="400872" cy="41085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. . .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</p:grpSp>
        <p:sp>
          <p:nvSpPr>
            <p:cNvPr id="76" name="矩形 75"/>
            <p:cNvSpPr/>
            <p:nvPr/>
          </p:nvSpPr>
          <p:spPr>
            <a:xfrm>
              <a:off x="7354904" y="4452588"/>
              <a:ext cx="1317138" cy="176183"/>
            </a:xfrm>
            <a:prstGeom prst="rect">
              <a:avLst/>
            </a:prstGeom>
            <a:solidFill>
              <a:srgbClr val="AECAE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Roadmap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lt"/>
                <a:sym typeface="+mn-lt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6036811" y="4452588"/>
              <a:ext cx="1197771" cy="176183"/>
            </a:xfrm>
            <a:prstGeom prst="rect">
              <a:avLst/>
            </a:prstGeom>
            <a:solidFill>
              <a:srgbClr val="D9E7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Already provided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lt"/>
                <a:sym typeface="+mn-lt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788070" y="2319662"/>
              <a:ext cx="907806" cy="1885482"/>
            </a:xfrm>
            <a:prstGeom prst="rect">
              <a:avLst/>
            </a:prstGeom>
            <a:solidFill>
              <a:srgbClr val="AECAEC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Compatibility</a:t>
              </a:r>
              <a:r>
                <a:rPr lang="en-US" altLang="zh-CN" sz="10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y &amp; Conformance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lt"/>
                <a:sym typeface="+mn-lt"/>
              </a:endParaRPr>
            </a:p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lt"/>
                <a:sym typeface="+mn-lt"/>
              </a:endParaRPr>
            </a:p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Application</a:t>
              </a:r>
              <a:b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</a:b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Compatibility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lt"/>
                <a:sym typeface="+mn-lt"/>
              </a:endParaRPr>
            </a:p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Software</a:t>
              </a:r>
              <a:b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</a:b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Conformance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lt"/>
                <a:sym typeface="+mn-lt"/>
              </a:endParaRPr>
            </a:p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Hardware</a:t>
              </a:r>
              <a:b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</a:b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Compatibility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lt"/>
                <a:sym typeface="+mn-lt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2471067" y="3781366"/>
              <a:ext cx="4389616" cy="176183"/>
              <a:chOff x="1460772" y="5324886"/>
              <a:chExt cx="6180883" cy="251942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2724912" y="5324886"/>
                <a:ext cx="1124324" cy="251942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Windows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460772" y="5324886"/>
                <a:ext cx="1124324" cy="251942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Linux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3989052" y="5324886"/>
                <a:ext cx="1124324" cy="251942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 hangingPunct="1"/>
                <a:r>
                  <a:rPr lang="en-US" altLang="zh-CN" sz="100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Android</a:t>
                </a:r>
                <a:endParaRPr lang="en-US" altLang="zh-CN" sz="1000" dirty="0">
                  <a:solidFill>
                    <a:srgbClr val="1D1D1A"/>
                  </a:solidFill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5253191" y="5324886"/>
                <a:ext cx="1124324" cy="251942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 hangingPunct="1"/>
                <a:r>
                  <a:rPr lang="en-US" altLang="zh-CN" sz="100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openHarmony</a:t>
                </a:r>
                <a:endParaRPr lang="en-US" altLang="zh-CN" sz="1000" dirty="0">
                  <a:solidFill>
                    <a:srgbClr val="1D1D1A"/>
                  </a:solidFill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6517331" y="5324886"/>
                <a:ext cx="1124324" cy="251942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 hangingPunct="1"/>
                <a:r>
                  <a:rPr lang="en-US" altLang="zh-CN" sz="10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RTOS</a:t>
                </a:r>
                <a:endParaRPr lang="en-US" altLang="zh-CN" sz="1000" dirty="0">
                  <a:solidFill>
                    <a:srgbClr val="1D1D1A"/>
                  </a:solidFill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</p:grpSp>
        <p:sp>
          <p:nvSpPr>
            <p:cNvPr id="80" name="矩形 79"/>
            <p:cNvSpPr/>
            <p:nvPr/>
          </p:nvSpPr>
          <p:spPr>
            <a:xfrm>
              <a:off x="6971370" y="3781366"/>
              <a:ext cx="706012" cy="176183"/>
            </a:xfrm>
            <a:prstGeom prst="rect">
              <a:avLst/>
            </a:prstGeom>
            <a:solidFill>
              <a:srgbClr val="AECAE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. . .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lt"/>
                <a:sym typeface="+mn-lt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2471067" y="4012088"/>
              <a:ext cx="4389615" cy="176183"/>
              <a:chOff x="1460772" y="5654818"/>
              <a:chExt cx="4916743" cy="251942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2724912" y="5654818"/>
                <a:ext cx="1124324" cy="251942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Arm32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460772" y="5654818"/>
                <a:ext cx="1124324" cy="251942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X86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3989052" y="5654818"/>
                <a:ext cx="1124324" cy="251942"/>
              </a:xfrm>
              <a:prstGeom prst="rect">
                <a:avLst/>
              </a:prstGeom>
              <a:solidFill>
                <a:srgbClr val="D9E7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Arm64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5253191" y="5654818"/>
                <a:ext cx="1124324" cy="251942"/>
              </a:xfrm>
              <a:prstGeom prst="rect">
                <a:avLst/>
              </a:prstGeom>
              <a:solidFill>
                <a:srgbClr val="AECAE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lt"/>
                    <a:sym typeface="+mn-lt"/>
                  </a:rPr>
                  <a:t>RISC-V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endParaRPr>
              </a:p>
            </p:txBody>
          </p:sp>
        </p:grpSp>
        <p:sp>
          <p:nvSpPr>
            <p:cNvPr id="82" name="矩形 81"/>
            <p:cNvSpPr/>
            <p:nvPr/>
          </p:nvSpPr>
          <p:spPr>
            <a:xfrm>
              <a:off x="6971370" y="4012088"/>
              <a:ext cx="706011" cy="176183"/>
            </a:xfrm>
            <a:prstGeom prst="rect">
              <a:avLst/>
            </a:prstGeom>
            <a:solidFill>
              <a:srgbClr val="AECAE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lt"/>
                  <a:sym typeface="+mn-lt"/>
                </a:rPr>
                <a:t>. . .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lt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236220" y="2059833"/>
            <a:ext cx="1742440" cy="3081202"/>
            <a:chOff x="8794356" y="2123151"/>
            <a:chExt cx="2963003" cy="3091259"/>
          </a:xfrm>
        </p:grpSpPr>
        <p:sp>
          <p:nvSpPr>
            <p:cNvPr id="130" name="文本框 129"/>
            <p:cNvSpPr txBox="1"/>
            <p:nvPr/>
          </p:nvSpPr>
          <p:spPr>
            <a:xfrm>
              <a:off x="9209066" y="2123151"/>
              <a:ext cx="2304256" cy="3701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kern="1200" dirty="0">
                  <a:solidFill>
                    <a:srgbClr val="3F3F3F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Industry Scenario-based Kit</a:t>
              </a:r>
              <a:endParaRPr lang="en-US" altLang="zh-CN" sz="1200" b="1" kern="1200" dirty="0">
                <a:solidFill>
                  <a:srgbClr val="3F3F3F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8794356" y="3352065"/>
              <a:ext cx="2963003" cy="461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kern="1200" dirty="0">
                  <a:solidFill>
                    <a:srgbClr val="3F3F3F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Extensible </a:t>
              </a:r>
              <a:br>
                <a:rPr lang="en-US" altLang="zh-CN" sz="1200" b="1" kern="1200" dirty="0">
                  <a:solidFill>
                    <a:srgbClr val="3F3F3F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</a:br>
              <a:r>
                <a:rPr lang="en-US" altLang="zh-CN" sz="1200" b="1" kern="1200" dirty="0">
                  <a:solidFill>
                    <a:srgbClr val="3F3F3F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Core Framework</a:t>
              </a:r>
              <a:endParaRPr lang="en-US" altLang="zh-CN" sz="1200" b="1" kern="1200" dirty="0">
                <a:solidFill>
                  <a:srgbClr val="3F3F3F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9331085" y="4567144"/>
              <a:ext cx="2304256" cy="647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dirty="0">
                  <a:solidFill>
                    <a:prstClr val="black"/>
                  </a:solidFill>
                  <a:latin typeface="+mn-lt"/>
                  <a:ea typeface="微软雅黑" panose="020B0503020204020204" charset="-122"/>
                  <a:cs typeface="+mn-lt"/>
                  <a:sym typeface="+mn-lt"/>
                </a:rPr>
                <a:t>Heterogenous Resources Support</a:t>
              </a:r>
              <a:endParaRPr lang="en-US" altLang="zh-CN" sz="1200" b="1" kern="1200" dirty="0">
                <a:solidFill>
                  <a:prstClr val="black"/>
                </a:solidFill>
                <a:latin typeface="+mn-lt"/>
                <a:ea typeface="微软雅黑" panose="020B0503020204020204" charset="-122"/>
                <a:cs typeface="+mn-lt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127760" y="3213100"/>
            <a:ext cx="8712200" cy="91186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Project </a:t>
            </a:r>
            <a:r>
              <a:rPr lang="en-US" altLang="zh-CN" b="1" dirty="0" smtClean="0">
                <a:solidFill>
                  <a:schemeClr val="bg1"/>
                </a:solidFill>
              </a:rPr>
              <a:t>introduction and updates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KubeEdge Architecture</a:t>
            </a:r>
            <a:endParaRPr lang="zh-CN" altLang="en-US" dirty="0"/>
          </a:p>
        </p:txBody>
      </p:sp>
      <p:pic>
        <p:nvPicPr>
          <p:cNvPr id="167" name="图片 1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988820"/>
            <a:ext cx="8574405" cy="4420870"/>
          </a:xfrm>
          <a:prstGeom prst="rect">
            <a:avLst/>
          </a:prstGeom>
        </p:spPr>
      </p:pic>
      <p:sp>
        <p:nvSpPr>
          <p:cNvPr id="168" name="矩形 167"/>
          <p:cNvSpPr/>
          <p:nvPr/>
        </p:nvSpPr>
        <p:spPr>
          <a:xfrm>
            <a:off x="7853045" y="1628775"/>
            <a:ext cx="3446780" cy="1777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Seamless Cloud-Edge Coordination</a:t>
            </a:r>
            <a:endParaRPr lang="zh-CN" alt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Edge Autonomy</a:t>
            </a:r>
            <a:endParaRPr lang="zh-CN" alt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Low Resource Readiness</a:t>
            </a:r>
            <a:endParaRPr lang="zh-CN" alt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Simplified Device Communication</a:t>
            </a:r>
            <a:endParaRPr lang="zh-CN" alt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Open Ecosystem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ISLIDE.ICON" val="#2934;#3479;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COMMONDATA" val="eyJoZGlkIjoiOGJhYzlmMWY4MWZmZGQ3ZDkwNTdlNGY4MGYwMzRjNDkifQ=="/>
  <p:tag name="commondata" val="eyJoZGlkIjoiNWEzNzI5MTEwMTg5YTJiZjZkM2IwODMwN2RiY2ZjNDE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14841</Words>
  <Application>WPS 演示</Application>
  <PresentationFormat>宽屏</PresentationFormat>
  <Paragraphs>1111</Paragraphs>
  <Slides>36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Arial</vt:lpstr>
      <vt:lpstr>宋体</vt:lpstr>
      <vt:lpstr>Wingdings</vt:lpstr>
      <vt:lpstr>Arial</vt:lpstr>
      <vt:lpstr>Play</vt:lpstr>
      <vt:lpstr>Montserrat</vt:lpstr>
      <vt:lpstr>微软雅黑</vt:lpstr>
      <vt:lpstr>Calibri</vt:lpstr>
      <vt:lpstr>等线</vt:lpstr>
      <vt:lpstr>Arial Unicode MS</vt:lpstr>
      <vt:lpstr>Roboto Slab Light</vt:lpstr>
      <vt:lpstr>Segoe Print</vt:lpstr>
      <vt:lpstr>Times New Roman</vt:lpstr>
      <vt:lpstr>Calibri</vt:lpstr>
      <vt:lpstr>Apple Braille</vt:lpstr>
      <vt:lpstr>Arial Bold</vt:lpstr>
      <vt:lpstr>Clarity City</vt:lpstr>
      <vt:lpstr>Office Theme</vt:lpstr>
      <vt:lpstr>PowerPoint 演示文稿</vt:lpstr>
      <vt:lpstr>KubeEdge DeepDive: Extending Kubernetes to the Edge with Real World Industry Use Case</vt:lpstr>
      <vt:lpstr>About Us</vt:lpstr>
      <vt:lpstr>Background</vt:lpstr>
      <vt:lpstr>The KubeEdge Project</vt:lpstr>
      <vt:lpstr>Innovative project journey</vt:lpstr>
      <vt:lpstr>Multi Domain, Multi-Scene, Edge Computing Platform</vt:lpstr>
      <vt:lpstr>Project introduction and updates</vt:lpstr>
      <vt:lpstr>KubeEdge Architecture</vt:lpstr>
      <vt:lpstr>SIG Device-IoT: Device Management Interface (DMI) </vt:lpstr>
      <vt:lpstr>KubeEdge Mapper Design Overview</vt:lpstr>
      <vt:lpstr>SIG Node: Edge Architecture</vt:lpstr>
      <vt:lpstr>SIG Networking: Edgemesh, adaptive multi-edge/cloud-edge network</vt:lpstr>
      <vt:lpstr>SIG Security</vt:lpstr>
      <vt:lpstr>SIG Security</vt:lpstr>
      <vt:lpstr>Edge AI</vt:lpstr>
      <vt:lpstr>SIG AI: Sedna, Distributed AI collaboration Kit</vt:lpstr>
      <vt:lpstr>Cloud-Edge Collaboration Lifelong Learning</vt:lpstr>
      <vt:lpstr>Cloud-Edge Collaboration Federated Learning</vt:lpstr>
      <vt:lpstr>Cloud-Edge Joint-Inference</vt:lpstr>
      <vt:lpstr>SIG Robotics</vt:lpstr>
      <vt:lpstr>Case Studies</vt:lpstr>
      <vt:lpstr>New Boundaries: More traditional Industries to Cloud Native</vt:lpstr>
      <vt:lpstr>Cloud Native into the life: Smart Retail</vt:lpstr>
      <vt:lpstr>Build network of expressway system</vt:lpstr>
      <vt:lpstr>Intelligent Intersection with VRU Detection</vt:lpstr>
      <vt:lpstr>KubeEdge Based Orchestration Across Multiple Cloud Native Robots </vt:lpstr>
      <vt:lpstr>Managing a Large Number of CDN Nodes on  China Telecom Tianyi Cloud</vt:lpstr>
      <vt:lpstr>Achievements Built on a Thriving Community</vt:lpstr>
      <vt:lpstr>Open Governance</vt:lpstr>
      <vt:lpstr>Diverse Partnerships Across Industry, Academia and Research</vt:lpstr>
      <vt:lpstr>More Activities</vt:lpstr>
      <vt:lpstr>More Activities</vt:lpstr>
      <vt:lpstr>Graduation Process</vt:lpstr>
      <vt:lpstr>Join Us Making Cloud Native Ubiquitous!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Craig Ross</dc:creator>
  <cp:lastModifiedBy>54349</cp:lastModifiedBy>
  <cp:revision>54</cp:revision>
  <dcterms:created xsi:type="dcterms:W3CDTF">2024-08-14T02:45:00Z</dcterms:created>
  <dcterms:modified xsi:type="dcterms:W3CDTF">2024-08-21T13:06:21Z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706885DDB680468C83BD44902494E8D2_13</vt:lpwstr>
  </property>
  <property fmtid="{D5CDD505-2E9C-101B-9397-08002B2CF9AE}" pid="3" name="KSOProductBuildVer">
    <vt:lpwstr>2052-12.1.0.16250</vt:lpwstr>
  </property>
</Properties>
</file>